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9" r:id="rId4"/>
    <p:sldId id="262" r:id="rId5"/>
    <p:sldId id="260" r:id="rId6"/>
    <p:sldId id="263" r:id="rId7"/>
    <p:sldId id="264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3D6026"/>
    <a:srgbClr val="335020"/>
    <a:srgbClr val="273C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09114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05204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27820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4143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38718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7260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86287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01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40060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92045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76678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B158-20D8-447A-B31F-817BBB03F813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886F-EA4D-48A9-9C1C-9394F4983B8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981789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1351/math-gir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C70FC-0338-4E2D-A5C2-A70D2A227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/>
              <a:t>МНОЖЕЊЕ И ДИЈЕЉЕЊЕ ПРОИЗВОДА БРОЈЕМ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8548C5-0371-449F-B73A-2BF472137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утврђивање</a:t>
            </a:r>
            <a:endParaRPr lang="sr-Cyrl-BA" sz="2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A773351-455B-4C3D-9B5E-C505C505F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58222" y="3306762"/>
            <a:ext cx="3593651" cy="34539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100" y="393700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+mj-lt"/>
              </a:rPr>
              <a:t>Математика</a:t>
            </a:r>
            <a:endParaRPr lang="sr-Cyrl-B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5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83626"/>
            <a:ext cx="10515600" cy="395811"/>
          </a:xfrm>
        </p:spPr>
        <p:txBody>
          <a:bodyPr>
            <a:noAutofit/>
          </a:bodyPr>
          <a:lstStyle/>
          <a:p>
            <a:pPr algn="ctr"/>
            <a:r>
              <a:rPr lang="sr-Cyrl-BA" sz="2400" b="1" u="sng" dirty="0" smtClean="0"/>
              <a:t>ЗАДАЦИ ЗА САМОСТАЛАН РАД</a:t>
            </a:r>
            <a:endParaRPr lang="sr-Cyrl-BA" sz="2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9438"/>
            <a:ext cx="11582400" cy="6278562"/>
          </a:xfrm>
          <a:solidFill>
            <a:srgbClr val="0033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dirty="0" smtClean="0"/>
              <a:t>1. Користећи правило о множењу производа бројем, израчунај на најлакши начин:</a:t>
            </a:r>
          </a:p>
          <a:p>
            <a:pPr marL="0" indent="0">
              <a:buNone/>
            </a:pPr>
            <a:r>
              <a:rPr lang="sr-Cyrl-BA" dirty="0" smtClean="0"/>
              <a:t>        а) (78 </a:t>
            </a:r>
            <a:r>
              <a:rPr lang="sr-Latn-CS" dirty="0" smtClean="0"/>
              <a:t>·</a:t>
            </a:r>
            <a:r>
              <a:rPr lang="sr-Cyrl-BA" dirty="0" smtClean="0"/>
              <a:t> 25) </a:t>
            </a:r>
            <a:r>
              <a:rPr lang="sr-Latn-CS" dirty="0" smtClean="0"/>
              <a:t>·</a:t>
            </a:r>
            <a:r>
              <a:rPr lang="sr-Cyrl-BA" dirty="0" smtClean="0"/>
              <a:t> 4 = ___________           </a:t>
            </a:r>
            <a:r>
              <a:rPr lang="sr-Latn-BA" dirty="0" smtClean="0"/>
              <a:t> </a:t>
            </a:r>
            <a:r>
              <a:rPr lang="sr-Cyrl-BA" dirty="0" smtClean="0"/>
              <a:t>б) (125 </a:t>
            </a:r>
            <a:r>
              <a:rPr lang="sr-Latn-CS" dirty="0" smtClean="0"/>
              <a:t>·</a:t>
            </a:r>
            <a:r>
              <a:rPr lang="sr-Cyrl-BA" dirty="0" smtClean="0"/>
              <a:t> 382) </a:t>
            </a:r>
            <a:r>
              <a:rPr lang="sr-Latn-CS" dirty="0" smtClean="0"/>
              <a:t>·</a:t>
            </a:r>
            <a:r>
              <a:rPr lang="sr-Cyrl-BA" dirty="0" smtClean="0"/>
              <a:t> 8 = _________</a:t>
            </a:r>
          </a:p>
          <a:p>
            <a:pPr marL="0" indent="0">
              <a:buNone/>
            </a:pPr>
            <a:r>
              <a:rPr lang="sr-Cyrl-BA" dirty="0" smtClean="0"/>
              <a:t>        в) 2 </a:t>
            </a:r>
            <a:r>
              <a:rPr lang="sr-Latn-CS" dirty="0" smtClean="0"/>
              <a:t>·</a:t>
            </a:r>
            <a:r>
              <a:rPr lang="sr-Cyrl-BA" dirty="0" smtClean="0"/>
              <a:t> (1 579 </a:t>
            </a:r>
            <a:r>
              <a:rPr lang="sr-Latn-CS" dirty="0" smtClean="0"/>
              <a:t>·</a:t>
            </a:r>
            <a:r>
              <a:rPr lang="sr-Cyrl-BA" dirty="0" smtClean="0"/>
              <a:t> 50) = _____</a:t>
            </a:r>
            <a:r>
              <a:rPr lang="sr-Latn-BA" dirty="0" smtClean="0"/>
              <a:t>_</a:t>
            </a:r>
            <a:r>
              <a:rPr lang="sr-Cyrl-BA" dirty="0" smtClean="0"/>
              <a:t>___           г) (250 </a:t>
            </a:r>
            <a:r>
              <a:rPr lang="sr-Latn-CS" dirty="0" smtClean="0"/>
              <a:t>·</a:t>
            </a:r>
            <a:r>
              <a:rPr lang="sr-Cyrl-BA" dirty="0" smtClean="0"/>
              <a:t> 43) </a:t>
            </a:r>
            <a:r>
              <a:rPr lang="sr-Latn-CS" dirty="0" smtClean="0"/>
              <a:t>·</a:t>
            </a:r>
            <a:r>
              <a:rPr lang="sr-Cyrl-BA" dirty="0" smtClean="0"/>
              <a:t> 4 = __________</a:t>
            </a:r>
          </a:p>
          <a:p>
            <a:pPr marL="0" indent="0">
              <a:buNone/>
            </a:pPr>
            <a:r>
              <a:rPr lang="sr-Cyrl-BA" dirty="0" smtClean="0"/>
              <a:t>2. Израчунај вриједност израза на три начина:</a:t>
            </a:r>
          </a:p>
          <a:p>
            <a:pPr marL="0" indent="0">
              <a:buNone/>
            </a:pPr>
            <a:r>
              <a:rPr lang="sr-Cyrl-BA" dirty="0" smtClean="0"/>
              <a:t>        9 </a:t>
            </a:r>
            <a:r>
              <a:rPr lang="sr-Latn-CS" dirty="0" smtClean="0"/>
              <a:t>·</a:t>
            </a:r>
            <a:r>
              <a:rPr lang="sr-Cyrl-BA" dirty="0" smtClean="0"/>
              <a:t> 125 </a:t>
            </a:r>
            <a:r>
              <a:rPr lang="sr-Latn-CS" dirty="0" smtClean="0"/>
              <a:t>·</a:t>
            </a:r>
            <a:r>
              <a:rPr lang="sr-Cyrl-BA" dirty="0" smtClean="0"/>
              <a:t> 8 = _____________________________________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      = _____________________________________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      = _____________________________________</a:t>
            </a:r>
          </a:p>
          <a:p>
            <a:pPr marL="0" indent="0">
              <a:buNone/>
            </a:pPr>
            <a:r>
              <a:rPr lang="sr-Cyrl-BA" dirty="0" smtClean="0"/>
              <a:t>3. Користећи правило о дијељењу производа бројем, израчунај на најлакши начин:</a:t>
            </a:r>
          </a:p>
          <a:p>
            <a:pPr marL="0" indent="0">
              <a:buNone/>
            </a:pPr>
            <a:r>
              <a:rPr lang="sr-Cyrl-BA" dirty="0" smtClean="0"/>
              <a:t>    а) (580 </a:t>
            </a:r>
            <a:r>
              <a:rPr lang="sr-Latn-CS" dirty="0" smtClean="0"/>
              <a:t>·</a:t>
            </a:r>
            <a:r>
              <a:rPr lang="sr-Cyrl-BA" dirty="0" smtClean="0"/>
              <a:t> 25) : 58 =______________           б) (169 </a:t>
            </a:r>
            <a:r>
              <a:rPr lang="sr-Latn-CS" dirty="0" smtClean="0"/>
              <a:t>·</a:t>
            </a:r>
            <a:r>
              <a:rPr lang="sr-Cyrl-BA" dirty="0" smtClean="0"/>
              <a:t> 50) : 25 = __________</a:t>
            </a:r>
          </a:p>
          <a:p>
            <a:pPr marL="0" indent="0">
              <a:buNone/>
            </a:pPr>
            <a:r>
              <a:rPr lang="sr-Cyrl-BA" dirty="0" smtClean="0"/>
              <a:t>   </a:t>
            </a:r>
            <a:r>
              <a:rPr lang="sr-Latn-BA" dirty="0" smtClean="0"/>
              <a:t> </a:t>
            </a:r>
            <a:r>
              <a:rPr lang="sr-Cyrl-BA" dirty="0" smtClean="0"/>
              <a:t>в) (1 579 </a:t>
            </a:r>
            <a:r>
              <a:rPr lang="sr-Latn-CS" dirty="0" smtClean="0"/>
              <a:t>·</a:t>
            </a:r>
            <a:r>
              <a:rPr lang="sr-Cyrl-BA" dirty="0" smtClean="0"/>
              <a:t> 32) : 32 = ____________          </a:t>
            </a:r>
            <a:r>
              <a:rPr lang="sr-Latn-BA" dirty="0" smtClean="0"/>
              <a:t> </a:t>
            </a:r>
            <a:r>
              <a:rPr lang="sr-Cyrl-BA" dirty="0" smtClean="0"/>
              <a:t>г) (400 </a:t>
            </a:r>
            <a:r>
              <a:rPr lang="sr-Latn-CS" dirty="0" smtClean="0"/>
              <a:t>·</a:t>
            </a:r>
            <a:r>
              <a:rPr lang="sr-Cyrl-BA" dirty="0" smtClean="0"/>
              <a:t> 43) : 4 </a:t>
            </a:r>
            <a:r>
              <a:rPr lang="sr-Cyrl-BA" sz="3200" dirty="0" smtClean="0"/>
              <a:t>=__________</a:t>
            </a:r>
            <a:r>
              <a:rPr lang="sr-Latn-BA" sz="3200" dirty="0" smtClean="0"/>
              <a:t>_</a:t>
            </a:r>
            <a:endParaRPr lang="sr-Cyrl-BA" sz="3200" dirty="0" smtClean="0"/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   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endParaRPr lang="sr-Cyrl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914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3"/>
            <a:ext cx="10515600" cy="53868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sr-Cyrl-BA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BA" sz="3200" dirty="0"/>
              <a:t>Производ </a:t>
            </a:r>
            <a:r>
              <a:rPr lang="sr-Cyrl-BA" sz="3200" dirty="0" smtClean="0"/>
              <a:t>бројева </a:t>
            </a:r>
            <a:r>
              <a:rPr lang="sr-Cyrl-BA" sz="3200" dirty="0"/>
              <a:t>10 и 25 увећај 4 пута.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 </a:t>
            </a:r>
            <a:r>
              <a:rPr lang="sr-Latn-CS" sz="3200" dirty="0"/>
              <a:t>(10 · 25) · 4 =</a:t>
            </a:r>
            <a:endParaRPr lang="sr-Cyrl-BA" sz="3200" dirty="0"/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 smtClean="0"/>
              <a:t>  Како множимо производ бројем?</a:t>
            </a:r>
            <a:endParaRPr lang="sr-Cyrl-BA" sz="3200" dirty="0"/>
          </a:p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116050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r>
              <a:rPr lang="sr-Cyrl-BA" sz="3200" b="1" u="sng" dirty="0" smtClean="0"/>
              <a:t>Поновимо:</a:t>
            </a:r>
            <a:endParaRPr lang="sr-Cyrl-BA" sz="32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483131"/>
            <a:ext cx="10515600" cy="5386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BA" sz="3800" dirty="0"/>
          </a:p>
          <a:p>
            <a:pPr marL="0" indent="0">
              <a:buNone/>
            </a:pPr>
            <a:r>
              <a:rPr lang="sr-Cyrl-BA" sz="3500" u="sng" dirty="0"/>
              <a:t>Производ множимо бројем тако да му </a:t>
            </a:r>
            <a:r>
              <a:rPr lang="sr-Cyrl-BA" sz="3500" u="sng" dirty="0" smtClean="0"/>
              <a:t>један од чинилаца </a:t>
            </a:r>
            <a:r>
              <a:rPr lang="sr-Cyrl-BA" sz="3500" u="sng" dirty="0"/>
              <a:t>помножимо тим бројем.</a:t>
            </a:r>
          </a:p>
          <a:p>
            <a:pPr marL="0" indent="0">
              <a:buNone/>
            </a:pPr>
            <a:r>
              <a:rPr lang="sr-Cyrl-BA" sz="3500" dirty="0" smtClean="0"/>
              <a:t>Нпр</a:t>
            </a:r>
            <a:r>
              <a:rPr lang="sr-Cyrl-BA" sz="3800" dirty="0" smtClean="0"/>
              <a:t>.</a:t>
            </a:r>
          </a:p>
          <a:p>
            <a:pPr marL="0" indent="0">
              <a:buNone/>
            </a:pPr>
            <a:endParaRPr lang="sr-Cyrl-BA" sz="3800" dirty="0"/>
          </a:p>
          <a:p>
            <a:pPr marL="0" indent="0">
              <a:buNone/>
            </a:pPr>
            <a:r>
              <a:rPr lang="sr-Latn-CS" sz="3500" dirty="0"/>
              <a:t>(10 · 25) · 4 = 250 · 4 = 1 000 </a:t>
            </a:r>
            <a:endParaRPr lang="sr-Cyrl-BA" sz="3500" dirty="0"/>
          </a:p>
          <a:p>
            <a:pPr marL="0" indent="0">
              <a:buNone/>
            </a:pPr>
            <a:r>
              <a:rPr lang="sr-Latn-CS" sz="3500" dirty="0"/>
              <a:t>(10 · 25) · 4 = (10 · 4) · 25 = 40 · 25 = 1 000</a:t>
            </a:r>
            <a:endParaRPr lang="sr-Cyrl-BA" sz="3500" dirty="0"/>
          </a:p>
          <a:p>
            <a:pPr marL="0" indent="0">
              <a:buNone/>
            </a:pPr>
            <a:r>
              <a:rPr lang="sr-Latn-CS" sz="3500" dirty="0"/>
              <a:t>(10 · 25) · 4 = </a:t>
            </a:r>
            <a:r>
              <a:rPr lang="sr-Cyrl-BA" sz="3500" dirty="0" smtClean="0"/>
              <a:t>10 </a:t>
            </a:r>
            <a:r>
              <a:rPr lang="sr-Latn-CS" sz="3600" b="1" dirty="0" smtClean="0"/>
              <a:t>·</a:t>
            </a:r>
            <a:r>
              <a:rPr lang="sr-Cyrl-BA" sz="3600" b="1" dirty="0" smtClean="0"/>
              <a:t> </a:t>
            </a:r>
            <a:r>
              <a:rPr lang="sr-Latn-CS" sz="3500" dirty="0" smtClean="0"/>
              <a:t>(25 </a:t>
            </a:r>
            <a:r>
              <a:rPr lang="sr-Latn-CS" sz="3500" dirty="0"/>
              <a:t>· </a:t>
            </a:r>
            <a:r>
              <a:rPr lang="sr-Latn-CS" sz="3500" dirty="0" smtClean="0"/>
              <a:t>4</a:t>
            </a:r>
            <a:r>
              <a:rPr lang="sr-Cyrl-BA" sz="3500" dirty="0"/>
              <a:t>)</a:t>
            </a:r>
            <a:r>
              <a:rPr lang="sr-Latn-CS" sz="3500" dirty="0" smtClean="0"/>
              <a:t> </a:t>
            </a:r>
            <a:r>
              <a:rPr lang="sr-Latn-CS" sz="3500" dirty="0"/>
              <a:t>= </a:t>
            </a:r>
            <a:r>
              <a:rPr lang="sr-Latn-CS" sz="3500" dirty="0" smtClean="0"/>
              <a:t>10 </a:t>
            </a:r>
            <a:r>
              <a:rPr lang="sr-Latn-CS" sz="3500" dirty="0"/>
              <a:t>· </a:t>
            </a:r>
            <a:r>
              <a:rPr lang="sr-Latn-CS" sz="3500" dirty="0" smtClean="0"/>
              <a:t>10</a:t>
            </a:r>
            <a:r>
              <a:rPr lang="sr-Cyrl-BA" sz="3500" dirty="0" smtClean="0"/>
              <a:t>0</a:t>
            </a:r>
            <a:r>
              <a:rPr lang="sr-Latn-CS" sz="3500" dirty="0" smtClean="0"/>
              <a:t> </a:t>
            </a:r>
            <a:r>
              <a:rPr lang="sr-Latn-CS" sz="3500" dirty="0"/>
              <a:t>= 1 </a:t>
            </a:r>
            <a:r>
              <a:rPr lang="sr-Latn-CS" sz="3500" dirty="0" smtClean="0"/>
              <a:t>000</a:t>
            </a:r>
            <a:endParaRPr lang="sr-Cyrl-BA" sz="3500" dirty="0" smtClean="0"/>
          </a:p>
          <a:p>
            <a:endParaRPr lang="sr-Cyrl-BA" sz="3800" dirty="0"/>
          </a:p>
          <a:p>
            <a:pPr marL="0" indent="0">
              <a:buNone/>
            </a:pPr>
            <a:r>
              <a:rPr lang="sr-Cyrl-BA" sz="3800" dirty="0"/>
              <a:t>У </a:t>
            </a:r>
            <a:r>
              <a:rPr lang="sr-Cyrl-BA" sz="3800" dirty="0" smtClean="0"/>
              <a:t>којем </a:t>
            </a:r>
            <a:r>
              <a:rPr lang="sr-Cyrl-BA" sz="3800" dirty="0"/>
              <a:t>случају је рачун био најлакши</a:t>
            </a:r>
            <a:r>
              <a:rPr lang="sr-Cyrl-BA" sz="3800" dirty="0" smtClean="0"/>
              <a:t>?</a:t>
            </a:r>
            <a:endParaRPr lang="sr-Cyrl-BA" sz="3800" dirty="0"/>
          </a:p>
          <a:p>
            <a:pPr marL="0" indent="0">
              <a:buNone/>
            </a:pPr>
            <a:endParaRPr lang="sr-Cyrl-BA" sz="3800" dirty="0"/>
          </a:p>
          <a:p>
            <a:pPr marL="0" indent="0">
              <a:buNone/>
            </a:pPr>
            <a:endParaRPr lang="sr-Cyrl-BA" dirty="0"/>
          </a:p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23556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endParaRPr lang="sr-Cyrl-B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BA" sz="3200" dirty="0"/>
              <a:t>Производ бројева 18 и 6 умањи 3 пута.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b="1" dirty="0"/>
              <a:t>  </a:t>
            </a:r>
            <a:r>
              <a:rPr lang="sr-Latn-CS" sz="3200" dirty="0" smtClean="0"/>
              <a:t>(</a:t>
            </a:r>
            <a:r>
              <a:rPr lang="sr-Latn-CS" sz="3200" dirty="0"/>
              <a:t>18 · 6) : 3 =</a:t>
            </a:r>
            <a:endParaRPr lang="sr-Cyrl-BA" sz="3200" dirty="0"/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 smtClean="0"/>
              <a:t>   Како дијелимо производ бројем? </a:t>
            </a:r>
            <a:endParaRPr lang="sr-Cyrl-BA" sz="3200" dirty="0"/>
          </a:p>
        </p:txBody>
      </p:sp>
    </p:spTree>
    <p:extLst>
      <p:ext uri="{BB962C8B-B14F-4D97-AF65-F5344CB8AC3E}">
        <p14:creationId xmlns:p14="http://schemas.microsoft.com/office/powerpoint/2010/main" xmlns="" val="2537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r>
              <a:rPr lang="sr-Cyrl-BA" sz="3200" b="1" dirty="0" smtClean="0"/>
              <a:t>Поновимо:</a:t>
            </a:r>
            <a:endParaRPr lang="sr-Cyrl-B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3200" b="1" dirty="0"/>
          </a:p>
          <a:p>
            <a:pPr marL="0" indent="0">
              <a:buNone/>
            </a:pPr>
            <a:r>
              <a:rPr lang="sr-Cyrl-BA" sz="3200" u="sng" dirty="0" smtClean="0"/>
              <a:t>Производ дијелимо </a:t>
            </a:r>
            <a:r>
              <a:rPr lang="sr-Cyrl-BA" sz="3200" u="sng" dirty="0"/>
              <a:t>бројем тако да подијелимо тим бројем један од чинилаца, ако је то могуће.</a:t>
            </a:r>
          </a:p>
          <a:p>
            <a:pPr marL="0" indent="0">
              <a:buNone/>
            </a:pPr>
            <a:r>
              <a:rPr lang="sr-Cyrl-BA" sz="3200" dirty="0" smtClean="0"/>
              <a:t>Нпр.</a:t>
            </a:r>
            <a:endParaRPr lang="sr-Cyrl-BA" sz="3200" dirty="0"/>
          </a:p>
          <a:p>
            <a:pPr marL="0" indent="0">
              <a:buNone/>
            </a:pPr>
            <a:r>
              <a:rPr lang="sr-Latn-CS" sz="3200" dirty="0"/>
              <a:t>(18 · 6) : 3 = 108 : 3 = 36</a:t>
            </a:r>
            <a:endParaRPr lang="sr-Cyrl-BA" sz="3200" dirty="0"/>
          </a:p>
          <a:p>
            <a:pPr marL="0" indent="0">
              <a:buNone/>
            </a:pPr>
            <a:r>
              <a:rPr lang="sr-Latn-CS" sz="3200" dirty="0"/>
              <a:t>(18 · 6) : 3 = (18 : 3) · 6 = 6 · 6 = 36</a:t>
            </a:r>
            <a:endParaRPr lang="sr-Cyrl-BA" sz="3200" dirty="0"/>
          </a:p>
          <a:p>
            <a:pPr marL="0" indent="0">
              <a:buNone/>
            </a:pPr>
            <a:r>
              <a:rPr lang="sr-Latn-CS" sz="3200" dirty="0"/>
              <a:t>(18 · 6) : 3 = </a:t>
            </a:r>
            <a:r>
              <a:rPr lang="sr-Cyrl-BA" sz="3200" dirty="0" smtClean="0"/>
              <a:t>18 </a:t>
            </a:r>
            <a:r>
              <a:rPr lang="sr-Latn-CS" sz="3200" b="1" dirty="0" smtClean="0"/>
              <a:t>·</a:t>
            </a:r>
            <a:r>
              <a:rPr lang="sr-Cyrl-BA" sz="3200" b="1" dirty="0" smtClean="0"/>
              <a:t> </a:t>
            </a:r>
            <a:r>
              <a:rPr lang="sr-Latn-CS" sz="3200" dirty="0" smtClean="0"/>
              <a:t>(6 </a:t>
            </a:r>
            <a:r>
              <a:rPr lang="sr-Latn-CS" sz="3200" dirty="0"/>
              <a:t>: 3</a:t>
            </a:r>
            <a:r>
              <a:rPr lang="sr-Latn-CS" sz="3200" dirty="0" smtClean="0"/>
              <a:t>) </a:t>
            </a:r>
            <a:r>
              <a:rPr lang="sr-Latn-CS" sz="3200" dirty="0"/>
              <a:t>= </a:t>
            </a:r>
            <a:r>
              <a:rPr lang="sr-Cyrl-BA" sz="3200" dirty="0" smtClean="0"/>
              <a:t>18</a:t>
            </a:r>
            <a:r>
              <a:rPr lang="sr-Latn-CS" sz="3200" dirty="0" smtClean="0"/>
              <a:t> </a:t>
            </a:r>
            <a:r>
              <a:rPr lang="sr-Latn-CS" sz="3200" dirty="0"/>
              <a:t>· </a:t>
            </a:r>
            <a:r>
              <a:rPr lang="sr-Cyrl-BA" sz="3200" dirty="0"/>
              <a:t>2</a:t>
            </a:r>
            <a:r>
              <a:rPr lang="sr-Latn-CS" sz="3200" dirty="0" smtClean="0"/>
              <a:t> </a:t>
            </a:r>
            <a:r>
              <a:rPr lang="sr-Latn-CS" sz="3200" dirty="0"/>
              <a:t>= 36</a:t>
            </a:r>
            <a:r>
              <a:rPr lang="sr-Latn-CS" sz="3200" b="1" dirty="0"/>
              <a:t> </a:t>
            </a:r>
            <a:endParaRPr lang="sr-Cyrl-BA" sz="3200" dirty="0"/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 smtClean="0"/>
              <a:t>                                    </a:t>
            </a:r>
            <a:r>
              <a:rPr lang="sr-Cyrl-BA" sz="3200" dirty="0" smtClean="0">
                <a:solidFill>
                  <a:srgbClr val="FFFF00"/>
                </a:solidFill>
              </a:rPr>
              <a:t>(а </a:t>
            </a:r>
            <a:r>
              <a:rPr lang="sr-Latn-CS" sz="3200" b="1" dirty="0" smtClean="0">
                <a:solidFill>
                  <a:srgbClr val="FFFF00"/>
                </a:solidFill>
              </a:rPr>
              <a:t>·</a:t>
            </a:r>
            <a:r>
              <a:rPr lang="sr-Cyrl-BA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b</a:t>
            </a:r>
            <a:r>
              <a:rPr lang="sr-Cyrl-BA" sz="3200" dirty="0" smtClean="0">
                <a:solidFill>
                  <a:srgbClr val="FFFF00"/>
                </a:solidFill>
              </a:rPr>
              <a:t>) : </a:t>
            </a:r>
            <a:r>
              <a:rPr lang="en-US" sz="3200" dirty="0" smtClean="0">
                <a:solidFill>
                  <a:srgbClr val="FFFF00"/>
                </a:solidFill>
              </a:rPr>
              <a:t>c</a:t>
            </a:r>
            <a:r>
              <a:rPr lang="sr-Cyrl-BA" sz="3200" dirty="0" smtClean="0">
                <a:solidFill>
                  <a:srgbClr val="FFFF00"/>
                </a:solidFill>
              </a:rPr>
              <a:t> = (</a:t>
            </a:r>
            <a:r>
              <a:rPr lang="en-US" sz="3200" dirty="0" smtClean="0">
                <a:solidFill>
                  <a:srgbClr val="FFFF00"/>
                </a:solidFill>
              </a:rPr>
              <a:t>a</a:t>
            </a:r>
            <a:r>
              <a:rPr lang="sr-Cyrl-BA" sz="3200" dirty="0" smtClean="0">
                <a:solidFill>
                  <a:srgbClr val="FFFF00"/>
                </a:solidFill>
              </a:rPr>
              <a:t> : </a:t>
            </a:r>
            <a:r>
              <a:rPr lang="en-US" sz="3200" dirty="0" smtClean="0">
                <a:solidFill>
                  <a:srgbClr val="FFFF00"/>
                </a:solidFill>
              </a:rPr>
              <a:t>c</a:t>
            </a:r>
            <a:r>
              <a:rPr lang="sr-Cyrl-BA" sz="3200" dirty="0" smtClean="0">
                <a:solidFill>
                  <a:srgbClr val="FFFF00"/>
                </a:solidFill>
              </a:rPr>
              <a:t>) </a:t>
            </a:r>
            <a:r>
              <a:rPr lang="sr-Latn-CS" sz="3200" b="1" dirty="0" smtClean="0">
                <a:solidFill>
                  <a:srgbClr val="FFFF00"/>
                </a:solidFill>
              </a:rPr>
              <a:t>·</a:t>
            </a:r>
            <a:r>
              <a:rPr lang="sr-Cyrl-BA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b</a:t>
            </a:r>
            <a:endParaRPr lang="sr-Cyrl-BA" sz="3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r-Cyrl-BA" sz="3200" dirty="0">
                <a:solidFill>
                  <a:srgbClr val="FFFF00"/>
                </a:solidFill>
              </a:rPr>
              <a:t> </a:t>
            </a:r>
            <a:r>
              <a:rPr lang="sr-Cyrl-BA" sz="3200" dirty="0" smtClean="0">
                <a:solidFill>
                  <a:srgbClr val="FFFF00"/>
                </a:solidFill>
              </a:rPr>
              <a:t>                                   (</a:t>
            </a:r>
            <a:r>
              <a:rPr lang="en-US" sz="3200" dirty="0" smtClean="0">
                <a:solidFill>
                  <a:srgbClr val="FFFF00"/>
                </a:solidFill>
              </a:rPr>
              <a:t>a</a:t>
            </a:r>
            <a:r>
              <a:rPr lang="sr-Cyrl-BA" sz="3200" dirty="0" smtClean="0">
                <a:solidFill>
                  <a:srgbClr val="FFFF00"/>
                </a:solidFill>
              </a:rPr>
              <a:t> </a:t>
            </a:r>
            <a:r>
              <a:rPr lang="sr-Latn-CS" sz="3200" b="1" dirty="0" smtClean="0">
                <a:solidFill>
                  <a:srgbClr val="FFFF00"/>
                </a:solidFill>
              </a:rPr>
              <a:t>·</a:t>
            </a:r>
            <a:r>
              <a:rPr lang="sr-Cyrl-BA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b</a:t>
            </a:r>
            <a:r>
              <a:rPr lang="sr-Cyrl-BA" sz="3200" dirty="0" smtClean="0">
                <a:solidFill>
                  <a:srgbClr val="FFFF00"/>
                </a:solidFill>
              </a:rPr>
              <a:t>) : </a:t>
            </a:r>
            <a:r>
              <a:rPr lang="en-US" sz="3200" dirty="0" smtClean="0">
                <a:solidFill>
                  <a:srgbClr val="FFFF00"/>
                </a:solidFill>
              </a:rPr>
              <a:t>c</a:t>
            </a:r>
            <a:r>
              <a:rPr lang="sr-Cyrl-BA" sz="3200" dirty="0" smtClean="0">
                <a:solidFill>
                  <a:srgbClr val="FFFF00"/>
                </a:solidFill>
              </a:rPr>
              <a:t> = а </a:t>
            </a:r>
            <a:r>
              <a:rPr lang="sr-Latn-CS" sz="3200" b="1" dirty="0" smtClean="0">
                <a:solidFill>
                  <a:srgbClr val="FFFF00"/>
                </a:solidFill>
              </a:rPr>
              <a:t>·</a:t>
            </a:r>
            <a:r>
              <a:rPr lang="sr-Cyrl-BA" sz="3200" b="1" dirty="0" smtClean="0"/>
              <a:t> </a:t>
            </a:r>
            <a:r>
              <a:rPr lang="sr-Cyrl-BA" sz="3200" dirty="0" smtClean="0">
                <a:solidFill>
                  <a:srgbClr val="FFFF00"/>
                </a:solidFill>
              </a:rPr>
              <a:t>(</a:t>
            </a:r>
            <a:r>
              <a:rPr lang="en-US" sz="3200" dirty="0" smtClean="0">
                <a:solidFill>
                  <a:srgbClr val="FFFF00"/>
                </a:solidFill>
              </a:rPr>
              <a:t>b</a:t>
            </a:r>
            <a:r>
              <a:rPr lang="sr-Cyrl-BA" sz="3200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:</a:t>
            </a:r>
            <a:r>
              <a:rPr lang="sr-Cyrl-BA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c</a:t>
            </a:r>
            <a:r>
              <a:rPr lang="sr-Cyrl-BA" sz="3200" dirty="0" smtClean="0">
                <a:solidFill>
                  <a:srgbClr val="FFFF00"/>
                </a:solidFill>
              </a:rPr>
              <a:t>)</a:t>
            </a:r>
            <a:endParaRPr lang="sr-Cyrl-BA" sz="32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30910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r>
              <a:rPr lang="sr-Cyrl-BA" sz="3200" b="1" dirty="0"/>
              <a:t>Да </a:t>
            </a:r>
            <a:r>
              <a:rPr lang="sr-Cyrl-BA" sz="3200" b="1" dirty="0" smtClean="0"/>
              <a:t>поновимо:</a:t>
            </a:r>
            <a:endParaRPr lang="sr-Cyrl-B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BA" sz="3200" dirty="0"/>
              <a:t>Како се производ два или више бројева множи бројем?</a:t>
            </a:r>
          </a:p>
          <a:p>
            <a:pPr marL="0" indent="0">
              <a:buNone/>
            </a:pPr>
            <a:r>
              <a:rPr lang="sr-Cyrl-BA" sz="3200" u="sng" dirty="0"/>
              <a:t>Производ множимо бројем тако да му </a:t>
            </a:r>
            <a:r>
              <a:rPr lang="sr-Cyrl-BA" sz="3200" u="sng" dirty="0" smtClean="0"/>
              <a:t>један од чинилаца </a:t>
            </a:r>
            <a:r>
              <a:rPr lang="sr-Cyrl-BA" sz="3200" u="sng" dirty="0"/>
              <a:t>помножимо тим бројем.</a:t>
            </a:r>
          </a:p>
          <a:p>
            <a:pPr marL="0" indent="0">
              <a:buNone/>
            </a:pPr>
            <a:endParaRPr lang="sr-Cyrl-BA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BA" sz="3200" dirty="0"/>
              <a:t>Како се производ два или више бројева дијели бројем?</a:t>
            </a:r>
          </a:p>
          <a:p>
            <a:pPr marL="0" indent="0">
              <a:buNone/>
            </a:pPr>
            <a:r>
              <a:rPr lang="sr-Cyrl-BA" sz="3200" u="sng" dirty="0"/>
              <a:t>Производ дијелимо бројем тако да подијелимо тим бројем један од чинилаца, ако је то могуће.</a:t>
            </a:r>
          </a:p>
          <a:p>
            <a:pPr marL="0" indent="0">
              <a:buNone/>
            </a:pPr>
            <a:endParaRPr lang="sr-Cyrl-BA" sz="3200" b="1" dirty="0"/>
          </a:p>
          <a:p>
            <a:pPr marL="0" indent="0">
              <a:buNone/>
            </a:pPr>
            <a:endParaRPr lang="sr-Cyrl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74136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r>
              <a:rPr lang="sr-Cyrl-BA" sz="3200" b="1" dirty="0" smtClean="0"/>
              <a:t> Задаци</a:t>
            </a:r>
            <a:r>
              <a:rPr lang="sr-Cyrl-BA" sz="3200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dirty="0"/>
          </a:p>
          <a:p>
            <a:pPr marL="514350" indent="-514350">
              <a:buFont typeface="+mj-lt"/>
              <a:buAutoNum type="arabicPeriod"/>
            </a:pPr>
            <a:r>
              <a:rPr lang="sr-Cyrl-BA" sz="3200" dirty="0"/>
              <a:t>Користећи правило о множењу производа бројем, израчунај на најлакши начин:</a:t>
            </a:r>
          </a:p>
          <a:p>
            <a:pPr marL="0" indent="0">
              <a:buNone/>
            </a:pPr>
            <a:endParaRPr lang="sr-Cyrl-BA" sz="3200" dirty="0"/>
          </a:p>
          <a:p>
            <a:pPr marL="514350" indent="-514350">
              <a:buFont typeface="+mj-lt"/>
              <a:buAutoNum type="alphaLcParenR"/>
            </a:pPr>
            <a:r>
              <a:rPr lang="sr-Cyrl-BA" sz="3200" dirty="0"/>
              <a:t>(25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/>
              <a:t>987)</a:t>
            </a:r>
            <a:r>
              <a:rPr lang="sr-Latn-CS" sz="3200" b="1" dirty="0"/>
              <a:t> ·</a:t>
            </a:r>
            <a:r>
              <a:rPr lang="sr-Cyrl-BA" sz="3200" dirty="0"/>
              <a:t> 4 = </a:t>
            </a:r>
            <a:r>
              <a:rPr lang="sr-Cyrl-BA" sz="3200" dirty="0" smtClean="0"/>
              <a:t>(</a:t>
            </a:r>
            <a:r>
              <a:rPr lang="sr-Cyrl-BA" sz="3200" dirty="0"/>
              <a:t>25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/>
              <a:t>4)</a:t>
            </a:r>
            <a:r>
              <a:rPr lang="sr-Latn-CS" sz="3200" b="1" dirty="0"/>
              <a:t> </a:t>
            </a:r>
            <a:r>
              <a:rPr lang="sr-Latn-CS" sz="3200" b="1" dirty="0" smtClean="0"/>
              <a:t>·</a:t>
            </a:r>
            <a:r>
              <a:rPr lang="sr-Cyrl-BA" sz="3200" b="1" dirty="0" smtClean="0"/>
              <a:t> </a:t>
            </a:r>
            <a:r>
              <a:rPr lang="sr-Cyrl-BA" sz="3200" dirty="0" smtClean="0"/>
              <a:t>987 = 100</a:t>
            </a:r>
            <a:r>
              <a:rPr lang="sr-Latn-CS" sz="3200" b="1" dirty="0" smtClean="0"/>
              <a:t> </a:t>
            </a:r>
            <a:r>
              <a:rPr lang="sr-Latn-CS" sz="3200" b="1" dirty="0"/>
              <a:t>·</a:t>
            </a:r>
            <a:r>
              <a:rPr lang="sr-Cyrl-BA" sz="3200" b="1" dirty="0"/>
              <a:t> </a:t>
            </a:r>
            <a:r>
              <a:rPr lang="sr-Cyrl-BA" sz="3200" dirty="0" smtClean="0"/>
              <a:t>987 = 98 </a:t>
            </a:r>
            <a:r>
              <a:rPr lang="sr-Cyrl-BA" sz="3200" dirty="0"/>
              <a:t>700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б)  (44</a:t>
            </a:r>
            <a:r>
              <a:rPr lang="sr-Latn-CS" sz="3200" b="1" dirty="0"/>
              <a:t> ·</a:t>
            </a:r>
            <a:r>
              <a:rPr lang="sr-Cyrl-BA" sz="3200" dirty="0"/>
              <a:t> 25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/>
              <a:t>2)</a:t>
            </a:r>
            <a:r>
              <a:rPr lang="sr-Latn-CS" sz="3200" b="1" dirty="0"/>
              <a:t> ·</a:t>
            </a:r>
            <a:r>
              <a:rPr lang="sr-Cyrl-BA" sz="3200" dirty="0"/>
              <a:t> </a:t>
            </a:r>
            <a:r>
              <a:rPr lang="sr-Cyrl-BA" sz="3200" dirty="0" smtClean="0"/>
              <a:t>4 = (</a:t>
            </a:r>
            <a:r>
              <a:rPr lang="sr-Cyrl-BA" sz="3200" dirty="0"/>
              <a:t>44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/>
              <a:t>2)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/>
              <a:t>(25</a:t>
            </a:r>
            <a:r>
              <a:rPr lang="sr-Latn-CS" sz="3200" b="1" dirty="0"/>
              <a:t> ·</a:t>
            </a:r>
            <a:r>
              <a:rPr lang="sr-Cyrl-BA" sz="3200" dirty="0"/>
              <a:t> 4)= 88</a:t>
            </a:r>
            <a:r>
              <a:rPr lang="sr-Latn-CS" sz="3200" b="1" dirty="0"/>
              <a:t> ·</a:t>
            </a:r>
            <a:r>
              <a:rPr lang="sr-Cyrl-BA" sz="3200" dirty="0"/>
              <a:t> </a:t>
            </a:r>
            <a:r>
              <a:rPr lang="sr-Cyrl-BA" sz="3200" dirty="0" smtClean="0"/>
              <a:t>100 = </a:t>
            </a:r>
            <a:r>
              <a:rPr lang="sr-Cyrl-BA" sz="3200" dirty="0"/>
              <a:t>8 800</a:t>
            </a:r>
          </a:p>
          <a:p>
            <a:pPr marL="0" indent="0">
              <a:buNone/>
            </a:pPr>
            <a:r>
              <a:rPr lang="sr-Cyrl-BA" sz="3200" dirty="0"/>
              <a:t>      </a:t>
            </a:r>
          </a:p>
          <a:p>
            <a:pPr marL="0" indent="0">
              <a:buNone/>
            </a:pPr>
            <a:r>
              <a:rPr lang="sr-Cyrl-BA" sz="3200" dirty="0"/>
              <a:t>       </a:t>
            </a:r>
          </a:p>
          <a:p>
            <a:pPr marL="0" indent="0">
              <a:buNone/>
            </a:pPr>
            <a:endParaRPr lang="sr-Cyrl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461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49621-4659-4DAD-A1C5-D56624F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395811"/>
          </a:xfrm>
        </p:spPr>
        <p:txBody>
          <a:bodyPr>
            <a:noAutofit/>
          </a:bodyPr>
          <a:lstStyle/>
          <a:p>
            <a:endParaRPr lang="sr-Cyrl-B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471"/>
            <a:ext cx="10515600" cy="5608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/>
              <a:t>2.  Користећи правило о дијељењу производа бројем, израчунај на најлакши начин:</a:t>
            </a:r>
          </a:p>
          <a:p>
            <a:pPr marL="0" indent="0">
              <a:buNone/>
            </a:pPr>
            <a:endParaRPr lang="sr-Cyrl-BA" sz="3200" dirty="0"/>
          </a:p>
          <a:p>
            <a:pPr marL="514350" indent="-514350">
              <a:buFont typeface="+mj-lt"/>
              <a:buAutoNum type="alphaLcParenR"/>
            </a:pPr>
            <a:r>
              <a:rPr lang="sr-Cyrl-BA" sz="3200" dirty="0"/>
              <a:t>(</a:t>
            </a:r>
            <a:r>
              <a:rPr lang="sr-Cyrl-BA" sz="3200" dirty="0" smtClean="0"/>
              <a:t>640 </a:t>
            </a:r>
            <a:r>
              <a:rPr lang="sr-Latn-CS" sz="3200" b="1" dirty="0" smtClean="0"/>
              <a:t>·</a:t>
            </a:r>
            <a:r>
              <a:rPr lang="sr-Cyrl-BA" sz="3200" b="1" dirty="0" smtClean="0"/>
              <a:t> </a:t>
            </a:r>
            <a:r>
              <a:rPr lang="sr-Cyrl-BA" sz="3200" dirty="0"/>
              <a:t>6)</a:t>
            </a:r>
            <a:r>
              <a:rPr lang="sr-Latn-CS" sz="3200" b="1" dirty="0"/>
              <a:t> </a:t>
            </a:r>
            <a:r>
              <a:rPr lang="sr-Cyrl-BA" sz="3200" b="1" dirty="0"/>
              <a:t>: </a:t>
            </a:r>
            <a:r>
              <a:rPr lang="sr-Cyrl-BA" sz="3200" dirty="0"/>
              <a:t>8 = </a:t>
            </a:r>
            <a:r>
              <a:rPr lang="sr-Cyrl-BA" sz="3200" dirty="0" smtClean="0"/>
              <a:t>(640</a:t>
            </a:r>
            <a:r>
              <a:rPr lang="sr-Latn-CS" sz="3200" b="1" dirty="0" smtClean="0"/>
              <a:t> </a:t>
            </a:r>
            <a:r>
              <a:rPr lang="sr-Cyrl-BA" sz="3200" b="1" dirty="0" smtClean="0"/>
              <a:t>: </a:t>
            </a:r>
            <a:r>
              <a:rPr lang="sr-Cyrl-BA" sz="3200" dirty="0" smtClean="0"/>
              <a:t>8)</a:t>
            </a:r>
            <a:r>
              <a:rPr lang="sr-Latn-CS" sz="3200" b="1" dirty="0" smtClean="0"/>
              <a:t> ·</a:t>
            </a:r>
            <a:r>
              <a:rPr lang="sr-Cyrl-BA" sz="3200" b="1" dirty="0" smtClean="0"/>
              <a:t> </a:t>
            </a:r>
            <a:r>
              <a:rPr lang="sr-Cyrl-BA" sz="3200" dirty="0" smtClean="0"/>
              <a:t>6 = 80</a:t>
            </a:r>
            <a:r>
              <a:rPr lang="sr-Latn-CS" sz="3200" b="1" dirty="0" smtClean="0"/>
              <a:t> ·</a:t>
            </a:r>
            <a:r>
              <a:rPr lang="sr-Cyrl-BA" sz="3200" b="1" dirty="0" smtClean="0"/>
              <a:t> </a:t>
            </a:r>
            <a:r>
              <a:rPr lang="sr-Cyrl-BA" sz="3200" dirty="0" smtClean="0"/>
              <a:t>6 = 480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б)  (700</a:t>
            </a:r>
            <a:r>
              <a:rPr lang="sr-Latn-CS" sz="3200" b="1" dirty="0"/>
              <a:t> ·</a:t>
            </a:r>
            <a:r>
              <a:rPr lang="sr-Cyrl-BA" sz="3200" dirty="0"/>
              <a:t> 25)</a:t>
            </a:r>
            <a:r>
              <a:rPr lang="sr-Latn-CS" sz="3200" b="1" dirty="0"/>
              <a:t> </a:t>
            </a:r>
            <a:r>
              <a:rPr lang="sr-Cyrl-BA" sz="3200" b="1" dirty="0"/>
              <a:t>: </a:t>
            </a:r>
            <a:r>
              <a:rPr lang="sr-Cyrl-BA" sz="3200" dirty="0"/>
              <a:t>7= </a:t>
            </a:r>
            <a:r>
              <a:rPr lang="sr-Cyrl-BA" sz="3200" dirty="0" smtClean="0"/>
              <a:t>(700 : 7</a:t>
            </a:r>
            <a:r>
              <a:rPr lang="sr-Cyrl-BA" sz="3200" dirty="0"/>
              <a:t>)</a:t>
            </a:r>
            <a:r>
              <a:rPr lang="sr-Latn-CS" sz="3200" b="1" dirty="0"/>
              <a:t> ·</a:t>
            </a:r>
            <a:r>
              <a:rPr lang="sr-Cyrl-BA" sz="3200" b="1" dirty="0"/>
              <a:t> </a:t>
            </a:r>
            <a:r>
              <a:rPr lang="sr-Cyrl-BA" sz="3200" dirty="0" smtClean="0"/>
              <a:t>25 = </a:t>
            </a:r>
            <a:r>
              <a:rPr lang="sr-Cyrl-BA" sz="3200" dirty="0"/>
              <a:t>100</a:t>
            </a:r>
            <a:r>
              <a:rPr lang="sr-Latn-CS" sz="3200" b="1" dirty="0"/>
              <a:t> ·</a:t>
            </a:r>
            <a:r>
              <a:rPr lang="sr-Cyrl-BA" sz="3200" dirty="0"/>
              <a:t> </a:t>
            </a:r>
            <a:r>
              <a:rPr lang="sr-Cyrl-BA" sz="3200" dirty="0" smtClean="0"/>
              <a:t>25 = </a:t>
            </a:r>
            <a:r>
              <a:rPr lang="sr-Cyrl-BA" sz="3200" dirty="0"/>
              <a:t>2 500</a:t>
            </a:r>
          </a:p>
          <a:p>
            <a:pPr marL="0" indent="0">
              <a:buNone/>
            </a:pPr>
            <a:r>
              <a:rPr lang="sr-Cyrl-BA" sz="3200" dirty="0"/>
              <a:t>      </a:t>
            </a:r>
          </a:p>
          <a:p>
            <a:pPr marL="0" indent="0">
              <a:buNone/>
            </a:pPr>
            <a:r>
              <a:rPr lang="sr-Cyrl-BA" sz="3200" dirty="0"/>
              <a:t>       </a:t>
            </a:r>
          </a:p>
          <a:p>
            <a:pPr marL="0" indent="0">
              <a:buNone/>
            </a:pPr>
            <a:endParaRPr lang="sr-Cyrl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603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3DF9-F076-4BA7-B5F8-3AA25CB1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0" y="1087437"/>
            <a:ext cx="10724607" cy="5495926"/>
          </a:xfrm>
          <a:solidFill>
            <a:srgbClr val="00330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r-Cyrl-BA" sz="5800" dirty="0"/>
              <a:t>3. Дјељеник је производ бројева 324 и 200, а дјелилац </a:t>
            </a:r>
            <a:r>
              <a:rPr lang="sr-Cyrl-BA" sz="5800" dirty="0" smtClean="0"/>
              <a:t>је</a:t>
            </a:r>
            <a:endParaRPr lang="en-US" sz="5800" dirty="0" smtClean="0"/>
          </a:p>
          <a:p>
            <a:pPr marL="0" indent="0">
              <a:buNone/>
            </a:pPr>
            <a:r>
              <a:rPr lang="en-US" sz="5800" dirty="0" smtClean="0"/>
              <a:t> </a:t>
            </a:r>
            <a:r>
              <a:rPr lang="en-US" sz="5800" dirty="0" smtClean="0"/>
              <a:t>   </a:t>
            </a:r>
            <a:r>
              <a:rPr lang="sr-Cyrl-BA" sz="5800" dirty="0" smtClean="0"/>
              <a:t>број </a:t>
            </a:r>
            <a:r>
              <a:rPr lang="sr-Cyrl-BA" sz="5800" dirty="0"/>
              <a:t>20</a:t>
            </a:r>
            <a:r>
              <a:rPr lang="sr-Cyrl-BA" sz="5800" dirty="0" smtClean="0"/>
              <a:t>. </a:t>
            </a:r>
            <a:r>
              <a:rPr lang="sr-Cyrl-BA" sz="5800" dirty="0" smtClean="0"/>
              <a:t>Израчунај </a:t>
            </a:r>
            <a:r>
              <a:rPr lang="sr-Cyrl-BA" sz="5800" dirty="0"/>
              <a:t>количник.</a:t>
            </a:r>
          </a:p>
          <a:p>
            <a:pPr marL="0" indent="0">
              <a:buNone/>
            </a:pPr>
            <a:endParaRPr lang="sr-Cyrl-BA" sz="5800" dirty="0"/>
          </a:p>
          <a:p>
            <a:pPr marL="0" indent="0">
              <a:buNone/>
            </a:pPr>
            <a:r>
              <a:rPr lang="sr-Cyrl-BA" sz="5800" dirty="0"/>
              <a:t>    </a:t>
            </a:r>
            <a:r>
              <a:rPr lang="sr-Cyrl-BA" sz="5800" dirty="0" smtClean="0"/>
              <a:t> </a:t>
            </a:r>
            <a:r>
              <a:rPr lang="sr-Cyrl-BA" sz="5800" dirty="0"/>
              <a:t>(324 </a:t>
            </a:r>
            <a:r>
              <a:rPr lang="sr-Latn-CS" sz="5800" b="1" dirty="0"/>
              <a:t>·</a:t>
            </a:r>
            <a:r>
              <a:rPr lang="sr-Cyrl-BA" sz="5800" b="1" dirty="0"/>
              <a:t> </a:t>
            </a:r>
            <a:r>
              <a:rPr lang="sr-Cyrl-BA" sz="5800" dirty="0"/>
              <a:t>200)</a:t>
            </a:r>
            <a:r>
              <a:rPr lang="sr-Latn-CS" sz="5800" b="1" dirty="0"/>
              <a:t> </a:t>
            </a:r>
            <a:r>
              <a:rPr lang="sr-Cyrl-BA" sz="5800" b="1" dirty="0"/>
              <a:t>: </a:t>
            </a:r>
            <a:r>
              <a:rPr lang="sr-Cyrl-BA" sz="5800" dirty="0"/>
              <a:t>20 </a:t>
            </a:r>
            <a:r>
              <a:rPr lang="sr-Cyrl-BA" sz="5800" dirty="0" smtClean="0"/>
              <a:t>= 324 </a:t>
            </a:r>
            <a:r>
              <a:rPr lang="sr-Latn-CS" sz="5800" b="1" dirty="0"/>
              <a:t>·</a:t>
            </a:r>
            <a:r>
              <a:rPr lang="sr-Cyrl-BA" sz="5800" dirty="0" smtClean="0"/>
              <a:t> (</a:t>
            </a:r>
            <a:r>
              <a:rPr lang="sr-Cyrl-BA" sz="5800" dirty="0"/>
              <a:t>200</a:t>
            </a:r>
            <a:r>
              <a:rPr lang="sr-Latn-CS" sz="5800" b="1" dirty="0"/>
              <a:t> </a:t>
            </a:r>
            <a:r>
              <a:rPr lang="sr-Cyrl-BA" sz="5800" b="1" dirty="0"/>
              <a:t>: </a:t>
            </a:r>
            <a:r>
              <a:rPr lang="sr-Cyrl-BA" sz="5800" dirty="0"/>
              <a:t>20</a:t>
            </a:r>
            <a:r>
              <a:rPr lang="sr-Cyrl-BA" sz="5800" dirty="0" smtClean="0"/>
              <a:t>) = 324</a:t>
            </a:r>
            <a:r>
              <a:rPr lang="sr-Latn-CS" sz="5800" b="1" dirty="0" smtClean="0"/>
              <a:t> </a:t>
            </a:r>
            <a:r>
              <a:rPr lang="sr-Latn-CS" sz="5800" b="1" dirty="0"/>
              <a:t>·</a:t>
            </a:r>
            <a:r>
              <a:rPr lang="sr-Cyrl-BA" sz="5800" b="1" dirty="0"/>
              <a:t> </a:t>
            </a:r>
            <a:r>
              <a:rPr lang="sr-Cyrl-BA" sz="5800" dirty="0" smtClean="0"/>
              <a:t>10 = 3 </a:t>
            </a:r>
            <a:r>
              <a:rPr lang="sr-Cyrl-BA" sz="5800" dirty="0"/>
              <a:t>240</a:t>
            </a:r>
          </a:p>
          <a:p>
            <a:pPr marL="0" indent="0">
              <a:buNone/>
            </a:pPr>
            <a:endParaRPr lang="sr-Cyrl-BA" sz="5100" dirty="0"/>
          </a:p>
          <a:p>
            <a:pPr marL="0" indent="0">
              <a:buNone/>
            </a:pPr>
            <a:r>
              <a:rPr lang="sr-Cyrl-BA" sz="5800" dirty="0"/>
              <a:t>4. Који број је 26 пута мањи од производа бројева 260, 10 </a:t>
            </a:r>
            <a:r>
              <a:rPr lang="sr-Cyrl-BA" sz="5800" dirty="0" smtClean="0"/>
              <a:t>и</a:t>
            </a:r>
            <a:endParaRPr lang="en-US" sz="5800" dirty="0" smtClean="0"/>
          </a:p>
          <a:p>
            <a:pPr marL="0" indent="0">
              <a:buNone/>
            </a:pPr>
            <a:r>
              <a:rPr lang="en-US" sz="5800" dirty="0" smtClean="0"/>
              <a:t> </a:t>
            </a:r>
            <a:r>
              <a:rPr lang="en-US" sz="5800" dirty="0" smtClean="0"/>
              <a:t>    13?</a:t>
            </a:r>
            <a:endParaRPr lang="sr-Cyrl-BA" sz="5800" dirty="0"/>
          </a:p>
          <a:p>
            <a:pPr marL="0" indent="0">
              <a:buNone/>
            </a:pPr>
            <a:r>
              <a:rPr lang="sr-Cyrl-BA" sz="5800" dirty="0"/>
              <a:t> </a:t>
            </a:r>
          </a:p>
          <a:p>
            <a:pPr marL="0" indent="0">
              <a:buNone/>
            </a:pPr>
            <a:r>
              <a:rPr lang="sr-Cyrl-BA" sz="5800" dirty="0"/>
              <a:t>     </a:t>
            </a:r>
            <a:r>
              <a:rPr lang="sr-Cyrl-BA" sz="5800" dirty="0" smtClean="0"/>
              <a:t>(</a:t>
            </a:r>
            <a:r>
              <a:rPr lang="sr-Cyrl-BA" sz="5800" dirty="0"/>
              <a:t>260 </a:t>
            </a:r>
            <a:r>
              <a:rPr lang="sr-Latn-CS" sz="5800" b="1" dirty="0"/>
              <a:t>·</a:t>
            </a:r>
            <a:r>
              <a:rPr lang="sr-Cyrl-BA" sz="5800" b="1" dirty="0"/>
              <a:t> </a:t>
            </a:r>
            <a:r>
              <a:rPr lang="sr-Cyrl-BA" sz="5800" dirty="0"/>
              <a:t>10</a:t>
            </a:r>
            <a:r>
              <a:rPr lang="sr-Latn-CS" sz="5800" b="1" dirty="0"/>
              <a:t> ·</a:t>
            </a:r>
            <a:r>
              <a:rPr lang="sr-Cyrl-BA" sz="5800" b="1" dirty="0"/>
              <a:t> </a:t>
            </a:r>
            <a:r>
              <a:rPr lang="sr-Cyrl-BA" sz="5800" dirty="0"/>
              <a:t>13)</a:t>
            </a:r>
            <a:r>
              <a:rPr lang="sr-Latn-CS" sz="5800" b="1" dirty="0"/>
              <a:t> </a:t>
            </a:r>
            <a:r>
              <a:rPr lang="sr-Cyrl-BA" sz="5800" b="1" dirty="0"/>
              <a:t>: </a:t>
            </a:r>
            <a:r>
              <a:rPr lang="sr-Cyrl-BA" sz="5800" dirty="0" smtClean="0"/>
              <a:t>26 = (260</a:t>
            </a:r>
            <a:r>
              <a:rPr lang="sr-Latn-CS" sz="5800" b="1" dirty="0" smtClean="0"/>
              <a:t> </a:t>
            </a:r>
            <a:r>
              <a:rPr lang="sr-Cyrl-BA" sz="5800" b="1" dirty="0" smtClean="0"/>
              <a:t>: </a:t>
            </a:r>
            <a:r>
              <a:rPr lang="sr-Cyrl-BA" sz="5800" dirty="0" smtClean="0"/>
              <a:t>26)</a:t>
            </a:r>
            <a:r>
              <a:rPr lang="sr-Latn-CS" sz="5800" b="1" dirty="0" smtClean="0"/>
              <a:t> ·</a:t>
            </a:r>
            <a:r>
              <a:rPr lang="sr-Cyrl-BA" sz="5800" b="1" dirty="0" smtClean="0"/>
              <a:t> </a:t>
            </a:r>
            <a:r>
              <a:rPr lang="sr-Cyrl-BA" sz="5800" dirty="0" smtClean="0"/>
              <a:t>10</a:t>
            </a:r>
            <a:r>
              <a:rPr lang="sr-Latn-CS" sz="5800" b="1" dirty="0" smtClean="0"/>
              <a:t> ·</a:t>
            </a:r>
            <a:r>
              <a:rPr lang="sr-Cyrl-BA" sz="5800" b="1" dirty="0" smtClean="0"/>
              <a:t> </a:t>
            </a:r>
            <a:r>
              <a:rPr lang="sr-Cyrl-BA" sz="5800" dirty="0" smtClean="0"/>
              <a:t>13 = </a:t>
            </a:r>
          </a:p>
          <a:p>
            <a:pPr marL="0" indent="0">
              <a:buNone/>
            </a:pPr>
            <a:r>
              <a:rPr lang="sr-Cyrl-BA" sz="5800" dirty="0" smtClean="0"/>
              <a:t>                                       = 10</a:t>
            </a:r>
            <a:r>
              <a:rPr lang="sr-Latn-CS" sz="5800" b="1" dirty="0" smtClean="0"/>
              <a:t> ·</a:t>
            </a:r>
            <a:r>
              <a:rPr lang="sr-Cyrl-BA" sz="5800" b="1" dirty="0" smtClean="0"/>
              <a:t> </a:t>
            </a:r>
            <a:r>
              <a:rPr lang="sr-Cyrl-BA" sz="5800" dirty="0" smtClean="0"/>
              <a:t>10</a:t>
            </a:r>
            <a:r>
              <a:rPr lang="sr-Latn-CS" sz="5800" b="1" dirty="0" smtClean="0"/>
              <a:t> ·</a:t>
            </a:r>
            <a:r>
              <a:rPr lang="sr-Cyrl-BA" sz="5800" b="1" dirty="0" smtClean="0"/>
              <a:t> </a:t>
            </a:r>
            <a:r>
              <a:rPr lang="sr-Cyrl-BA" sz="5800" dirty="0" smtClean="0"/>
              <a:t>13 = 100</a:t>
            </a:r>
            <a:r>
              <a:rPr lang="sr-Latn-CS" sz="5800" b="1" dirty="0" smtClean="0"/>
              <a:t> ·</a:t>
            </a:r>
            <a:r>
              <a:rPr lang="sr-Cyrl-BA" sz="5800" b="1" dirty="0" smtClean="0"/>
              <a:t> </a:t>
            </a:r>
            <a:r>
              <a:rPr lang="sr-Cyrl-BA" sz="5800" dirty="0" smtClean="0"/>
              <a:t>13 = 1 300</a:t>
            </a:r>
          </a:p>
          <a:p>
            <a:pPr marL="0" indent="0">
              <a:buNone/>
            </a:pPr>
            <a:r>
              <a:rPr lang="sr-Cyrl-BA" sz="4100" dirty="0" smtClean="0"/>
              <a:t>      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       </a:t>
            </a:r>
          </a:p>
          <a:p>
            <a:pPr marL="0" indent="0">
              <a:buNone/>
            </a:pPr>
            <a:endParaRPr lang="sr-Cyrl-BA" sz="3200" b="1" dirty="0"/>
          </a:p>
        </p:txBody>
      </p:sp>
    </p:spTree>
    <p:extLst>
      <p:ext uri="{BB962C8B-B14F-4D97-AF65-F5344CB8AC3E}">
        <p14:creationId xmlns:p14="http://schemas.microsoft.com/office/powerpoint/2010/main" xmlns="" val="62645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1045</TotalTime>
  <Words>594</Words>
  <Application>Microsoft Office PowerPoint</Application>
  <PresentationFormat>Custom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МНОЖЕЊЕ И ДИЈЕЉЕЊЕ ПРОИЗВОДА БРОЈЕМ</vt:lpstr>
      <vt:lpstr>Slide 2</vt:lpstr>
      <vt:lpstr>Поновимо:</vt:lpstr>
      <vt:lpstr>Slide 4</vt:lpstr>
      <vt:lpstr>Поновимо:</vt:lpstr>
      <vt:lpstr>Да поновимо:</vt:lpstr>
      <vt:lpstr> Задаци:</vt:lpstr>
      <vt:lpstr>Slide 8</vt:lpstr>
      <vt:lpstr>Slide 9</vt:lpstr>
      <vt:lpstr>ЗАДАЦИ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ПРОИЗВОДА БРОЈЕМ</dc:title>
  <dc:creator>jovanka1981@outlook.com</dc:creator>
  <cp:lastModifiedBy>user</cp:lastModifiedBy>
  <cp:revision>70</cp:revision>
  <dcterms:created xsi:type="dcterms:W3CDTF">2020-03-31T14:56:56Z</dcterms:created>
  <dcterms:modified xsi:type="dcterms:W3CDTF">2020-04-29T17:44:05Z</dcterms:modified>
</cp:coreProperties>
</file>