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2397A-4CB3-42A3-A2D3-D4BE43FD1BC3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24B08-AB74-4669-B88F-13CAB9E6F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24B08-AB74-4669-B88F-13CAB9E6F9D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24B08-AB74-4669-B88F-13CAB9E6F9D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98BC-6009-4579-A6D6-C717580195A0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0867-0BFB-48EE-984B-76D022944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98BC-6009-4579-A6D6-C717580195A0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0867-0BFB-48EE-984B-76D022944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98BC-6009-4579-A6D6-C717580195A0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0867-0BFB-48EE-984B-76D022944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98BC-6009-4579-A6D6-C717580195A0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0867-0BFB-48EE-984B-76D022944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98BC-6009-4579-A6D6-C717580195A0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0867-0BFB-48EE-984B-76D022944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98BC-6009-4579-A6D6-C717580195A0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0867-0BFB-48EE-984B-76D022944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98BC-6009-4579-A6D6-C717580195A0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0867-0BFB-48EE-984B-76D022944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98BC-6009-4579-A6D6-C717580195A0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0867-0BFB-48EE-984B-76D022944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98BC-6009-4579-A6D6-C717580195A0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0867-0BFB-48EE-984B-76D022944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98BC-6009-4579-A6D6-C717580195A0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0867-0BFB-48EE-984B-76D022944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98BC-6009-4579-A6D6-C717580195A0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0867-0BFB-48EE-984B-76D022944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003300"/>
            </a:gs>
            <a:gs pos="92000">
              <a:schemeClr val="accent1">
                <a:lumMod val="45000"/>
                <a:lumOff val="5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798BC-6009-4579-A6D6-C717580195A0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0867-0BFB-48EE-984B-76D022944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rgbClr val="003300"/>
          </a:solidFill>
        </p:spPr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НЕПРОМЈЕНЉИВОСТ КОЛИЧНИКА И ПРИМЈЕНА</a:t>
            </a:r>
            <a:b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sr-Cyrl-CS" sz="2800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обрада</a:t>
            </a:r>
            <a:endParaRPr lang="en-US" sz="2800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68579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47667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Математика</a:t>
            </a:r>
            <a:endParaRPr lang="sr-Cyrl-B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l"/>
            <a:r>
              <a:rPr lang="sr-Cyrl-CS" sz="32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Cyrl-CS" sz="3200" u="sng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Примјер бр.1</a:t>
            </a:r>
            <a:endParaRPr lang="en-US" sz="3200" u="sng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  <a:solidFill>
            <a:srgbClr val="003300"/>
          </a:solidFill>
          <a:ln>
            <a:solidFill>
              <a:srgbClr val="003300"/>
            </a:solidFill>
          </a:ln>
        </p:spPr>
        <p:txBody>
          <a:bodyPr/>
          <a:lstStyle/>
          <a:p>
            <a:pPr>
              <a:buNone/>
            </a:pPr>
            <a:r>
              <a:rPr lang="sr-Cyrl-CS" dirty="0" smtClean="0"/>
              <a:t>       </a:t>
            </a: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а)</a:t>
            </a:r>
            <a:r>
              <a:rPr lang="sr-Cyrl-CS" dirty="0" smtClean="0">
                <a:solidFill>
                  <a:schemeClr val="bg1"/>
                </a:solidFill>
              </a:rPr>
              <a:t> Дјељеник и дјелилац су повећани 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   исти број пута: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   </a:t>
            </a:r>
            <a:r>
              <a:rPr lang="sr-Cyrl-CS" b="1" dirty="0" smtClean="0">
                <a:solidFill>
                  <a:schemeClr val="bg1"/>
                </a:solidFill>
              </a:rPr>
              <a:t>64 : 32 = 2 </a:t>
            </a:r>
          </a:p>
          <a:p>
            <a:pPr>
              <a:buNone/>
            </a:pPr>
            <a:endParaRPr lang="sr-Cyrl-C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b="1" dirty="0">
                <a:solidFill>
                  <a:schemeClr val="bg1"/>
                </a:solidFill>
              </a:rPr>
              <a:t> </a:t>
            </a:r>
            <a:r>
              <a:rPr lang="sr-Cyrl-CS" b="1" dirty="0" smtClean="0">
                <a:solidFill>
                  <a:schemeClr val="bg1"/>
                </a:solidFill>
              </a:rPr>
              <a:t>      </a:t>
            </a:r>
            <a:r>
              <a:rPr lang="sr-Cyrl-CS" dirty="0" smtClean="0">
                <a:solidFill>
                  <a:schemeClr val="bg1"/>
                </a:solidFill>
              </a:rPr>
              <a:t>(64 </a:t>
            </a:r>
            <a:r>
              <a:rPr lang="sr-Cyrl-CS" dirty="0" smtClean="0">
                <a:solidFill>
                  <a:schemeClr val="bg1"/>
                </a:solidFill>
              </a:rPr>
              <a:t>·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2</a:t>
            </a:r>
            <a:r>
              <a:rPr lang="sr-Cyrl-CS" dirty="0" smtClean="0">
                <a:solidFill>
                  <a:schemeClr val="bg1"/>
                </a:solidFill>
              </a:rPr>
              <a:t>) : (</a:t>
            </a:r>
            <a:r>
              <a:rPr lang="sr-Cyrl-CS" dirty="0" smtClean="0">
                <a:solidFill>
                  <a:schemeClr val="bg1"/>
                </a:solidFill>
              </a:rPr>
              <a:t>32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· </a:t>
            </a:r>
            <a:r>
              <a:rPr lang="sr-Cyrl-CS" dirty="0" smtClean="0">
                <a:solidFill>
                  <a:schemeClr val="bg1"/>
                </a:solidFill>
              </a:rPr>
              <a:t>2</a:t>
            </a:r>
            <a:r>
              <a:rPr lang="sr-Cyrl-CS" dirty="0" smtClean="0">
                <a:solidFill>
                  <a:schemeClr val="bg1"/>
                </a:solidFill>
              </a:rPr>
              <a:t>) = 128 : 64 = 2</a:t>
            </a:r>
          </a:p>
          <a:p>
            <a:pPr>
              <a:buNone/>
            </a:pPr>
            <a:endParaRPr lang="sr-Cyrl-C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   (64 </a:t>
            </a:r>
            <a:r>
              <a:rPr lang="sr-Cyrl-CS" dirty="0" smtClean="0">
                <a:solidFill>
                  <a:prstClr val="white"/>
                </a:solidFill>
              </a:rPr>
              <a:t>·</a:t>
            </a:r>
            <a:r>
              <a:rPr lang="sr-Cyrl-CS" dirty="0" smtClean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3) : (32 </a:t>
            </a:r>
            <a:r>
              <a:rPr lang="sr-Cyrl-CS" dirty="0" smtClean="0">
                <a:solidFill>
                  <a:prstClr val="white"/>
                </a:solidFill>
              </a:rPr>
              <a:t>·</a:t>
            </a:r>
            <a:r>
              <a:rPr lang="sr-Cyrl-CS" dirty="0" smtClean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3) = 192 : 96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</p:spPr>
        <p:txBody>
          <a:bodyPr/>
          <a:lstStyle/>
          <a:p>
            <a:pPr>
              <a:buNone/>
            </a:pPr>
            <a:r>
              <a:rPr lang="sr-Cyrl-CS" dirty="0" smtClean="0"/>
              <a:t>  </a:t>
            </a:r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          </a:t>
            </a: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б)</a:t>
            </a:r>
            <a:r>
              <a:rPr lang="sr-Cyrl-CS" b="1" dirty="0" smtClean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Дјељеник и дјелилац су смањени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       исти број пута: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       </a:t>
            </a:r>
            <a:r>
              <a:rPr lang="sr-Cyrl-CS" b="1" dirty="0" smtClean="0">
                <a:solidFill>
                  <a:schemeClr val="bg1"/>
                </a:solidFill>
              </a:rPr>
              <a:t>500 : 50 = 10</a:t>
            </a:r>
          </a:p>
          <a:p>
            <a:pPr>
              <a:buNone/>
            </a:pPr>
            <a:r>
              <a:rPr lang="sr-Cyrl-CS" b="1" dirty="0">
                <a:solidFill>
                  <a:schemeClr val="bg1"/>
                </a:solidFill>
              </a:rPr>
              <a:t> </a:t>
            </a:r>
            <a:r>
              <a:rPr lang="sr-Cyrl-CS" b="1" dirty="0" smtClean="0">
                <a:solidFill>
                  <a:schemeClr val="bg1"/>
                </a:solidFill>
              </a:rPr>
              <a:t>     </a:t>
            </a:r>
          </a:p>
          <a:p>
            <a:pPr>
              <a:buNone/>
            </a:pPr>
            <a:r>
              <a:rPr lang="sr-Cyrl-CS" b="1" dirty="0">
                <a:solidFill>
                  <a:schemeClr val="bg1"/>
                </a:solidFill>
              </a:rPr>
              <a:t> </a:t>
            </a:r>
            <a:r>
              <a:rPr lang="sr-Cyrl-CS" b="1" dirty="0" smtClean="0">
                <a:solidFill>
                  <a:schemeClr val="bg1"/>
                </a:solidFill>
              </a:rPr>
              <a:t>          </a:t>
            </a:r>
            <a:r>
              <a:rPr lang="sr-Cyrl-CS" dirty="0" smtClean="0">
                <a:solidFill>
                  <a:schemeClr val="bg1"/>
                </a:solidFill>
              </a:rPr>
              <a:t>(500 : 2) : (50 : 2) = 250 : 25 = 10</a:t>
            </a:r>
          </a:p>
          <a:p>
            <a:pPr>
              <a:buNone/>
            </a:pPr>
            <a:r>
              <a:rPr lang="sr-Cyrl-CS" b="1" dirty="0">
                <a:solidFill>
                  <a:schemeClr val="bg1"/>
                </a:solidFill>
              </a:rPr>
              <a:t> </a:t>
            </a:r>
            <a:r>
              <a:rPr lang="sr-Cyrl-CS" b="1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       (500 : 5) : (50 : 5) = 100 : 10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l"/>
            <a:r>
              <a:rPr lang="sr-Cyrl-CS" sz="3200" dirty="0" smtClean="0">
                <a:solidFill>
                  <a:schemeClr val="bg1"/>
                </a:solidFill>
                <a:latin typeface="+mn-lt"/>
              </a:rPr>
              <a:t>       </a:t>
            </a:r>
            <a:r>
              <a:rPr lang="sr-Cyrl-CS" sz="3200" u="sng" dirty="0" smtClean="0">
                <a:solidFill>
                  <a:schemeClr val="bg1"/>
                </a:solidFill>
                <a:latin typeface="+mn-lt"/>
              </a:rPr>
              <a:t> Закључак:</a:t>
            </a:r>
            <a:endParaRPr lang="en-US" sz="3200" u="sn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  <a:solidFill>
            <a:srgbClr val="003300"/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sr-Cyrl-CS" dirty="0" smtClean="0"/>
          </a:p>
          <a:p>
            <a:pPr>
              <a:buFont typeface="Wingdings" pitchFamily="2" charset="2"/>
              <a:buChar char="Ø"/>
            </a:pPr>
            <a:r>
              <a:rPr lang="sr-Cyrl-CS" sz="4000" dirty="0" smtClean="0">
                <a:solidFill>
                  <a:schemeClr val="bg1"/>
                </a:solidFill>
              </a:rPr>
              <a:t>Ако се дјељеник и дјелилац повећају или умање исти број пута, тада се количник не мијења.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3300"/>
          </a:solidFill>
        </p:spPr>
        <p:txBody>
          <a:bodyPr/>
          <a:lstStyle/>
          <a:p>
            <a:pPr algn="l"/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      </a:t>
            </a:r>
            <a:r>
              <a:rPr lang="sr-Cyrl-CS" sz="3200" u="sng" dirty="0" smtClean="0">
                <a:solidFill>
                  <a:schemeClr val="bg1"/>
                </a:solidFill>
              </a:rPr>
              <a:t>Задаци:</a:t>
            </a:r>
            <a:endParaRPr lang="en-US" sz="3200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  <a:solidFill>
            <a:srgbClr val="003300"/>
          </a:solidFill>
        </p:spPr>
        <p:txBody>
          <a:bodyPr/>
          <a:lstStyle/>
          <a:p>
            <a:pPr>
              <a:buNone/>
            </a:pPr>
            <a:r>
              <a:rPr lang="sr-Cyrl-CS" dirty="0" smtClean="0">
                <a:solidFill>
                  <a:schemeClr val="bg1"/>
                </a:solidFill>
              </a:rPr>
              <a:t>     </a:t>
            </a:r>
            <a: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а)</a:t>
            </a:r>
            <a:r>
              <a:rPr lang="sr-Cyrl-CS" dirty="0" smtClean="0">
                <a:solidFill>
                  <a:schemeClr val="bg1"/>
                </a:solidFill>
              </a:rPr>
              <a:t> На основу својства непромјенљивости        количника, допуни: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 30 : 15 = 2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 </a:t>
            </a:r>
            <a:r>
              <a:rPr lang="en-US" dirty="0" smtClean="0">
                <a:solidFill>
                  <a:schemeClr val="bg1"/>
                </a:solidFill>
              </a:rPr>
              <a:t>(30   2) : (15   2) = ______________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(30   3) : (15   3) = ______________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1214414" y="371475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2643174" y="3143248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1214414" y="3143248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2643174" y="371475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00222" y="2780928"/>
            <a:ext cx="2016224" cy="5847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rgbClr val="FFFF00"/>
                </a:solidFill>
              </a:rPr>
              <a:t>60 : 30 = 2</a:t>
            </a:r>
            <a:endParaRPr lang="sr-Cyrl-BA" sz="32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00222" y="3468083"/>
            <a:ext cx="2016224" cy="5847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rgbClr val="FFFF00"/>
                </a:solidFill>
              </a:rPr>
              <a:t>90 : 45 = 2</a:t>
            </a:r>
            <a:endParaRPr lang="sr-Cyrl-BA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0" y="0"/>
            <a:ext cx="9144000" cy="6858000"/>
          </a:xfrm>
          <a:solidFill>
            <a:srgbClr val="003300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</a:t>
            </a:r>
            <a:r>
              <a:rPr lang="sr-Cyrl-CS" dirty="0" smtClean="0">
                <a:solidFill>
                  <a:schemeClr val="bg1"/>
                </a:solidFill>
              </a:rPr>
              <a:t>б) 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               280 : 14 = 20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r-Cyrl-C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         (280 : 2) : (14 : 2) = </a:t>
            </a:r>
            <a:r>
              <a:rPr lang="en-US" dirty="0" smtClean="0">
                <a:solidFill>
                  <a:schemeClr val="bg1"/>
                </a:solidFill>
              </a:rPr>
              <a:t>_______________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(280 : 7) : (14 : 7) = _______________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2204864"/>
            <a:ext cx="2304256" cy="5847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rgbClr val="FFFF00"/>
                </a:solidFill>
              </a:rPr>
              <a:t>140 : 7 = 20</a:t>
            </a:r>
            <a:endParaRPr lang="sr-Cyrl-BA" sz="32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3402106"/>
            <a:ext cx="2160240" cy="5847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rgbClr val="FFFF00"/>
                </a:solidFill>
              </a:rPr>
              <a:t>40 : 2 = 20</a:t>
            </a:r>
            <a:endParaRPr lang="sr-Cyrl-BA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3300"/>
          </a:solidFill>
        </p:spPr>
        <p:txBody>
          <a:bodyPr>
            <a:normAutofit/>
          </a:bodyPr>
          <a:lstStyle/>
          <a:p>
            <a:r>
              <a:rPr lang="sr-Cyrl-CS" sz="3200" u="sng" dirty="0" smtClean="0">
                <a:solidFill>
                  <a:schemeClr val="bg1"/>
                </a:solidFill>
                <a:latin typeface="+mn-lt"/>
              </a:rPr>
              <a:t>Задатак за самосталан рад:</a:t>
            </a:r>
            <a:endParaRPr lang="en-US" sz="3200" u="sn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  <a:solidFill>
            <a:srgbClr val="003300"/>
          </a:solidFill>
        </p:spPr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1.</a:t>
            </a:r>
            <a:r>
              <a:rPr lang="en-US" dirty="0" smtClean="0"/>
              <a:t> </a:t>
            </a:r>
            <a:r>
              <a:rPr lang="sr-Cyrl-CS" dirty="0" smtClean="0"/>
              <a:t> </a:t>
            </a:r>
            <a:r>
              <a:rPr lang="sr-Cyrl-CS" dirty="0" smtClean="0">
                <a:solidFill>
                  <a:schemeClr val="bg1"/>
                </a:solidFill>
              </a:rPr>
              <a:t>Користећи једнакост</a:t>
            </a:r>
            <a:r>
              <a:rPr lang="sr-Cyrl-BA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m : n = 80 </a:t>
            </a:r>
            <a:r>
              <a:rPr lang="sr-Cyrl-CS" dirty="0" smtClean="0">
                <a:solidFill>
                  <a:schemeClr val="bg1"/>
                </a:solidFill>
              </a:rPr>
              <a:t>и зависност </a:t>
            </a:r>
            <a:r>
              <a:rPr lang="en-US" dirty="0" smtClean="0">
                <a:solidFill>
                  <a:schemeClr val="bg1"/>
                </a:solidFill>
              </a:rPr>
              <a:t>                 </a:t>
            </a:r>
            <a:r>
              <a:rPr lang="sr-Cyrl-CS" dirty="0" smtClean="0">
                <a:solidFill>
                  <a:schemeClr val="bg1"/>
                </a:solidFill>
              </a:rPr>
              <a:t>количника од промјене дјељеника и дјелиоца,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sr-Cyrl-CS" dirty="0" smtClean="0">
                <a:solidFill>
                  <a:schemeClr val="bg1"/>
                </a:solidFill>
              </a:rPr>
              <a:t>израчунај: </a:t>
            </a:r>
          </a:p>
          <a:p>
            <a:pPr>
              <a:buNone/>
            </a:pPr>
            <a:r>
              <a:rPr lang="sr-Cyrl-C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sr-Cyrl-CS" sz="2800" dirty="0" smtClean="0">
                <a:solidFill>
                  <a:schemeClr val="bg1"/>
                </a:solidFill>
              </a:rPr>
              <a:t> (</a:t>
            </a:r>
            <a:r>
              <a:rPr lang="en-US" sz="2800" dirty="0" smtClean="0">
                <a:solidFill>
                  <a:schemeClr val="bg1"/>
                </a:solidFill>
              </a:rPr>
              <a:t>m </a:t>
            </a:r>
            <a:r>
              <a:rPr lang="sr-Cyrl-CS" dirty="0" smtClean="0">
                <a:solidFill>
                  <a:prstClr val="white"/>
                </a:solidFill>
              </a:rPr>
              <a:t>·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15) : (n</a:t>
            </a:r>
            <a:r>
              <a:rPr lang="sr-Cyrl-BA" sz="2800" dirty="0" smtClean="0">
                <a:solidFill>
                  <a:schemeClr val="bg1"/>
                </a:solidFill>
              </a:rPr>
              <a:t> </a:t>
            </a:r>
            <a:r>
              <a:rPr lang="sr-Cyrl-CS" smtClean="0">
                <a:solidFill>
                  <a:prstClr val="white"/>
                </a:solidFill>
              </a:rPr>
              <a:t>·</a:t>
            </a:r>
            <a:r>
              <a:rPr lang="en-US" sz="280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15) = _______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   (m : 10) : (n : 10) = _______</a:t>
            </a: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2. </a:t>
            </a:r>
            <a:r>
              <a:rPr lang="sr-Cyrl-CS" dirty="0" smtClean="0">
                <a:solidFill>
                  <a:schemeClr val="bg1"/>
                </a:solidFill>
              </a:rPr>
              <a:t>Користећи својство сталности количника, израчунај:</a:t>
            </a:r>
          </a:p>
          <a:p>
            <a:pPr>
              <a:buNone/>
            </a:pPr>
            <a:r>
              <a:rPr lang="sr-Cyrl-CS" sz="2800" dirty="0">
                <a:solidFill>
                  <a:schemeClr val="bg1"/>
                </a:solidFill>
              </a:rPr>
              <a:t>  </a:t>
            </a:r>
            <a:r>
              <a:rPr lang="sr-Cyrl-CS" sz="2800" dirty="0" smtClean="0">
                <a:solidFill>
                  <a:schemeClr val="bg1"/>
                </a:solidFill>
              </a:rPr>
              <a:t>  24 800 : 50 =</a:t>
            </a:r>
            <a:r>
              <a:rPr lang="en-US" sz="2800" dirty="0" smtClean="0">
                <a:solidFill>
                  <a:schemeClr val="bg1"/>
                </a:solidFill>
              </a:rPr>
              <a:t> ______________________________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316</Words>
  <Application>Microsoft Office PowerPoint</Application>
  <PresentationFormat>On-screen Show (4:3)</PresentationFormat>
  <Paragraphs>46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НЕПРОМЈЕНЉИВОСТ КОЛИЧНИКА И ПРИМЈЕНА  обрада</vt:lpstr>
      <vt:lpstr>    Примјер бр.1</vt:lpstr>
      <vt:lpstr>Slide 3</vt:lpstr>
      <vt:lpstr>        Закључак:</vt:lpstr>
      <vt:lpstr>        Задаци:</vt:lpstr>
      <vt:lpstr>Slide 6</vt:lpstr>
      <vt:lpstr>Задатак за самосталан рад:</vt:lpstr>
    </vt:vector>
  </TitlesOfParts>
  <Company>MP-CORP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НЕПРОМЈЕНЉИВОСТ КОЛИЧНИКА И ПРИМЈЕНА</dc:title>
  <dc:creator>MP</dc:creator>
  <cp:lastModifiedBy>user</cp:lastModifiedBy>
  <cp:revision>17</cp:revision>
  <dcterms:created xsi:type="dcterms:W3CDTF">2020-03-29T17:53:52Z</dcterms:created>
  <dcterms:modified xsi:type="dcterms:W3CDTF">2020-04-29T17:04:48Z</dcterms:modified>
</cp:coreProperties>
</file>