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6" r:id="rId6"/>
    <p:sldId id="267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455-5930-4792-A946-66DFE30C8D97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4B3B-DBF7-4D2B-A2F3-2B771DABB3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455-5930-4792-A946-66DFE30C8D97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4B3B-DBF7-4D2B-A2F3-2B771DABB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455-5930-4792-A946-66DFE30C8D97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4B3B-DBF7-4D2B-A2F3-2B771DABB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455-5930-4792-A946-66DFE30C8D97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4B3B-DBF7-4D2B-A2F3-2B771DABB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455-5930-4792-A946-66DFE30C8D97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4EAC4B3B-DBF7-4D2B-A2F3-2B771DABB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455-5930-4792-A946-66DFE30C8D97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4B3B-DBF7-4D2B-A2F3-2B771DABB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455-5930-4792-A946-66DFE30C8D97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4B3B-DBF7-4D2B-A2F3-2B771DABB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455-5930-4792-A946-66DFE30C8D97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4B3B-DBF7-4D2B-A2F3-2B771DABB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455-5930-4792-A946-66DFE30C8D97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4B3B-DBF7-4D2B-A2F3-2B771DABB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455-5930-4792-A946-66DFE30C8D97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4B3B-DBF7-4D2B-A2F3-2B771DABB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455-5930-4792-A946-66DFE30C8D97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4B3B-DBF7-4D2B-A2F3-2B771DABB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4000"/>
                    </a14:imgEffect>
                    <a14:imgEffect>
                      <a14:colorTemperature colorTemp="1500"/>
                    </a14:imgEffect>
                    <a14:imgEffect>
                      <a14:saturation sat="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05D455-5930-4792-A946-66DFE30C8D97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AC4B3B-DBF7-4D2B-A2F3-2B771DABB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heel spokes="3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microsoft.com/office/2007/relationships/hdphoto" Target="../media/hdphoto3.wdp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3.png"/><Relationship Id="rId7" Type="http://schemas.microsoft.com/office/2007/relationships/hdphoto" Target="../media/hdphoto3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4.png"/><Relationship Id="rId4" Type="http://schemas.microsoft.com/office/2007/relationships/hdphoto" Target="../media/hdphoto4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1491630"/>
            <a:ext cx="4464496" cy="732960"/>
          </a:xfrm>
        </p:spPr>
        <p:txBody>
          <a:bodyPr>
            <a:noAutofit/>
          </a:bodyPr>
          <a:lstStyle/>
          <a:p>
            <a:r>
              <a:rPr lang="sr-Latn-BA" sz="7200" dirty="0" smtClean="0">
                <a:solidFill>
                  <a:schemeClr val="tx1"/>
                </a:solidFill>
              </a:rPr>
              <a:t>  </a:t>
            </a:r>
            <a:r>
              <a:rPr lang="sr-Cyrl-RS" sz="7200" dirty="0" smtClean="0">
                <a:solidFill>
                  <a:schemeClr val="tx1"/>
                </a:solidFill>
              </a:rPr>
              <a:t>ТРОУГАО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301720"/>
            <a:ext cx="6400800" cy="1314450"/>
          </a:xfrm>
        </p:spPr>
        <p:txBody>
          <a:bodyPr/>
          <a:lstStyle/>
          <a:p>
            <a:r>
              <a:rPr lang="sr-Cyrl-RS" sz="3600" dirty="0" smtClean="0"/>
              <a:t>Уочавање и цртање троугла</a:t>
            </a:r>
          </a:p>
          <a:p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85" y="3974336"/>
            <a:ext cx="1728191" cy="1169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150" y="3974336"/>
            <a:ext cx="1899901" cy="116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219822"/>
            <a:ext cx="3456384" cy="1923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sr-Cyrl-RS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ЗАДАЦИ ЗА САМОСТАЛАН РАД</a:t>
            </a:r>
            <a:endParaRPr lang="en-US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None/>
            </a:pPr>
            <a:r>
              <a:rPr lang="sr-Cyrl-RS" dirty="0" smtClean="0"/>
              <a:t>Ријеши из уџбеника Математика:</a:t>
            </a:r>
          </a:p>
          <a:p>
            <a:pPr marL="651510" indent="-514350">
              <a:buNone/>
            </a:pPr>
            <a:r>
              <a:rPr lang="sr-Cyrl-RS" dirty="0" smtClean="0"/>
              <a:t>	а) 113. </a:t>
            </a:r>
            <a:r>
              <a:rPr lang="sr-Cyrl-CS" dirty="0" smtClean="0"/>
              <a:t>с</a:t>
            </a:r>
            <a:r>
              <a:rPr lang="sr-Cyrl-RS" dirty="0" smtClean="0"/>
              <a:t>трана – допуни празна поља!</a:t>
            </a:r>
          </a:p>
          <a:p>
            <a:pPr marL="651510" indent="-514350">
              <a:buNone/>
            </a:pPr>
            <a:r>
              <a:rPr lang="sr-Cyrl-RS" dirty="0" smtClean="0"/>
              <a:t>	б) 114. </a:t>
            </a:r>
            <a:r>
              <a:rPr lang="sr-Cyrl-CS" dirty="0" smtClean="0"/>
              <a:t>с</a:t>
            </a:r>
            <a:r>
              <a:rPr lang="sr-Cyrl-RS" dirty="0" smtClean="0"/>
              <a:t>трана 1. задатак под в)</a:t>
            </a:r>
          </a:p>
          <a:p>
            <a:pPr marL="651510" indent="-514350">
              <a:buNone/>
            </a:pPr>
            <a:r>
              <a:rPr lang="sr-Cyrl-RS" dirty="0" smtClean="0"/>
              <a:t>	в) 115. </a:t>
            </a:r>
            <a:r>
              <a:rPr lang="sr-Cyrl-CS" dirty="0" smtClean="0"/>
              <a:t>с</a:t>
            </a:r>
            <a:r>
              <a:rPr lang="sr-Cyrl-RS" dirty="0" smtClean="0"/>
              <a:t>трана 2. задатак а)    б</a:t>
            </a:r>
            <a:r>
              <a:rPr lang="sr-Cyrl-RS" smtClean="0"/>
              <a:t>)   и   </a:t>
            </a:r>
            <a:r>
              <a:rPr lang="sr-Cyrl-RS" dirty="0" smtClean="0"/>
              <a:t>в)</a:t>
            </a:r>
          </a:p>
          <a:p>
            <a:pPr marL="651510" indent="-51435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2160" y="4515966"/>
            <a:ext cx="3060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6190" y="339502"/>
            <a:ext cx="9144000" cy="4698522"/>
          </a:xfrm>
        </p:spPr>
        <p:txBody>
          <a:bodyPr>
            <a:normAutofit/>
          </a:bodyPr>
          <a:lstStyle/>
          <a:p>
            <a:pPr marL="585216" lvl="1" indent="0" algn="ctr">
              <a:buNone/>
            </a:pPr>
            <a:r>
              <a:rPr lang="sr-Cyrl-RS" sz="2800" dirty="0" smtClean="0"/>
              <a:t>Пронађи геометријски облик који има 3 угла</a:t>
            </a:r>
            <a:r>
              <a:rPr lang="sr-Latn-BA" sz="2800" dirty="0" smtClean="0"/>
              <a:t>.</a:t>
            </a:r>
            <a:endParaRPr lang="en-US" sz="2800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9103" y="1761661"/>
            <a:ext cx="7916531" cy="12284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9592" y="1329612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1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987824" y="1329612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smtClean="0"/>
              <a:t>2</a:t>
            </a:r>
            <a:endParaRPr lang="en-US" sz="2800" b="1"/>
          </a:p>
        </p:txBody>
      </p:sp>
      <p:sp>
        <p:nvSpPr>
          <p:cNvPr id="9" name="TextBox 8"/>
          <p:cNvSpPr txBox="1"/>
          <p:nvPr/>
        </p:nvSpPr>
        <p:spPr>
          <a:xfrm>
            <a:off x="5436096" y="132961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smtClean="0"/>
              <a:t>3</a:t>
            </a:r>
            <a:endParaRPr lang="en-US" sz="2800" b="1"/>
          </a:p>
        </p:txBody>
      </p:sp>
      <p:sp>
        <p:nvSpPr>
          <p:cNvPr id="10" name="TextBox 9"/>
          <p:cNvSpPr txBox="1"/>
          <p:nvPr/>
        </p:nvSpPr>
        <p:spPr>
          <a:xfrm>
            <a:off x="7308304" y="132961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smtClean="0"/>
              <a:t>4</a:t>
            </a:r>
            <a:endParaRPr lang="en-US" sz="2800" b="1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207" y="3507854"/>
            <a:ext cx="18383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12160" y="4515966"/>
            <a:ext cx="3060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116" y="339502"/>
            <a:ext cx="38481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5940152" y="843558"/>
            <a:ext cx="1152128" cy="27003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92280" y="57352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/>
              <a:t>с</a:t>
            </a:r>
            <a:r>
              <a:rPr lang="sr-Cyrl-RS" sz="2800" smtClean="0"/>
              <a:t>траница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835696" y="1761660"/>
            <a:ext cx="1296144" cy="21602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43608" y="149163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smtClean="0"/>
              <a:t>угао</a:t>
            </a:r>
            <a:endParaRPr lang="en-US" sz="280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300192" y="1761660"/>
            <a:ext cx="1008112" cy="27003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80312" y="149163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smtClean="0"/>
              <a:t>тјеме</a:t>
            </a:r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107867" y="2427734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sr-Cyrl-RS" dirty="0" smtClean="0"/>
              <a:t> </a:t>
            </a:r>
            <a:r>
              <a:rPr lang="sr-Cyrl-RS" sz="2400" dirty="0" smtClean="0"/>
              <a:t>Троугао је геометријски облик који се састоји од </a:t>
            </a:r>
            <a:r>
              <a:rPr lang="sr-Cyrl-RS" sz="2400" b="1" dirty="0" smtClean="0"/>
              <a:t>три угла, три странице и три тјемена</a:t>
            </a:r>
            <a:r>
              <a:rPr lang="sr-Latn-BA" sz="2400" b="1" dirty="0" smtClean="0"/>
              <a:t>.</a:t>
            </a:r>
            <a:r>
              <a:rPr lang="sr-Cyrl-RS" sz="2400" b="1" dirty="0" smtClean="0"/>
              <a:t> </a:t>
            </a:r>
            <a:endParaRPr lang="sr-Cyrl-RS" sz="2400" dirty="0"/>
          </a:p>
          <a:p>
            <a:pPr>
              <a:buFont typeface="Wingdings" pitchFamily="2" charset="2"/>
              <a:buChar char="q"/>
            </a:pPr>
            <a:r>
              <a:rPr lang="sr-Cyrl-RS" sz="2400" dirty="0" smtClean="0"/>
              <a:t> </a:t>
            </a:r>
            <a:r>
              <a:rPr lang="sr-Cyrl-RS" sz="2400" b="1" dirty="0" smtClean="0"/>
              <a:t>Странице</a:t>
            </a:r>
            <a:r>
              <a:rPr lang="sr-Cyrl-RS" sz="2400" dirty="0" smtClean="0"/>
              <a:t> троугла су </a:t>
            </a:r>
            <a:r>
              <a:rPr lang="sr-Cyrl-RS" sz="2400" b="1" dirty="0" smtClean="0"/>
              <a:t>дужи</a:t>
            </a:r>
            <a:r>
              <a:rPr lang="sr-Cyrl-RS" sz="2400" dirty="0" smtClean="0"/>
              <a:t> које га о</a:t>
            </a:r>
            <a:r>
              <a:rPr lang="sr-Cyrl-BA" sz="2400" dirty="0" smtClean="0"/>
              <a:t>грани</a:t>
            </a:r>
            <a:r>
              <a:rPr lang="sr-Cyrl-RS" sz="2400" dirty="0" smtClean="0"/>
              <a:t>чавају. На датом троуглу то су: </a:t>
            </a:r>
            <a:r>
              <a:rPr lang="en-US" sz="2400" b="1" dirty="0" smtClean="0"/>
              <a:t>AB, BC, CA</a:t>
            </a:r>
            <a:r>
              <a:rPr lang="sr-Latn-BA" sz="2400" b="1" dirty="0" smtClean="0"/>
              <a:t>.</a:t>
            </a:r>
            <a:endParaRPr lang="en-US" sz="2400" dirty="0"/>
          </a:p>
          <a:p>
            <a:pPr>
              <a:buFont typeface="Wingdings" pitchFamily="2" charset="2"/>
              <a:buChar char="q"/>
            </a:pPr>
            <a:r>
              <a:rPr lang="sr-Cyrl-RS" sz="2400" dirty="0"/>
              <a:t> </a:t>
            </a:r>
            <a:r>
              <a:rPr lang="sr-Cyrl-RS" sz="2400" b="1" dirty="0" smtClean="0"/>
              <a:t>Тјемена</a:t>
            </a:r>
            <a:r>
              <a:rPr lang="sr-Cyrl-RS" sz="2400" dirty="0" smtClean="0"/>
              <a:t> троугла су </a:t>
            </a:r>
            <a:r>
              <a:rPr lang="sr-Cyrl-RS" sz="2400" b="1" dirty="0" smtClean="0"/>
              <a:t>тачке</a:t>
            </a:r>
            <a:r>
              <a:rPr lang="sr-Cyrl-RS" sz="2400" dirty="0" smtClean="0"/>
              <a:t> у којима се спајају странице троугла. На датом троуглу то су тачке: </a:t>
            </a:r>
            <a:r>
              <a:rPr lang="sr-Cyrl-RS" sz="2400" b="1" dirty="0" smtClean="0"/>
              <a:t>А, В и </a:t>
            </a:r>
            <a:r>
              <a:rPr lang="de-DE" sz="2400" b="1" dirty="0" smtClean="0"/>
              <a:t>C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12160" y="4515966"/>
            <a:ext cx="3060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1760" y="267494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ЦРТАЊЕ ТРОУГЛА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841584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цртање су потребни лењир и шестар.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1491630"/>
            <a:ext cx="9145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Цртамо троугао чије су странице </a:t>
            </a:r>
            <a:r>
              <a:rPr lang="sr-Latn-B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 = 6</a:t>
            </a:r>
            <a:r>
              <a:rPr lang="sr-Cyrl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cm, BC = 5</a:t>
            </a:r>
            <a:r>
              <a:rPr lang="sr-Cyrl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 </a:t>
            </a:r>
            <a:r>
              <a:rPr lang="sr-Cyrl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Latn-B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 = 4</a:t>
            </a:r>
            <a:r>
              <a:rPr lang="sr-Cyrl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sr-Cyrl-B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Latn-B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211710"/>
            <a:ext cx="275134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3938" y="2211710"/>
            <a:ext cx="58082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Прво се лењиром нацрта дуж </a:t>
            </a: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=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Затим у отвор шестара узмемо дужину странице АС (са лењира или са дужи коју смо претходно нацртали).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Забодемо иглу у тачку А и нацртамо шестаром кружни лук као на слици.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2160" y="4515966"/>
            <a:ext cx="3060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853" y="3507854"/>
            <a:ext cx="26003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2"/>
          <a:stretch/>
        </p:blipFill>
        <p:spPr bwMode="auto">
          <a:xfrm rot="18749836">
            <a:off x="5986261" y="2777899"/>
            <a:ext cx="1788933" cy="71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7"/>
          <a:stretch/>
        </p:blipFill>
        <p:spPr bwMode="auto">
          <a:xfrm>
            <a:off x="5920164" y="1347614"/>
            <a:ext cx="262932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11760" y="267494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ЦРТАЊЕ ТРОУГЛА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190033"/>
            <a:ext cx="2734834" cy="231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1174114"/>
            <a:ext cx="50405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Потом у отвор шестара узимамо дужину странице ВС (директно са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лењира или са дужи коју смо претходно нацртали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Забодемо иглу у тачку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нацртамо шестаром кружни лук као на слици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2160" y="4515966"/>
            <a:ext cx="3060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67" b="16475"/>
          <a:stretch/>
        </p:blipFill>
        <p:spPr bwMode="auto">
          <a:xfrm>
            <a:off x="5920164" y="1025627"/>
            <a:ext cx="956092" cy="511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6">
            <a:biLevel thresh="7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4382"/>
          <a:stretch/>
        </p:blipFill>
        <p:spPr bwMode="auto">
          <a:xfrm>
            <a:off x="5868145" y="3850104"/>
            <a:ext cx="2734834" cy="65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8538">
            <a:off x="7608704" y="2972111"/>
            <a:ext cx="924275" cy="119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0863359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1760" y="267494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ЦРТАЊЕ ТРОУГЛА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1203598"/>
            <a:ext cx="48965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Тамо гдје се сијеку кружни лукови настала је тачка С. 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Помоћу лењира спојимо тачке ВС, а затим АС. 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Добили смо троугао АВС са траженим дужинама страница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BA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Провјерите мјерењем.</a:t>
            </a:r>
            <a:r>
              <a:rPr lang="sr-Cyrl-BA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770504"/>
            <a:ext cx="2016224" cy="1881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12160" y="4515966"/>
            <a:ext cx="3060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143312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23678"/>
            <a:ext cx="8229600" cy="504056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sr-Cyrl-RS" sz="44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ЗАДАЦИ ИЗ </a:t>
            </a:r>
            <a:br>
              <a:rPr lang="sr-Cyrl-RS" sz="44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sr-Cyrl-RS" sz="44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УЏБЕНИКА</a:t>
            </a:r>
            <a:endParaRPr lang="en-US" sz="44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2160" y="4515966"/>
            <a:ext cx="3060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3498"/>
            <a:ext cx="8229600" cy="4428522"/>
          </a:xfrm>
        </p:spPr>
        <p:txBody>
          <a:bodyPr>
            <a:normAutofit fontScale="85000" lnSpcReduction="20000"/>
          </a:bodyPr>
          <a:lstStyle/>
          <a:p>
            <a:pPr marL="457200" indent="-320675">
              <a:buSzPct val="77000"/>
              <a:buFont typeface="+mj-lt"/>
              <a:buAutoNum type="arabicParenR"/>
            </a:pPr>
            <a:r>
              <a:rPr lang="sr-Cyrl-RS" b="1" dirty="0" smtClean="0"/>
              <a:t>Нацртај (114. страна):</a:t>
            </a:r>
          </a:p>
          <a:p>
            <a:pPr marL="650875" indent="-133350">
              <a:buSzPct val="75000"/>
              <a:buFont typeface="+mj-lt"/>
              <a:buAutoNum type="alphaLcParenR"/>
            </a:pPr>
            <a:r>
              <a:rPr lang="sr-Cyrl-RS" b="1" dirty="0" smtClean="0"/>
              <a:t> Троугао чије су странице 4 </a:t>
            </a:r>
            <a:r>
              <a:rPr lang="de-DE" b="1" dirty="0" smtClean="0"/>
              <a:t>cm, 5 cm, 3</a:t>
            </a:r>
            <a:r>
              <a:rPr lang="sr-Cyrl-RS" b="1" dirty="0" smtClean="0"/>
              <a:t> </a:t>
            </a:r>
            <a:r>
              <a:rPr lang="de-DE" b="1" dirty="0" smtClean="0"/>
              <a:t>cm!</a:t>
            </a:r>
          </a:p>
          <a:p>
            <a:pPr marL="651510" indent="-514350">
              <a:buFont typeface="+mj-lt"/>
              <a:buAutoNum type="alphaLcParenR"/>
            </a:pPr>
            <a:endParaRPr lang="de-DE" b="1" dirty="0" smtClean="0"/>
          </a:p>
          <a:p>
            <a:pPr marL="651510" indent="-514350">
              <a:buFont typeface="+mj-lt"/>
              <a:buAutoNum type="alphaLcParenR"/>
            </a:pPr>
            <a:endParaRPr lang="de-DE" b="1" dirty="0" smtClean="0"/>
          </a:p>
          <a:p>
            <a:pPr marL="651510" indent="-514350">
              <a:buFont typeface="+mj-lt"/>
              <a:buAutoNum type="alphaLcParenR"/>
            </a:pPr>
            <a:endParaRPr lang="de-DE" b="1" dirty="0" smtClean="0"/>
          </a:p>
          <a:p>
            <a:pPr marL="651510" indent="-514350">
              <a:buFont typeface="+mj-lt"/>
              <a:buAutoNum type="alphaLcParenR"/>
            </a:pPr>
            <a:endParaRPr lang="de-DE" b="1" dirty="0" smtClean="0"/>
          </a:p>
          <a:p>
            <a:pPr marL="650875" indent="-133350">
              <a:buNone/>
            </a:pPr>
            <a:r>
              <a:rPr lang="sr-Cyrl-RS" sz="2400" b="1" dirty="0" smtClean="0"/>
              <a:t>б</a:t>
            </a:r>
            <a:r>
              <a:rPr lang="sr-Cyrl-RS" b="1" dirty="0" smtClean="0"/>
              <a:t>) Троугао чије су странице 3 </a:t>
            </a:r>
            <a:r>
              <a:rPr lang="de-DE" b="1" dirty="0" smtClean="0"/>
              <a:t>cm 5</a:t>
            </a:r>
            <a:r>
              <a:rPr lang="sr-Cyrl-RS" b="1" dirty="0" smtClean="0"/>
              <a:t> </a:t>
            </a:r>
            <a:r>
              <a:rPr lang="de-DE" b="1" dirty="0" smtClean="0"/>
              <a:t>mm, 4</a:t>
            </a:r>
            <a:r>
              <a:rPr lang="sr-Cyrl-RS" b="1" dirty="0" smtClean="0"/>
              <a:t> </a:t>
            </a:r>
            <a:r>
              <a:rPr lang="de-DE" b="1" dirty="0" smtClean="0"/>
              <a:t>cm 5</a:t>
            </a:r>
            <a:r>
              <a:rPr lang="sr-Cyrl-RS" b="1" dirty="0" smtClean="0"/>
              <a:t> </a:t>
            </a:r>
            <a:r>
              <a:rPr lang="de-DE" b="1" dirty="0" smtClean="0"/>
              <a:t>mm, 6</a:t>
            </a:r>
            <a:r>
              <a:rPr lang="sr-Cyrl-RS" b="1" dirty="0" smtClean="0"/>
              <a:t> </a:t>
            </a:r>
            <a:r>
              <a:rPr lang="de-DE" b="1" dirty="0" smtClean="0"/>
              <a:t>cm!</a:t>
            </a:r>
          </a:p>
          <a:p>
            <a:pPr marL="137160" indent="0">
              <a:buNone/>
            </a:pPr>
            <a:endParaRPr lang="de-DE" b="1" dirty="0" smtClean="0"/>
          </a:p>
          <a:p>
            <a:pPr marL="651510" indent="-514350">
              <a:buFont typeface="+mj-lt"/>
              <a:buAutoNum type="alphaLcParenR"/>
            </a:pPr>
            <a:endParaRPr lang="de-DE" b="1" dirty="0" smtClean="0"/>
          </a:p>
          <a:p>
            <a:pPr marL="651510" indent="-514350">
              <a:buFont typeface="+mj-lt"/>
              <a:buAutoNum type="alphaLcParenR"/>
            </a:pPr>
            <a:endParaRPr lang="de-DE" b="1" dirty="0" smtClean="0"/>
          </a:p>
          <a:p>
            <a:pPr marL="651510" indent="-514350">
              <a:buNone/>
            </a:pPr>
            <a:r>
              <a:rPr lang="de-DE" b="1" dirty="0" smtClean="0"/>
              <a:t>                                                             </a:t>
            </a:r>
          </a:p>
          <a:p>
            <a:pPr marL="651510" indent="-514350">
              <a:buNone/>
            </a:pPr>
            <a:endParaRPr lang="de-DE" b="1" dirty="0" smtClean="0">
              <a:latin typeface="Times New Roman"/>
              <a:cs typeface="Times New Roman"/>
            </a:endParaRPr>
          </a:p>
          <a:p>
            <a:pPr marL="651510" indent="-514350">
              <a:buNone/>
            </a:pPr>
            <a:endParaRPr lang="de-DE" b="1" dirty="0" smtClean="0">
              <a:latin typeface="Times New Roman"/>
              <a:cs typeface="Times New Roman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563888" y="1383618"/>
            <a:ext cx="0" cy="7020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63888" y="2085696"/>
            <a:ext cx="1512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63888" y="1383618"/>
            <a:ext cx="1512168" cy="7020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47864" y="213970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A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76056" y="213970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B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275856" y="11135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C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211960" y="20856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a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139952" y="14376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b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03848" y="159964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c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12160" y="154563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Times New Roman"/>
                <a:cs typeface="Times New Roman"/>
              </a:rPr>
              <a:t>ABC</a:t>
            </a:r>
            <a:endParaRPr lang="en-US" sz="2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131840" y="4245936"/>
            <a:ext cx="2520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131840" y="3543858"/>
            <a:ext cx="1008112" cy="7020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139952" y="3543858"/>
            <a:ext cx="1512168" cy="7020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843808" y="429994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E</a:t>
            </a:r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652120" y="42459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F</a:t>
            </a:r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995936" y="32738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G</a:t>
            </a:r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355976" y="429994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004048" y="365187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f</a:t>
            </a:r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275856" y="365187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g</a:t>
            </a:r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516216" y="348985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EFG</a:t>
            </a:r>
            <a:endParaRPr lang="en-US" sz="2400" dirty="0"/>
          </a:p>
        </p:txBody>
      </p:sp>
      <p:sp>
        <p:nvSpPr>
          <p:cNvPr id="2" name="Isosceles Triangle 1"/>
          <p:cNvSpPr/>
          <p:nvPr/>
        </p:nvSpPr>
        <p:spPr>
          <a:xfrm>
            <a:off x="5760132" y="1599642"/>
            <a:ext cx="288032" cy="264559"/>
          </a:xfrm>
          <a:prstGeom prst="triangle">
            <a:avLst/>
          </a:prstGeom>
          <a:solidFill>
            <a:schemeClr val="tx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6228184" y="3543858"/>
            <a:ext cx="288032" cy="264559"/>
          </a:xfrm>
          <a:prstGeom prst="triangle">
            <a:avLst/>
          </a:prstGeom>
          <a:solidFill>
            <a:schemeClr val="tx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012160" y="4515966"/>
            <a:ext cx="3060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" y="375782"/>
            <a:ext cx="8229600" cy="4482528"/>
          </a:xfrm>
        </p:spPr>
        <p:txBody>
          <a:bodyPr/>
          <a:lstStyle/>
          <a:p>
            <a:pPr marL="651510" indent="-514350">
              <a:buNone/>
            </a:pPr>
            <a:r>
              <a:rPr lang="sr-Cyrl-CS" dirty="0" smtClean="0"/>
              <a:t>г) Троугао једнаких страница од 3 </a:t>
            </a:r>
            <a:r>
              <a:rPr lang="de-DE" dirty="0" smtClean="0"/>
              <a:t>cm!</a:t>
            </a:r>
          </a:p>
        </p:txBody>
      </p:sp>
      <p:sp>
        <p:nvSpPr>
          <p:cNvPr id="6" name="Isosceles Triangle 5"/>
          <p:cNvSpPr/>
          <p:nvPr/>
        </p:nvSpPr>
        <p:spPr>
          <a:xfrm>
            <a:off x="3707904" y="1176509"/>
            <a:ext cx="1872208" cy="11881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7864" y="224771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M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80112" y="224771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N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27984" y="7895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O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99992" y="2301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m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20072" y="149163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n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07904" y="15456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o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300192" y="127560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MNO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12160" y="4515966"/>
            <a:ext cx="3060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  <p:sp>
        <p:nvSpPr>
          <p:cNvPr id="15" name="Isosceles Triangle 14"/>
          <p:cNvSpPr/>
          <p:nvPr/>
        </p:nvSpPr>
        <p:spPr>
          <a:xfrm>
            <a:off x="6012160" y="1335083"/>
            <a:ext cx="288032" cy="264559"/>
          </a:xfrm>
          <a:prstGeom prst="triangle">
            <a:avLst/>
          </a:prstGeom>
          <a:solidFill>
            <a:schemeClr val="tx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287</TotalTime>
  <Words>354</Words>
  <Application>Microsoft Office PowerPoint</Application>
  <PresentationFormat>On-screen Show (16:9)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Apex</vt:lpstr>
      <vt:lpstr>  ТРОУГАО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ЗАДАЦИ ИЗ  УЏБЕНИКА</vt:lpstr>
      <vt:lpstr>PowerPoint Presentation</vt:lpstr>
      <vt:lpstr>PowerPoint Presentation</vt:lpstr>
      <vt:lpstr>ЗАДАЦИ ЗА САМОСТАЛАН РАД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ТРОУГАО</dc:title>
  <dc:creator>korisnik</dc:creator>
  <cp:lastModifiedBy>marina_uciteljica@yahoo.com</cp:lastModifiedBy>
  <cp:revision>29</cp:revision>
  <dcterms:created xsi:type="dcterms:W3CDTF">2020-04-15T19:02:54Z</dcterms:created>
  <dcterms:modified xsi:type="dcterms:W3CDTF">2020-04-22T07:51:19Z</dcterms:modified>
</cp:coreProperties>
</file>