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-Admin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58" d="100"/>
          <a:sy n="58" d="100"/>
        </p:scale>
        <p:origin x="-10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2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13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47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2236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0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78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9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1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3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0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8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66BC-67E7-47C3-BCE9-333B47F48DA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651E19-851E-4F75-BA38-D6326806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8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Једначине и неједначине са множењем и дијељењем разломака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- Вјежбање и утврђивање-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981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25601" y="624110"/>
                <a:ext cx="9879012" cy="1280890"/>
              </a:xfrm>
            </p:spPr>
            <p:txBody>
              <a:bodyPr>
                <a:normAutofit/>
              </a:bodyPr>
              <a:lstStyle/>
              <a:p>
                <a:r>
                  <a:rPr lang="sr-Latn-RS" sz="2200" dirty="0" smtClean="0"/>
                  <a:t>1. </a:t>
                </a:r>
                <a:r>
                  <a:rPr lang="sr-Cyrl-RS" sz="2200" dirty="0" smtClean="0"/>
                  <a:t>Ријеши једначину: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f>
                          <m:fPr>
                            <m:ctrlPr>
                              <a:rPr lang="sr-Cyrl-RS" sz="2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Cyrl-R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sr-Cyrl-RS" sz="2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sz="2200" i="1">
                                <a:latin typeface="Cambria Math" panose="02040503050406030204" pitchFamily="18" charset="0"/>
                              </a:rPr>
                              <m:t>х</m:t>
                            </m:r>
                          </m:num>
                          <m:den>
                            <m:r>
                              <a:rPr lang="sr-Cyrl-RS" sz="22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num>
                      <m:den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sr-Cyrl-RS" sz="2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Cyrl-R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sr-Cyrl-RS" sz="2200" dirty="0" smtClean="0"/>
                  <a:t> = 0,6</a:t>
                </a:r>
                <a:endParaRPr lang="en-US" sz="2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25601" y="624110"/>
                <a:ext cx="9879012" cy="1280890"/>
              </a:xfrm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25601" y="1638300"/>
                <a:ext cx="9879011" cy="4711700"/>
              </a:xfrm>
            </p:spPr>
            <p:txBody>
              <a:bodyPr/>
              <a:lstStyle/>
              <a:p>
                <a:r>
                  <a:rPr lang="sr-Cyrl-RS" dirty="0" smtClean="0"/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RS" b="0" i="1" smtClean="0">
                        <a:latin typeface="Cambria Math" panose="02040503050406030204" pitchFamily="18" charset="0"/>
                      </a:rPr>
                      <m:t> х ):</m:t>
                    </m:r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R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Cyrl-R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RS" i="1">
                        <a:latin typeface="Cambria Math" panose="02040503050406030204" pitchFamily="18" charset="0"/>
                      </a:rPr>
                      <m:t> х =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RS" i="1">
                        <a:latin typeface="Cambria Math" panose="02040503050406030204" pitchFamily="18" charset="0"/>
                      </a:rPr>
                      <m:t> х =</m:t>
                    </m:r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RS" b="0" i="1" smtClean="0">
                        <a:latin typeface="Cambria Math" panose="02040503050406030204" pitchFamily="18" charset="0"/>
                      </a:rPr>
                      <m:t> х=3</m:t>
                    </m:r>
                  </m:oMath>
                </a14:m>
                <a:endParaRPr lang="sr-Cyrl-RS" dirty="0" smtClean="0"/>
              </a:p>
              <a:p>
                <a:r>
                  <a:rPr lang="sr-Cyrl-RS" sz="1600" dirty="0" smtClean="0"/>
                  <a:t>х = 3 </a:t>
                </a:r>
                <a:r>
                  <a:rPr lang="sr-Cyrl-RS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sz="1600" dirty="0"/>
                  <a:t>х</a:t>
                </a:r>
                <a:r>
                  <a:rPr lang="sr-Cyrl-RS" sz="1600" dirty="0" smtClean="0"/>
                  <a:t> = 3</a:t>
                </a:r>
                <a:r>
                  <a:rPr lang="sr-Cyrl-RS" dirty="0" smtClean="0"/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sz="1600" dirty="0"/>
                  <a:t>х</a:t>
                </a:r>
                <a:r>
                  <a:rPr lang="sr-Cyrl-RS" sz="1600" dirty="0" smtClean="0"/>
                  <a:t> = 15</a:t>
                </a:r>
                <a14:m>
                  <m:oMath xmlns:m="http://schemas.openxmlformats.org/officeDocument/2006/math">
                    <m:r>
                      <a:rPr lang="sr-Cyrl-R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5601" y="1638300"/>
                <a:ext cx="9879011" cy="4711700"/>
              </a:xfrm>
              <a:blipFill>
                <a:blip r:embed="rId3"/>
                <a:stretch>
                  <a:fillRect l="-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01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473199" y="624110"/>
                <a:ext cx="10031413" cy="1280890"/>
              </a:xfrm>
            </p:spPr>
            <p:txBody>
              <a:bodyPr>
                <a:normAutofit fontScale="90000"/>
              </a:bodyPr>
              <a:lstStyle/>
              <a:p>
                <a:r>
                  <a:rPr lang="sr-Latn-RS" sz="2400" dirty="0"/>
                  <a:t>2</a:t>
                </a:r>
                <a:r>
                  <a:rPr lang="sr-Cyrl-RS" sz="2400" dirty="0" smtClean="0"/>
                  <a:t>. Бициклиста је растојање између два мјеста прешао за три сата. Првог сата је прешао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R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sz="2400" dirty="0" smtClean="0"/>
                  <a:t> пута, другог сата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sz="2400" dirty="0" smtClean="0"/>
                  <a:t> пута, а трећег сата преосталих 21</a:t>
                </a:r>
                <a:r>
                  <a:rPr lang="sr-Latn-RS" sz="2400" dirty="0" smtClean="0"/>
                  <a:t>km. </a:t>
                </a:r>
                <a:r>
                  <a:rPr lang="sr-Cyrl-RS" sz="2400" dirty="0" smtClean="0"/>
                  <a:t>Одреди растојање између ова два мјеста!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73199" y="624110"/>
                <a:ext cx="10031413" cy="1280890"/>
              </a:xfrm>
              <a:blipFill>
                <a:blip r:embed="rId2"/>
                <a:stretch>
                  <a:fillRect l="-790" t="-2844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73199" y="2133600"/>
                <a:ext cx="10031413" cy="3777622"/>
              </a:xfrm>
            </p:spPr>
            <p:txBody>
              <a:bodyPr/>
              <a:lstStyle/>
              <a:p>
                <a:r>
                  <a:rPr lang="sr-Cyrl-RS" dirty="0" smtClean="0"/>
                  <a:t>Тражено растојање – х</a:t>
                </a:r>
                <a:r>
                  <a:rPr lang="sr-Latn-RS" dirty="0" smtClean="0"/>
                  <a:t>                              </a:t>
                </a:r>
                <a:endParaRPr lang="sr-Cyrl-RS" dirty="0" smtClean="0"/>
              </a:p>
              <a:p>
                <a:r>
                  <a:rPr lang="sr-Cyrl-RS" dirty="0" smtClean="0"/>
                  <a:t>1. сат је прешао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х</a:t>
                </a:r>
              </a:p>
              <a:p>
                <a:r>
                  <a:rPr lang="sr-Cyrl-RS" dirty="0" smtClean="0"/>
                  <a:t>2. сат је прешао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х</a:t>
                </a:r>
              </a:p>
              <a:p>
                <a:r>
                  <a:rPr lang="sr-Cyrl-RS" dirty="0" smtClean="0"/>
                  <a:t>3. сат је прешао – 21 </a:t>
                </a:r>
                <a:r>
                  <a:rPr lang="sr-Latn-RS" dirty="0" smtClean="0"/>
                  <a:t>km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3199" y="2133600"/>
                <a:ext cx="10031413" cy="3777622"/>
              </a:xfrm>
              <a:blipFill>
                <a:blip r:embed="rId3"/>
                <a:stretch>
                  <a:fillRect l="-426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985" y="3378200"/>
            <a:ext cx="2577315" cy="228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2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1" y="1257300"/>
                <a:ext cx="9980612" cy="4978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sr-Latn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/>
                  <a:t> x + 21 = x          </a:t>
                </a:r>
                <a:endParaRPr lang="sr-Cyrl-R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r-Latn-RS" dirty="0"/>
                  <a:t>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r-Latn-RS" dirty="0"/>
                  <a:t> x + 21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:r>
                  <a:rPr lang="sr-Latn-RS" dirty="0" smtClean="0"/>
                  <a:t>x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r-Latn-RS" dirty="0"/>
                  <a:t> x + 21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r-Latn-RS" dirty="0" smtClean="0"/>
                  <a:t>  x                                                       </a:t>
                </a:r>
              </a:p>
              <a:p>
                <a:pPr marL="0" indent="0" algn="ctr">
                  <a:buNone/>
                </a:pPr>
                <a:r>
                  <a:rPr lang="sr-Latn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sr-Latn-RS" dirty="0"/>
                  <a:t> x = 21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sr-Latn-RS" dirty="0"/>
                  <a:t> </a:t>
                </a:r>
                <a:r>
                  <a:rPr lang="sr-Latn-RS" dirty="0" smtClean="0"/>
                  <a:t>x </a:t>
                </a:r>
                <a:r>
                  <a:rPr lang="sr-Latn-RS" dirty="0"/>
                  <a:t>= 21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 algn="ctr">
                  <a:buNone/>
                </a:pPr>
                <a:r>
                  <a:rPr lang="sr-Latn-RS" dirty="0"/>
                  <a:t> </a:t>
                </a:r>
                <a:r>
                  <a:rPr lang="sr-Latn-RS" dirty="0" smtClean="0"/>
                  <a:t>x </a:t>
                </a:r>
                <a:r>
                  <a:rPr lang="sr-Latn-RS" dirty="0"/>
                  <a:t>= 21·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 algn="ctr">
                  <a:buNone/>
                </a:pPr>
                <a:r>
                  <a:rPr lang="sr-Latn-RS" dirty="0"/>
                  <a:t> </a:t>
                </a:r>
                <a:r>
                  <a:rPr lang="sr-Latn-RS" dirty="0" smtClean="0"/>
                  <a:t>x </a:t>
                </a:r>
                <a:r>
                  <a:rPr lang="sr-Latn-RS" dirty="0"/>
                  <a:t>= 60 km</a:t>
                </a:r>
              </a:p>
              <a:p>
                <a:pPr marL="0" indent="0" algn="ctr">
                  <a:buNone/>
                </a:pPr>
                <a:endParaRPr lang="sr-Latn-RS" dirty="0" smtClean="0"/>
              </a:p>
              <a:p>
                <a:pPr marL="0" indent="0" algn="ctr">
                  <a:buNone/>
                </a:pPr>
                <a:r>
                  <a:rPr lang="sr-Cyrl-RS" dirty="0" smtClean="0"/>
                  <a:t>Растојање између два мјеста је 60 </a:t>
                </a:r>
                <a:r>
                  <a:rPr lang="sr-Latn-RS" dirty="0" smtClean="0"/>
                  <a:t>km.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1" y="1257300"/>
                <a:ext cx="9980612" cy="4978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036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00201" y="624110"/>
                <a:ext cx="9904412" cy="1280890"/>
              </a:xfrm>
            </p:spPr>
            <p:txBody>
              <a:bodyPr>
                <a:noAutofit/>
              </a:bodyPr>
              <a:lstStyle/>
              <a:p>
                <a:r>
                  <a:rPr lang="sr-Cyrl-RS" sz="2200" dirty="0" smtClean="0"/>
                  <a:t>3. Ако број 2, 25 подијелимо разликом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sz="2200" dirty="0" smtClean="0"/>
                  <a:t> неког броја и броја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RS" sz="2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sr-Cyrl-RS" sz="2200" dirty="0" smtClean="0"/>
                  <a:t>добијемо количник који није већи од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sz="2200" dirty="0" smtClean="0"/>
                  <a:t>. Колики може бити тај непознати број?</a:t>
                </a:r>
                <a:endParaRPr lang="en-US" sz="2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00201" y="624110"/>
                <a:ext cx="9904412" cy="1280890"/>
              </a:xfrm>
              <a:blipFill>
                <a:blip r:embed="rId2"/>
                <a:stretch>
                  <a:fillRect l="-800" b="-17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00201" y="1905000"/>
                <a:ext cx="9904411" cy="4953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sr-Cyrl-RS" dirty="0" smtClean="0"/>
                  <a:t> 2, 25 : (</a:t>
                </a:r>
                <a14:m>
                  <m:oMath xmlns:m="http://schemas.openxmlformats.org/officeDocument/2006/math">
                    <m:r>
                      <a:rPr lang="sr-Cyrl-RS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х –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)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sr-Cyrl-RS" dirty="0" smtClean="0"/>
                  <a:t>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/>
                  <a:t>  (</a:t>
                </a:r>
                <a:r>
                  <a:rPr lang="sr-Cyrl-RS" b="1" dirty="0" smtClean="0"/>
                  <a:t>Пазити : дјелилац не смије бити нула,тј.х</a:t>
                </a:r>
                <a14:m>
                  <m:oMath xmlns:m="http://schemas.openxmlformats.org/officeDocument/2006/math">
                    <m:r>
                      <a:rPr lang="sr-Cyrl-R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Cyrl-R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sr-Cyrl-RS" b="1" dirty="0" smtClean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1" i="1" dirty="0" smtClean="0"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sr-Cyrl-RS" b="1" i="1" dirty="0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sr-Cyrl-RS" b="1" dirty="0" smtClean="0"/>
                  <a:t>)</a:t>
                </a:r>
              </a:p>
              <a:p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: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х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)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/>
                  <a:t> х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14:m>
                  <m:oMath xmlns:m="http://schemas.openxmlformats.org/officeDocument/2006/math">
                    <m:r>
                      <a:rPr lang="sr-Cyrl-R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х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r>
                      <a:rPr lang="sr-Cyrl-R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х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r>
                      <a:rPr lang="sr-Cyrl-R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х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lang="sr-Cyrl-R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</a:t>
                </a:r>
              </a:p>
              <a:p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RS" dirty="0" smtClean="0"/>
                  <a:t> х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/>
                  <a:t> </a:t>
                </a:r>
                <a:r>
                  <a:rPr lang="sr-Cyrl-RS" dirty="0" smtClean="0"/>
                  <a:t>х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r-Cyrl-RS" dirty="0" smtClean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/>
                  <a:t> </a:t>
                </a:r>
                <a:r>
                  <a:rPr lang="sr-Cyrl-RS" dirty="0" smtClean="0"/>
                  <a:t>х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r-Cyrl-RS" dirty="0" smtClean="0"/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                                          </a:t>
                </a:r>
              </a:p>
              <a:p>
                <a:r>
                  <a:rPr lang="sr-Cyrl-RS" dirty="0" smtClean="0"/>
                  <a:t> х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RS" dirty="0" smtClean="0"/>
                  <a:t>                      </a:t>
                </a:r>
                <a:r>
                  <a:rPr lang="sr-Latn-RS" dirty="0" smtClean="0"/>
                  <a:t>                         </a:t>
                </a:r>
                <a:r>
                  <a:rPr lang="sr-Cyrl-RS" dirty="0" smtClean="0"/>
                  <a:t>                       </a:t>
                </a:r>
              </a:p>
              <a:p>
                <a:r>
                  <a:rPr lang="sr-Cyrl-RS" dirty="0" smtClean="0"/>
                  <a:t> х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Cyrl-RS" dirty="0" smtClean="0"/>
                  <a:t>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0201" y="1905000"/>
                <a:ext cx="9904411" cy="4953000"/>
              </a:xfrm>
              <a:blipFill>
                <a:blip r:embed="rId3"/>
                <a:stretch>
                  <a:fillRect l="-308" t="-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9" name="Picture 1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0" y="3530601"/>
            <a:ext cx="3746500" cy="168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498600" y="624110"/>
                <a:ext cx="10006013" cy="1280890"/>
              </a:xfrm>
            </p:spPr>
            <p:txBody>
              <a:bodyPr>
                <a:normAutofit/>
              </a:bodyPr>
              <a:lstStyle/>
              <a:p>
                <a:r>
                  <a:rPr lang="sr-Latn-RS" sz="2200" dirty="0" smtClean="0"/>
                  <a:t>4. </a:t>
                </a:r>
                <a:r>
                  <a:rPr lang="sr-Cyrl-RS" sz="2200" dirty="0" smtClean="0"/>
                  <a:t>Ријеши двоструку неједнакост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Cyrl-RS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RS" sz="2200" dirty="0" smtClean="0"/>
                  <a:t> </a:t>
                </a:r>
                <a14:m>
                  <m:oMath xmlns:m="http://schemas.openxmlformats.org/officeDocument/2006/math">
                    <m:r>
                      <a:rPr lang="sr-Cyrl-R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sr-Cyrl-R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sr-Cyrl-RS" sz="22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х+1</m:t>
                        </m:r>
                      </m:num>
                      <m:den>
                        <m:r>
                          <a:rPr lang="sr-Cyrl-RS" sz="2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sr-Cyrl-RS" sz="2200" dirty="0" smtClean="0"/>
                  <a:t> </a:t>
                </a:r>
                <a14:m>
                  <m:oMath xmlns:m="http://schemas.openxmlformats.org/officeDocument/2006/math">
                    <m:r>
                      <a:rPr lang="sr-Cyrl-R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sr-Cyrl-RS" sz="2200" dirty="0" smtClean="0"/>
                  <a:t> 1 и рјешење представи на бројевној оси.</a:t>
                </a:r>
                <a:endParaRPr lang="en-US" sz="2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98600" y="624110"/>
                <a:ext cx="10006013" cy="1280890"/>
              </a:xfrm>
              <a:blipFill>
                <a:blip r:embed="rId2"/>
                <a:stretch>
                  <a:fillRect l="-792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98600" y="1612900"/>
                <a:ext cx="10006012" cy="429832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Cyrl-RS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14:m>
                  <m:oMath xmlns:m="http://schemas.openxmlformats.org/officeDocument/2006/math">
                    <m:r>
                      <a:rPr lang="sr-Cyrl-R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f>
                      <m:fPr>
                        <m:ctrlPr>
                          <a:rPr lang="sr-Cyrl-RS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х+1</m:t>
                        </m:r>
                      </m:num>
                      <m:den>
                        <m:r>
                          <a:rPr lang="sr-Cyrl-R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14:m>
                  <m:oMath xmlns:m="http://schemas.openxmlformats.org/officeDocument/2006/math">
                    <m:r>
                      <a:rPr lang="sr-Cyrl-R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sr-Cyrl-RS" dirty="0"/>
                  <a:t> 1 </a:t>
                </a:r>
                <a:r>
                  <a:rPr lang="sr-Cyrl-RS" dirty="0" smtClean="0"/>
                  <a:t>, идеја: свести разломке на исте имениоце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r>
                      <a:rPr lang="sr-Cyrl-R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  <m:f>
                      <m:fPr>
                        <m:ctrlPr>
                          <a:rPr lang="sr-Cyrl-RS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х+1</m:t>
                        </m:r>
                      </m:num>
                      <m:den>
                        <m:r>
                          <a:rPr lang="sr-Cyrl-R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sr-Cyrl-RS" dirty="0"/>
                  <a:t> </a:t>
                </a:r>
                <a14:m>
                  <m:oMath xmlns:m="http://schemas.openxmlformats.org/officeDocument/2006/math">
                    <m:r>
                      <a:rPr lang="sr-Cyrl-R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sr-Cyrl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sr-Cyrl-RS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sr-Cyrl-RS" dirty="0" smtClean="0"/>
              </a:p>
              <a:p>
                <a:r>
                  <a:rPr lang="sr-Cyrl-RS" dirty="0" smtClean="0"/>
                  <a:t>14 &lt; х + 1 &lt; 16, сљедећи корак добијемо одређивањем непознатог сабирка</a:t>
                </a:r>
              </a:p>
              <a:p>
                <a:r>
                  <a:rPr lang="sr-Cyrl-RS" dirty="0" smtClean="0"/>
                  <a:t>13 </a:t>
                </a:r>
                <a14:m>
                  <m:oMath xmlns:m="http://schemas.openxmlformats.org/officeDocument/2006/math">
                    <m:r>
                      <a:rPr lang="sr-Cyrl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sr-Cyrl-R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х &lt;15</m:t>
                    </m:r>
                  </m:oMath>
                </a14:m>
                <a:endParaRPr lang="sr-Cyrl-RS" dirty="0" smtClean="0"/>
              </a:p>
              <a:p>
                <a:pPr marL="0" indent="0">
                  <a:buNone/>
                </a:pPr>
                <a:endParaRPr lang="sr-Cyrl-RS" dirty="0" smtClean="0"/>
              </a:p>
              <a:p>
                <a:pPr marL="0" indent="0">
                  <a:buNone/>
                </a:pPr>
                <a:endParaRPr lang="sr-Cyrl-RS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Cyrl-R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Cyrl-RS" dirty="0" smtClean="0">
                    <a:ea typeface="Cambria Math" panose="02040503050406030204" pitchFamily="18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98600" y="1612900"/>
                <a:ext cx="10006012" cy="4298322"/>
              </a:xfrm>
              <a:blipFill>
                <a:blip r:embed="rId3"/>
                <a:stretch>
                  <a:fillRect l="-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3952875"/>
            <a:ext cx="30099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5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1" y="624110"/>
            <a:ext cx="9815512" cy="1280890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Домаћа задаћа: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1" y="2133600"/>
            <a:ext cx="9815511" cy="3777622"/>
          </a:xfrm>
        </p:spPr>
        <p:txBody>
          <a:bodyPr/>
          <a:lstStyle/>
          <a:p>
            <a:r>
              <a:rPr lang="sr-Cyrl-RS" sz="2000" dirty="0" smtClean="0"/>
              <a:t>Збирка задатака стр. </a:t>
            </a:r>
            <a:r>
              <a:rPr lang="sr-Cyrl-RS" sz="2000" smtClean="0"/>
              <a:t>92, </a:t>
            </a:r>
            <a:r>
              <a:rPr lang="sr-Cyrl-RS" sz="2000" dirty="0" smtClean="0"/>
              <a:t>678. (ђ), </a:t>
            </a:r>
          </a:p>
          <a:p>
            <a:r>
              <a:rPr lang="sr-Cyrl-RS" sz="2000" dirty="0"/>
              <a:t> </a:t>
            </a:r>
            <a:r>
              <a:rPr lang="sr-Cyrl-RS" sz="2000" dirty="0" smtClean="0"/>
              <a:t>                               стр. 93, 685.</a:t>
            </a:r>
          </a:p>
          <a:p>
            <a:r>
              <a:rPr lang="sr-Cyrl-RS" sz="2000" dirty="0"/>
              <a:t> </a:t>
            </a:r>
            <a:r>
              <a:rPr lang="sr-Cyrl-RS" sz="2000" dirty="0" smtClean="0"/>
              <a:t>                               стр. 95, 703.</a:t>
            </a:r>
          </a:p>
          <a:p>
            <a:r>
              <a:rPr lang="sr-Cyrl-RS" sz="2000" dirty="0"/>
              <a:t> </a:t>
            </a:r>
            <a:r>
              <a:rPr lang="sr-Cyrl-RS" sz="2000" dirty="0" smtClean="0"/>
              <a:t>                               стр. 96, 705. (б</a:t>
            </a:r>
            <a:r>
              <a:rPr lang="sr-Cyrl-R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</TotalTime>
  <Words>710</Words>
  <Application>Microsoft Office PowerPoint</Application>
  <PresentationFormat>Prilagođavanje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Wisp</vt:lpstr>
      <vt:lpstr>Једначине и неједначине са множењем и дијељењем разломака</vt:lpstr>
      <vt:lpstr>1. Ријеши једначину: (4 1/2  - х/5)/(2 1/2  ) = 0,6</vt:lpstr>
      <vt:lpstr>2. Бициклиста је растојање између два мјеста прешао за три сата. Првог сата је прешао 2/5 пута, другог сата 1/4 пута, а трећег сата преосталих 21km. Одреди растојање између ова два мјеста!</vt:lpstr>
      <vt:lpstr>PowerPoint prezentacija</vt:lpstr>
      <vt:lpstr>3. Ако број 2, 25 подијелимо разликом 11/4 неког броја и броја 31/5   добијемо количник који није већи од 71/2. Колики може бити тај непознати број?</vt:lpstr>
      <vt:lpstr>4. Ријеши двоструку неједнакост 7/8 &lt;  (х+1)/16 &lt; 1 и рјешење представи на бројевној оси.</vt:lpstr>
      <vt:lpstr>Домаћа задаћа: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и неједначине са множењем и дијељењем разломака</dc:title>
  <dc:creator>Milana</dc:creator>
  <cp:lastModifiedBy>PC-Admin</cp:lastModifiedBy>
  <cp:revision>25</cp:revision>
  <dcterms:created xsi:type="dcterms:W3CDTF">2020-04-12T11:12:51Z</dcterms:created>
  <dcterms:modified xsi:type="dcterms:W3CDTF">2020-04-15T10:34:31Z</dcterms:modified>
</cp:coreProperties>
</file>