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57" r:id="rId4"/>
    <p:sldId id="258" r:id="rId5"/>
    <p:sldId id="256" r:id="rId6"/>
    <p:sldId id="266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1D5"/>
    <a:srgbClr val="F1DFE2"/>
    <a:srgbClr val="F6EAEC"/>
    <a:srgbClr val="EAC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F92E-C8B8-4D2D-AE16-6ABD4D21DD30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36B5-D8C8-4E32-AB86-9457B9DC6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F92E-C8B8-4D2D-AE16-6ABD4D21DD30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36B5-D8C8-4E32-AB86-9457B9DC6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F92E-C8B8-4D2D-AE16-6ABD4D21DD30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36B5-D8C8-4E32-AB86-9457B9DC6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F92E-C8B8-4D2D-AE16-6ABD4D21DD30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36B5-D8C8-4E32-AB86-9457B9DC6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F92E-C8B8-4D2D-AE16-6ABD4D21DD30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36B5-D8C8-4E32-AB86-9457B9DC6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F92E-C8B8-4D2D-AE16-6ABD4D21DD30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36B5-D8C8-4E32-AB86-9457B9DC6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F92E-C8B8-4D2D-AE16-6ABD4D21DD30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36B5-D8C8-4E32-AB86-9457B9DC6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F92E-C8B8-4D2D-AE16-6ABD4D21DD30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36B5-D8C8-4E32-AB86-9457B9DC6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F92E-C8B8-4D2D-AE16-6ABD4D21DD30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36B5-D8C8-4E32-AB86-9457B9DC6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F92E-C8B8-4D2D-AE16-6ABD4D21DD30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36B5-D8C8-4E32-AB86-9457B9DC6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F92E-C8B8-4D2D-AE16-6ABD4D21DD30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636B5-D8C8-4E32-AB86-9457B9DC6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5F92E-C8B8-4D2D-AE16-6ABD4D21DD30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636B5-D8C8-4E32-AB86-9457B9DC6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-e5df3718029c70bd3c1e88ed1c1d31eb-V"/>
          <p:cNvPicPr>
            <a:picLocks noChangeAspect="1" noChangeArrowheads="1"/>
          </p:cNvPicPr>
          <p:nvPr/>
        </p:nvPicPr>
        <p:blipFill>
          <a:blip r:embed="rId2" cstate="print"/>
          <a:srcRect l="2564" r="2564"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/>
          <p:cNvSpPr/>
          <p:nvPr/>
        </p:nvSpPr>
        <p:spPr>
          <a:xfrm>
            <a:off x="5105400" y="1828800"/>
            <a:ext cx="3505200" cy="1600200"/>
          </a:xfrm>
          <a:prstGeom prst="cloudCallout">
            <a:avLst>
              <a:gd name="adj1" fmla="val -78679"/>
              <a:gd name="adj2" fmla="val -797"/>
            </a:avLst>
          </a:prstGeom>
          <a:solidFill>
            <a:srgbClr val="EBD1D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B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СРПСКИ ЈЕЗИК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ПРИЧЕ: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Стигло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је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прољеће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Зоран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иде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школу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Путем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весело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поздравља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брезицу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птичицу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гуштера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вјеверицу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Учитељици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поклања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букетић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цвијећа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6200" y="0"/>
            <a:ext cx="25369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000" dirty="0"/>
              <a:t>Глаголи су:</a:t>
            </a:r>
            <a:endParaRPr lang="en-US" sz="4000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352800" y="699701"/>
            <a:ext cx="6324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расипа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распјевале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шарени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dirty="0"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ује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лете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стигло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је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иде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поскакује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прилази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развија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поздрави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загрли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зашумори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видје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угледа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клима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махну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играти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прошао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прескочио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,.....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5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5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5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50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50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5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5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5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5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50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50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50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50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50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50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150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150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thumbn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92" y="-152400"/>
            <a:ext cx="9144000" cy="723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9847398" flipH="1" flipV="1">
            <a:off x="6488991" y="3250586"/>
            <a:ext cx="264966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B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</a:t>
            </a:r>
            <a:r>
              <a:rPr lang="sr-Cyrl-BA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МУЗИЧКА                 КУЛТУРА: </a:t>
            </a:r>
            <a:r>
              <a:rPr lang="sr-Cyrl-BA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стр.</a:t>
            </a:r>
            <a:r>
              <a:rPr lang="sr-Latn-R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85.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0669648">
            <a:off x="7286891" y="2953435"/>
            <a:ext cx="1823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3600" b="1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Задаћа:</a:t>
            </a:r>
            <a:r>
              <a:rPr lang="sr-Cyrl-B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AppData\Local\Microsoft\Windows\Temporary Internet Files\Content.IE5\CANN6MPX\smile-clipart-Smile-Clip-Art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0"/>
            <a:ext cx="2000546" cy="1690479"/>
          </a:xfrm>
          <a:prstGeom prst="rect">
            <a:avLst/>
          </a:prstGeom>
          <a:noFill/>
        </p:spPr>
      </p:pic>
      <p:pic>
        <p:nvPicPr>
          <p:cNvPr id="1027" name="Picture 3" descr="C:\Users\PC\AppData\Local\Microsoft\Windows\Temporary Internet Files\Content.IE5\0VP59M4Q\grass-312104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4419600"/>
            <a:ext cx="9448800" cy="243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1371600"/>
            <a:ext cx="2514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У прољеће рано</a:t>
            </a:r>
          </a:p>
          <a:p>
            <a:r>
              <a:rPr lang="sr-Cyrl-BA" dirty="0"/>
              <a:t>с</a:t>
            </a:r>
            <a:r>
              <a:rPr lang="sr-Cyrl-BA" dirty="0" smtClean="0"/>
              <a:t>лушам жубор воде,</a:t>
            </a:r>
          </a:p>
          <a:p>
            <a:r>
              <a:rPr lang="sr-Cyrl-BA" dirty="0"/>
              <a:t>в</a:t>
            </a:r>
            <a:r>
              <a:rPr lang="sr-Cyrl-BA" dirty="0" smtClean="0"/>
              <a:t>ратиле се с југа</a:t>
            </a:r>
          </a:p>
          <a:p>
            <a:r>
              <a:rPr lang="sr-Cyrl-BA" dirty="0"/>
              <a:t>и</a:t>
            </a:r>
            <a:r>
              <a:rPr lang="sr-Cyrl-BA" dirty="0" smtClean="0"/>
              <a:t> ласте и роде.</a:t>
            </a:r>
          </a:p>
          <a:p>
            <a:endParaRPr lang="sr-Cyrl-BA" dirty="0"/>
          </a:p>
          <a:p>
            <a:r>
              <a:rPr lang="sr-Cyrl-BA" dirty="0" smtClean="0"/>
              <a:t>На зеленој ливади</a:t>
            </a:r>
          </a:p>
          <a:p>
            <a:r>
              <a:rPr lang="sr-Cyrl-BA" dirty="0"/>
              <a:t>с</a:t>
            </a:r>
            <a:r>
              <a:rPr lang="sr-Cyrl-BA" dirty="0" smtClean="0"/>
              <a:t>лушам птица пој,</a:t>
            </a:r>
          </a:p>
          <a:p>
            <a:r>
              <a:rPr lang="sr-Cyrl-BA" dirty="0"/>
              <a:t>н</a:t>
            </a:r>
            <a:r>
              <a:rPr lang="sr-Cyrl-BA" dirty="0" smtClean="0"/>
              <a:t>а жути маслачак</a:t>
            </a:r>
          </a:p>
          <a:p>
            <a:r>
              <a:rPr lang="sr-Cyrl-BA" dirty="0"/>
              <a:t>к</a:t>
            </a:r>
            <a:r>
              <a:rPr lang="sr-Cyrl-BA" dirty="0" smtClean="0"/>
              <a:t>рену пчела рој</a:t>
            </a:r>
            <a:r>
              <a:rPr lang="en-US" dirty="0" smtClean="0"/>
              <a:t>.</a:t>
            </a:r>
            <a:endParaRPr lang="sr-Cyrl-BA" dirty="0"/>
          </a:p>
        </p:txBody>
      </p:sp>
      <p:pic>
        <p:nvPicPr>
          <p:cNvPr id="1030" name="Picture 6" descr="C:\Users\PC\AppData\Local\Microsoft\Windows\Temporary Internet Files\Content.IE5\M23633X1\137019128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791200"/>
            <a:ext cx="508531" cy="609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67200" y="1219200"/>
            <a:ext cx="312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Поранило сунце</a:t>
            </a:r>
          </a:p>
          <a:p>
            <a:r>
              <a:rPr lang="sr-Cyrl-BA" dirty="0"/>
              <a:t>п</a:t>
            </a:r>
            <a:r>
              <a:rPr lang="sr-Cyrl-BA" dirty="0" smtClean="0"/>
              <a:t>а пропланак грије,</a:t>
            </a:r>
          </a:p>
          <a:p>
            <a:r>
              <a:rPr lang="sr-Cyrl-BA" dirty="0"/>
              <a:t>г</a:t>
            </a:r>
            <a:r>
              <a:rPr lang="sr-Cyrl-BA" dirty="0" smtClean="0"/>
              <a:t>дје се испод бора</a:t>
            </a:r>
          </a:p>
          <a:p>
            <a:r>
              <a:rPr lang="sr-Cyrl-BA" dirty="0"/>
              <a:t>в</a:t>
            </a:r>
            <a:r>
              <a:rPr lang="sr-Cyrl-BA" dirty="0" smtClean="0"/>
              <a:t>исибаба смије.</a:t>
            </a:r>
          </a:p>
          <a:p>
            <a:endParaRPr lang="sr-Cyrl-BA" dirty="0"/>
          </a:p>
          <a:p>
            <a:r>
              <a:rPr lang="sr-Cyrl-BA" dirty="0" smtClean="0"/>
              <a:t>Прољеће је весело</a:t>
            </a:r>
          </a:p>
          <a:p>
            <a:r>
              <a:rPr lang="sr-Cyrl-BA" dirty="0"/>
              <a:t>с</a:t>
            </a:r>
            <a:r>
              <a:rPr lang="sr-Cyrl-BA" dirty="0" smtClean="0"/>
              <a:t>вуда чујем грају,</a:t>
            </a:r>
          </a:p>
          <a:p>
            <a:r>
              <a:rPr lang="sr-Cyrl-BA" dirty="0"/>
              <a:t>р</a:t>
            </a:r>
            <a:r>
              <a:rPr lang="sr-Cyrl-BA" dirty="0" smtClean="0"/>
              <a:t>адосна су дјеца</a:t>
            </a:r>
          </a:p>
          <a:p>
            <a:r>
              <a:rPr lang="sr-Cyrl-BA" dirty="0" smtClean="0"/>
              <a:t>весело се играју.</a:t>
            </a:r>
          </a:p>
          <a:p>
            <a:endParaRPr lang="sr-Cyrl-BA" dirty="0"/>
          </a:p>
          <a:p>
            <a:r>
              <a:rPr lang="sr-Cyrl-BA" dirty="0" smtClean="0"/>
              <a:t>Послије ситне кише</a:t>
            </a:r>
          </a:p>
          <a:p>
            <a:r>
              <a:rPr lang="sr-Cyrl-BA" dirty="0"/>
              <a:t>п</a:t>
            </a:r>
            <a:r>
              <a:rPr lang="sr-Cyrl-BA" dirty="0" smtClean="0"/>
              <a:t>ојави се дуга,</a:t>
            </a:r>
          </a:p>
          <a:p>
            <a:r>
              <a:rPr lang="sr-Cyrl-BA" dirty="0"/>
              <a:t>з</a:t>
            </a:r>
            <a:r>
              <a:rPr lang="sr-Cyrl-BA" dirty="0" smtClean="0"/>
              <a:t>апјева нам пјесму</a:t>
            </a:r>
          </a:p>
          <a:p>
            <a:r>
              <a:rPr lang="sr-Cyrl-BA" dirty="0"/>
              <a:t>т</a:t>
            </a:r>
            <a:r>
              <a:rPr lang="sr-Cyrl-BA" dirty="0" smtClean="0"/>
              <a:t>ад славуј из луга.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3810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dirty="0" smtClean="0"/>
              <a:t>ПРОЉЕЋЕ</a:t>
            </a:r>
            <a:endParaRPr lang="en-US" sz="3200" dirty="0"/>
          </a:p>
        </p:txBody>
      </p:sp>
      <p:pic>
        <p:nvPicPr>
          <p:cNvPr id="12" name="Picture 11" descr="potocic_za_osvezenje_u_basti_aps_6968982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3000" y="4572000"/>
            <a:ext cx="2921000" cy="196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slide1-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0"/>
            <a:ext cx="1143000" cy="1371600"/>
          </a:xfrm>
          <a:prstGeom prst="rect">
            <a:avLst/>
          </a:prstGeom>
        </p:spPr>
      </p:pic>
      <p:pic>
        <p:nvPicPr>
          <p:cNvPr id="14" name="Picture 13" descr="Maslaca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419600"/>
            <a:ext cx="2693331" cy="1981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1" name="Picture 7" descr="C:\Users\PC\AppData\Local\Microsoft\Windows\Temporary Internet Files\Content.IE5\0VP59M4Q\120px-Bee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4724400"/>
            <a:ext cx="533400" cy="497840"/>
          </a:xfrm>
          <a:prstGeom prst="rect">
            <a:avLst/>
          </a:prstGeom>
          <a:noFill/>
        </p:spPr>
      </p:pic>
      <p:pic>
        <p:nvPicPr>
          <p:cNvPr id="1032" name="Picture 8" descr="C:\Users\PC\AppData\Local\Microsoft\Windows\Temporary Internet Files\Content.IE5\0VP59M4Q\120px-Bee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5257800"/>
            <a:ext cx="495300" cy="462280"/>
          </a:xfrm>
          <a:prstGeom prst="rect">
            <a:avLst/>
          </a:prstGeom>
          <a:noFill/>
        </p:spPr>
      </p:pic>
      <p:pic>
        <p:nvPicPr>
          <p:cNvPr id="1033" name="Picture 9" descr="C:\Users\PC\AppData\Local\Microsoft\Windows\Temporary Internet Files\Content.IE5\0VP59M4Q\120px-Bee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5105400"/>
            <a:ext cx="489857" cy="457200"/>
          </a:xfrm>
          <a:prstGeom prst="rect">
            <a:avLst/>
          </a:prstGeom>
          <a:noFill/>
        </p:spPr>
      </p:pic>
      <p:pic>
        <p:nvPicPr>
          <p:cNvPr id="1034" name="Picture 10" descr="C:\Users\PC\AppData\Local\Microsoft\Windows\Temporary Internet Files\Content.IE5\0VP59M4Q\120px-Bee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5486400"/>
            <a:ext cx="495300" cy="462280"/>
          </a:xfrm>
          <a:prstGeom prst="rect">
            <a:avLst/>
          </a:prstGeom>
          <a:noFill/>
        </p:spPr>
      </p:pic>
      <p:pic>
        <p:nvPicPr>
          <p:cNvPr id="1035" name="Picture 11" descr="C:\Users\PC\AppData\Local\Microsoft\Windows\Temporary Internet Files\Content.IE5\CANN6MPX\Pinon_pine.svg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1447800"/>
            <a:ext cx="2843144" cy="5181600"/>
          </a:xfrm>
          <a:prstGeom prst="rect">
            <a:avLst/>
          </a:prstGeom>
          <a:noFill/>
        </p:spPr>
      </p:pic>
      <p:pic>
        <p:nvPicPr>
          <p:cNvPr id="20" name="Picture 19" descr="30011035a2dfd8fea8a393839bf3adf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39000" y="5486400"/>
            <a:ext cx="533400" cy="1066800"/>
          </a:xfrm>
          <a:prstGeom prst="rect">
            <a:avLst/>
          </a:prstGeom>
        </p:spPr>
      </p:pic>
      <p:pic>
        <p:nvPicPr>
          <p:cNvPr id="1038" name="Picture 14" descr="C:\Users\PC\AppData\Local\Microsoft\Windows\Temporary Internet Files\Content.IE5\HZZ31C6B\15111-illustration-of-a-rainbow-pv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4176350">
            <a:off x="4114581" y="-609343"/>
            <a:ext cx="3008095" cy="3391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G-20ca286aaaef8683a92e21832bcc247d-V"/>
          <p:cNvPicPr>
            <a:picLocks noChangeAspect="1" noChangeArrowheads="1"/>
          </p:cNvPicPr>
          <p:nvPr/>
        </p:nvPicPr>
        <p:blipFill>
          <a:blip r:embed="rId2" cstate="print"/>
          <a:srcRect l="4326" r="6732" b="1924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81000" y="5842337"/>
            <a:ext cx="7543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Wave2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Сунце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расипа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топлоту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пашњаке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шумарке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Птице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распјевале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цвијеће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шарени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пчеле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зује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лептири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лете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Стигло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је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прољеће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334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r-Cyrl-BA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СРЕТНО ВАМ ПРОЉЕЋЕ</a:t>
            </a:r>
            <a:endParaRPr lang="en-U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1" name="Picture 1" descr="Kalina"/>
          <p:cNvPicPr>
            <a:picLocks noChangeAspect="1" noChangeArrowheads="1"/>
          </p:cNvPicPr>
          <p:nvPr/>
        </p:nvPicPr>
        <p:blipFill>
          <a:blip r:embed="rId2" cstate="print"/>
          <a:srcRect l="3952" t="3935" r="2570" b="5788"/>
          <a:stretch>
            <a:fillRect/>
          </a:stretch>
        </p:blipFill>
        <p:spPr bwMode="auto">
          <a:xfrm>
            <a:off x="0" y="0"/>
            <a:ext cx="9144000" cy="6896582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352800" y="0"/>
            <a:ext cx="5791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Зоран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иде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lang="sr-Cyrl-BA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ш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уским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шумским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путељком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sr-Cyrl-B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B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Поскакује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меканој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sr-Cyrl-B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B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трави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букетом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sr-Cyrl-B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BA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r-Cyrl-B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цвијећа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руци</a:t>
            </a:r>
            <a:r>
              <a:rPr kumimoji="0" lang="sr-Cyrl-B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ow-to-draw-a-spring-for-children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334000" y="228600"/>
            <a:ext cx="3124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Прилази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бијелој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брези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која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развија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прве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листове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весело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је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поздрави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Брезице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сретно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прољеће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Бреза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загрли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сјенком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зашумори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Хвала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ђачићу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WINDOWS 10\Downloads\Katja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5288" r="7212" b="4688"/>
          <a:stretch>
            <a:fillRect/>
          </a:stretch>
        </p:blipFill>
        <p:spPr bwMode="auto">
          <a:xfrm rot="16200000">
            <a:off x="1676400" y="-1676402"/>
            <a:ext cx="5791201" cy="914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PC\AppData\Local\Microsoft\Windows\Temporary Internet Files\Content.IE5\M23633X1\little-bird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524000"/>
            <a:ext cx="939835" cy="838199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579480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Птичице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сретно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прољеће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Ћи,ћи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Хвала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ђачићу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0"/>
            <a:ext cx="32063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Зоран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видје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птичицу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жбуну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WINDOWS 10\Downloads\20200320_2013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5128" r="16346" b="4273"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accent6">
                <a:lumMod val="50000"/>
              </a:schemeClr>
            </a:outerShdw>
          </a:effectLst>
        </p:spPr>
      </p:pic>
      <p:pic>
        <p:nvPicPr>
          <p:cNvPr id="17422" name="Picture 14" descr="C:\Users\PC\AppData\Local\Microsoft\Windows\Temporary Internet Files\Content.IE5\HZZ31C6B\Jewelled_Lizard_(Timon_lepidus)_male_found_under_a_stone_by_Jean_NICOLAS_(14166347788)[1].jp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5410200" y="4800600"/>
            <a:ext cx="16256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0" y="5842337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хрпи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камења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Зоран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угледа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гуштера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Гуштеру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сиви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сунчанко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сретно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прољеће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Хвала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хвала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Клима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гуштер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главом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бјежи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дјечака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2000" r="9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429000" y="3962400"/>
            <a:ext cx="5562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старој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букви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Зоран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угледа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вјеверицу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Вјеверице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сретно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прољеће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несташно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махну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репом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поче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играти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гранама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Хвала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ђачићу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WINDOWS 10\Downloads\20200320_2156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5698" r="17147" b="3704"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5734615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Зоран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је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прошао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кроз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шуму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прескочио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бистри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поточић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дошао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школом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нађе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своју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учитељицу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Приђе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јој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пружи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букетић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цвијећа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рече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Другарице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учитељице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сретно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вам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прољеће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358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WINDOWS 10</cp:lastModifiedBy>
  <cp:revision>12</cp:revision>
  <dcterms:created xsi:type="dcterms:W3CDTF">2020-03-21T17:54:27Z</dcterms:created>
  <dcterms:modified xsi:type="dcterms:W3CDTF">2020-03-23T06:52:19Z</dcterms:modified>
</cp:coreProperties>
</file>