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</p:sldMasterIdLst>
  <p:sldIdLst>
    <p:sldId id="256" r:id="rId2"/>
    <p:sldId id="264" r:id="rId3"/>
    <p:sldId id="260" r:id="rId4"/>
    <p:sldId id="263" r:id="rId5"/>
    <p:sldId id="258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4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6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3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3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3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8D113A-FD2E-4F8F-B959-6C53CF958B9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64C016-DED9-4B92-A9B4-43EE5E173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9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530" y="330327"/>
            <a:ext cx="10058400" cy="1831848"/>
          </a:xfrm>
        </p:spPr>
        <p:txBody>
          <a:bodyPr/>
          <a:lstStyle/>
          <a:p>
            <a:r>
              <a:rPr lang="en-US" sz="6000" dirty="0" err="1" smtClean="0"/>
              <a:t>Wir</a:t>
            </a:r>
            <a:r>
              <a:rPr lang="en-US" sz="6000" dirty="0"/>
              <a:t> </a:t>
            </a:r>
            <a:r>
              <a:rPr lang="en-US" sz="6000" dirty="0" err="1" smtClean="0"/>
              <a:t>machen</a:t>
            </a:r>
            <a:r>
              <a:rPr lang="en-US" sz="6000" dirty="0" smtClean="0"/>
              <a:t> </a:t>
            </a:r>
            <a:r>
              <a:rPr lang="en-US" sz="6000" dirty="0" err="1" smtClean="0"/>
              <a:t>einen</a:t>
            </a:r>
            <a:r>
              <a:rPr lang="en-US" sz="6000" dirty="0" smtClean="0"/>
              <a:t> Film!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Nebensatz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Konjunktion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weil</a:t>
            </a:r>
            <a:endParaRPr lang="en-US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3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9412" y="-2919412"/>
            <a:ext cx="635317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Warum findet Luisa ihre Freundin Sofie toll?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</a:t>
            </a:r>
            <a:endParaRPr lang="sr-Latn-RS" dirty="0" smtClean="0"/>
          </a:p>
          <a:p>
            <a:pPr marL="0" indent="0" algn="ctr">
              <a:buNone/>
            </a:pP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?             Ende  </a:t>
            </a:r>
            <a:endParaRPr lang="sr-Latn-R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Luisa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findet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Sofie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toll. </a:t>
            </a:r>
            <a:r>
              <a:rPr lang="en-US" sz="112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12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iele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Ideen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Luisa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findet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Sofie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toll,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weil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US" sz="1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Ideen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1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r-Latn-R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Luisa findet Sofie toll. </a:t>
            </a:r>
            <a:r>
              <a:rPr lang="sr-Latn-RS" sz="1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gut singen.</a:t>
            </a:r>
          </a:p>
          <a:p>
            <a:pPr marL="0" indent="0" algn="ctr">
              <a:buNone/>
            </a:pP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Luisa findet Sofie toll, weil </a:t>
            </a:r>
            <a:r>
              <a:rPr lang="sr-Latn-RS" sz="1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gut singen </a:t>
            </a:r>
            <a:r>
              <a:rPr lang="sr-Latn-RS" sz="1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sr-Latn-R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34211" y="2817018"/>
            <a:ext cx="1971675" cy="248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38987" y="4286250"/>
            <a:ext cx="1971675" cy="219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7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902532"/>
              </p:ext>
            </p:extLst>
          </p:nvPr>
        </p:nvGraphicFramePr>
        <p:xfrm>
          <a:off x="1097280" y="2743199"/>
          <a:ext cx="10058085" cy="263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976">
                  <a:extLst>
                    <a:ext uri="{9D8B030D-6E8A-4147-A177-3AD203B41FA5}">
                      <a16:colId xmlns:a16="http://schemas.microsoft.com/office/drawing/2014/main" val="2478063844"/>
                    </a:ext>
                  </a:extLst>
                </a:gridCol>
                <a:gridCol w="2072258">
                  <a:extLst>
                    <a:ext uri="{9D8B030D-6E8A-4147-A177-3AD203B41FA5}">
                      <a16:colId xmlns:a16="http://schemas.microsoft.com/office/drawing/2014/main" val="1921506116"/>
                    </a:ext>
                  </a:extLst>
                </a:gridCol>
                <a:gridCol w="2011617">
                  <a:extLst>
                    <a:ext uri="{9D8B030D-6E8A-4147-A177-3AD203B41FA5}">
                      <a16:colId xmlns:a16="http://schemas.microsoft.com/office/drawing/2014/main" val="91508718"/>
                    </a:ext>
                  </a:extLst>
                </a:gridCol>
                <a:gridCol w="2011617">
                  <a:extLst>
                    <a:ext uri="{9D8B030D-6E8A-4147-A177-3AD203B41FA5}">
                      <a16:colId xmlns:a16="http://schemas.microsoft.com/office/drawing/2014/main" val="2957211340"/>
                    </a:ext>
                  </a:extLst>
                </a:gridCol>
                <a:gridCol w="2011617">
                  <a:extLst>
                    <a:ext uri="{9D8B030D-6E8A-4147-A177-3AD203B41FA5}">
                      <a16:colId xmlns:a16="http://schemas.microsoft.com/office/drawing/2014/main" val="840536342"/>
                    </a:ext>
                  </a:extLst>
                </a:gridCol>
              </a:tblGrid>
              <a:tr h="644267"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Ich mag meinen Freund Yannik,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800" dirty="0" smtClean="0"/>
                        <a:t>weil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so</a:t>
                      </a:r>
                      <a:r>
                        <a:rPr lang="de-DE" sz="1800" baseline="0" dirty="0" smtClean="0"/>
                        <a:t> sportlich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ist.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511875"/>
                  </a:ext>
                </a:extLst>
              </a:tr>
              <a:tr h="644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 smtClean="0"/>
                        <a:t>Ich mag meinen Freund Yannik,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weil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immer</a:t>
                      </a:r>
                      <a:r>
                        <a:rPr lang="de-DE" sz="1800" baseline="0" dirty="0" smtClean="0"/>
                        <a:t> alles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mitmacht.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75418"/>
                  </a:ext>
                </a:extLst>
              </a:tr>
              <a:tr h="705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Ich mag meinen Freund Yannik,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weil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ich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ihm </a:t>
                      </a:r>
                      <a:r>
                        <a:rPr lang="de-DE" sz="2000" dirty="0" smtClean="0"/>
                        <a:t>alles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FF0000"/>
                          </a:solidFill>
                        </a:rPr>
                        <a:t>erzählen kann.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6672"/>
                  </a:ext>
                </a:extLst>
              </a:tr>
              <a:tr h="644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dirty="0" smtClean="0"/>
                        <a:t>Ich mag meinen Freund Yannik,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weil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mir</a:t>
                      </a:r>
                      <a:r>
                        <a:rPr lang="de-DE" sz="1800" baseline="0" dirty="0" smtClean="0"/>
                        <a:t> immer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geholfen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</a:rPr>
                        <a:t>hat</a:t>
                      </a:r>
                      <a:r>
                        <a:rPr lang="de-DE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6733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34715" y="2231541"/>
            <a:ext cx="9930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i="1" dirty="0"/>
              <a:t>Hauptsatz     </a:t>
            </a:r>
            <a:r>
              <a:rPr lang="de-DE" sz="2000" dirty="0"/>
              <a:t>                                       </a:t>
            </a:r>
            <a:r>
              <a:rPr lang="de-DE" sz="2000" i="1" dirty="0"/>
              <a:t>Nebensatz mit Konjunktion </a:t>
            </a:r>
            <a:r>
              <a:rPr lang="de-DE" sz="2000" dirty="0"/>
              <a:t>weil  </a:t>
            </a:r>
            <a:r>
              <a:rPr lang="de-DE" sz="2000" i="1" dirty="0"/>
              <a:t>                                      Ende</a:t>
            </a:r>
            <a:r>
              <a:rPr lang="de-DE" sz="2000" dirty="0"/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044273" y="914400"/>
            <a:ext cx="2817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dirty="0">
                <a:latin typeface="+mj-lt"/>
              </a:rPr>
              <a:t>Die Regel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1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Die Regel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9250"/>
            <a:ext cx="11506201" cy="4352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 Kausalsatz(Nebensatz mit weil) gibt </a:t>
            </a:r>
            <a:r>
              <a:rPr lang="de-DE" dirty="0" smtClean="0">
                <a:solidFill>
                  <a:srgbClr val="FF0000"/>
                </a:solidFill>
              </a:rPr>
              <a:t>den Grund </a:t>
            </a:r>
            <a:r>
              <a:rPr lang="de-DE" dirty="0" smtClean="0"/>
              <a:t>oder </a:t>
            </a:r>
            <a:r>
              <a:rPr lang="de-DE" dirty="0" smtClean="0">
                <a:solidFill>
                  <a:srgbClr val="FF0000"/>
                </a:solidFill>
              </a:rPr>
              <a:t>die Ursache </a:t>
            </a:r>
            <a:r>
              <a:rPr lang="de-DE" dirty="0" smtClean="0"/>
              <a:t>an.</a:t>
            </a:r>
          </a:p>
          <a:p>
            <a:pPr marL="0" indent="0">
              <a:buNone/>
            </a:pPr>
            <a:r>
              <a:rPr lang="de-DE" dirty="0" smtClean="0"/>
              <a:t>- Fragewort: </a:t>
            </a:r>
            <a:r>
              <a:rPr lang="de-DE" dirty="0" smtClean="0">
                <a:solidFill>
                  <a:srgbClr val="FF0000"/>
                </a:solidFill>
              </a:rPr>
              <a:t>Warum?</a:t>
            </a:r>
          </a:p>
          <a:p>
            <a:pPr marL="0" indent="0">
              <a:buNone/>
            </a:pPr>
            <a:r>
              <a:rPr lang="de-DE" dirty="0" smtClean="0"/>
              <a:t>- Nebensatz mit Konjunktion weil:  Im Nebensatz mit weil steht das konjugierte Verb </a:t>
            </a:r>
            <a:r>
              <a:rPr lang="de-DE" dirty="0" smtClean="0">
                <a:solidFill>
                  <a:srgbClr val="FF0000"/>
                </a:solidFill>
              </a:rPr>
              <a:t>am Ende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/>
              <a:t>- Bei Modalverben mit Infinitiv (erzählen kann, lachen kann...) und  beim Perfekt (geholfen hat, geblieben ist...) stehen alle Verbteile </a:t>
            </a:r>
            <a:r>
              <a:rPr lang="de-DE" dirty="0" smtClean="0">
                <a:solidFill>
                  <a:srgbClr val="FF0000"/>
                </a:solidFill>
              </a:rPr>
              <a:t>am Ende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- Ganz am Ende </a:t>
            </a:r>
            <a:r>
              <a:rPr lang="de-DE" dirty="0" smtClean="0"/>
              <a:t>steht immer </a:t>
            </a:r>
            <a:r>
              <a:rPr lang="de-DE" dirty="0" smtClean="0">
                <a:solidFill>
                  <a:srgbClr val="FF0000"/>
                </a:solidFill>
              </a:rPr>
              <a:t>das konjugierte Verb </a:t>
            </a:r>
            <a:r>
              <a:rPr lang="de-DE" dirty="0" smtClean="0"/>
              <a:t>(ist,hat,kann...)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- !!! Trennbare Verben </a:t>
            </a:r>
            <a:r>
              <a:rPr lang="de-DE" dirty="0" smtClean="0"/>
              <a:t>(mitmacht, zuhört...)</a:t>
            </a:r>
            <a:r>
              <a:rPr lang="de-DE" dirty="0" smtClean="0">
                <a:solidFill>
                  <a:srgbClr val="FF0000"/>
                </a:solidFill>
              </a:rPr>
              <a:t>trennt man </a:t>
            </a:r>
            <a:r>
              <a:rPr lang="de-DE" smtClean="0">
                <a:solidFill>
                  <a:srgbClr val="FF0000"/>
                </a:solidFill>
              </a:rPr>
              <a:t>nicht.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4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Die Hausaufgabe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913797"/>
          </a:xfrm>
        </p:spPr>
        <p:txBody>
          <a:bodyPr/>
          <a:lstStyle/>
          <a:p>
            <a:r>
              <a:rPr lang="de-DE" dirty="0" smtClean="0"/>
              <a:t>Vielen Dank für eure Aufmerksamkeit!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662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488</TotalTime>
  <Words>222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Wir machen einen Film!</vt:lpstr>
      <vt:lpstr>PowerPoint Presentation</vt:lpstr>
      <vt:lpstr>Warum findet Luisa ihre Freundin Sofie toll? </vt:lpstr>
      <vt:lpstr>PowerPoint Presentation</vt:lpstr>
      <vt:lpstr>Die Regel</vt:lpstr>
      <vt:lpstr>Die Hausaufgabe</vt:lpstr>
      <vt:lpstr>PowerPoint Presentation</vt:lpstr>
      <vt:lpstr>Vielen Dank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machen einen Film!</dc:title>
  <dc:creator>W10</dc:creator>
  <cp:lastModifiedBy>W10</cp:lastModifiedBy>
  <cp:revision>30</cp:revision>
  <dcterms:created xsi:type="dcterms:W3CDTF">2020-03-20T17:53:59Z</dcterms:created>
  <dcterms:modified xsi:type="dcterms:W3CDTF">2020-03-25T13:37:47Z</dcterms:modified>
</cp:coreProperties>
</file>