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3" r:id="rId3"/>
    <p:sldId id="274" r:id="rId4"/>
    <p:sldId id="2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E21C-42B3-4C51-826D-CEEBF7C9F373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08FE8-D9DC-4D76-A35E-29A543BF2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08FE8-D9DC-4D76-A35E-29A543BF2D9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99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7010400" cy="3200400"/>
          </a:xfrm>
        </p:spPr>
        <p:txBody>
          <a:bodyPr>
            <a:normAutofit/>
          </a:bodyPr>
          <a:lstStyle/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r>
              <a:rPr lang="bs-Cyrl-BA" sz="4400" b="1" dirty="0" smtClean="0">
                <a:solidFill>
                  <a:schemeClr val="tx1"/>
                </a:solidFill>
              </a:rPr>
              <a:t>6</a:t>
            </a:r>
            <a:r>
              <a:rPr lang="sr-Latn-RS" sz="4400" b="1" dirty="0" smtClean="0">
                <a:solidFill>
                  <a:schemeClr val="tx1"/>
                </a:solidFill>
              </a:rPr>
              <a:t>.</a:t>
            </a:r>
            <a:r>
              <a:rPr lang="sr-Cyrl-RS" sz="4400" b="1" dirty="0" smtClean="0">
                <a:solidFill>
                  <a:schemeClr val="tx1"/>
                </a:solidFill>
              </a:rPr>
              <a:t> </a:t>
            </a:r>
            <a:r>
              <a:rPr lang="sr-Cyrl-CS" sz="4400" b="1" dirty="0" smtClean="0">
                <a:solidFill>
                  <a:schemeClr val="tx1"/>
                </a:solidFill>
              </a:rPr>
              <a:t>р</a:t>
            </a:r>
            <a:r>
              <a:rPr lang="sr-Cyrl-RS" sz="4400" b="1" dirty="0" smtClean="0">
                <a:solidFill>
                  <a:schemeClr val="tx1"/>
                </a:solidFill>
              </a:rPr>
              <a:t>азред - Историја</a:t>
            </a:r>
          </a:p>
        </p:txBody>
      </p:sp>
      <p:pic>
        <p:nvPicPr>
          <p:cNvPr id="1026" name="Picture 2" descr="C:\Users\m.marjanovic\AppData\Local\Microsoft\Windows\Temporary Internet Files\Content.Outlook\89ZX5E53\RPZ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85800"/>
            <a:ext cx="3429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sr-Cyrl-R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ПОСТАНАК  РИМСКЕ ДРЖАВЕ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Cyrl-B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РИМ </a:t>
            </a:r>
            <a:r>
              <a:rPr lang="bs-Cyrl-B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 СВЈЕТСКА </a:t>
            </a:r>
            <a:r>
              <a:rPr lang="bs-Cyrl-B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</a:t>
            </a:r>
            <a:br>
              <a:rPr lang="bs-Cyrl-B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Cyrl-B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</a:t>
            </a:r>
            <a:r>
              <a:rPr lang="sr-Cyrl-R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</a:t>
            </a:r>
            <a:r>
              <a:rPr lang="bs-Cyrl-B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bs-Cyrl-B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БОРБЕ У РИМСКОЈ ДРЖАВИ</a:t>
            </a:r>
            <a:br>
              <a:rPr lang="bs-Cyrl-B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Cyrl-B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Cyrl-B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s-Cyrl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s-Cyrl-B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 страна 75-86</a:t>
            </a:r>
            <a:endParaRPr lang="bs-Cyrl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Поновити наставни садржај</a:t>
            </a:r>
          </a:p>
          <a:p>
            <a:pPr marL="0" indent="0">
              <a:buNone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Мапа ума</a:t>
            </a:r>
            <a:endParaRPr lang="bs-Cyrl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10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20492922">
            <a:off x="2561147" y="2074384"/>
            <a:ext cx="2792793" cy="1710789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3200" b="1" dirty="0">
                <a:latin typeface="Arial Black" panose="020B0A04020102020204" pitchFamily="34" charset="0"/>
              </a:rPr>
              <a:t>СТАРИ РИМ 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1447800" y="4114800"/>
            <a:ext cx="1523999" cy="578223"/>
          </a:xfrm>
          <a:prstGeom prst="cloudCallout">
            <a:avLst>
              <a:gd name="adj1" fmla="val 55274"/>
              <a:gd name="adj2" fmla="val -13276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400" b="1" u="sng" dirty="0"/>
              <a:t>ДОБА КРАЉЕВА</a:t>
            </a:r>
            <a:endParaRPr lang="en-US" sz="1400" b="1" u="sng" dirty="0"/>
          </a:p>
        </p:txBody>
      </p:sp>
      <p:sp>
        <p:nvSpPr>
          <p:cNvPr id="4" name="Cloud Callout 3"/>
          <p:cNvSpPr/>
          <p:nvPr/>
        </p:nvSpPr>
        <p:spPr>
          <a:xfrm>
            <a:off x="5410200" y="4495800"/>
            <a:ext cx="1678639" cy="998164"/>
          </a:xfrm>
          <a:prstGeom prst="cloudCallout">
            <a:avLst>
              <a:gd name="adj1" fmla="val -74069"/>
              <a:gd name="adj2" fmla="val -14855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400" b="1" u="sng" dirty="0"/>
              <a:t>ДОБА РЕПУБЛИКЕ</a:t>
            </a:r>
            <a:endParaRPr lang="en-US" sz="1400" b="1" u="sng" dirty="0"/>
          </a:p>
        </p:txBody>
      </p:sp>
      <p:sp>
        <p:nvSpPr>
          <p:cNvPr id="5" name="Cloud Callout 4"/>
          <p:cNvSpPr/>
          <p:nvPr/>
        </p:nvSpPr>
        <p:spPr>
          <a:xfrm>
            <a:off x="5638800" y="2209800"/>
            <a:ext cx="1909482" cy="824752"/>
          </a:xfrm>
          <a:prstGeom prst="cloudCallout">
            <a:avLst>
              <a:gd name="adj1" fmla="val -70914"/>
              <a:gd name="adj2" fmla="val 1313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400" b="1" u="sng" dirty="0"/>
              <a:t>УНУТРАШЊЕ БОРБЕ</a:t>
            </a:r>
            <a:endParaRPr lang="en-US" sz="1400" b="1" u="sng" dirty="0"/>
          </a:p>
        </p:txBody>
      </p:sp>
      <p:sp>
        <p:nvSpPr>
          <p:cNvPr id="6" name="Cloud Callout 5"/>
          <p:cNvSpPr/>
          <p:nvPr/>
        </p:nvSpPr>
        <p:spPr>
          <a:xfrm>
            <a:off x="5867400" y="685800"/>
            <a:ext cx="1757082" cy="762000"/>
          </a:xfrm>
          <a:prstGeom prst="cloudCallout">
            <a:avLst>
              <a:gd name="adj1" fmla="val -102312"/>
              <a:gd name="adj2" fmla="val 15929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400" b="1" u="sng" dirty="0"/>
              <a:t>РИМСКА ОСВАЈАЊА</a:t>
            </a:r>
            <a:endParaRPr lang="en-US" sz="1400" b="1" u="sng" dirty="0"/>
          </a:p>
        </p:txBody>
      </p:sp>
      <p:sp>
        <p:nvSpPr>
          <p:cNvPr id="7" name="Cloud Callout 6"/>
          <p:cNvSpPr/>
          <p:nvPr/>
        </p:nvSpPr>
        <p:spPr>
          <a:xfrm>
            <a:off x="3124200" y="762000"/>
            <a:ext cx="1909482" cy="824752"/>
          </a:xfrm>
          <a:prstGeom prst="cloudCallout">
            <a:avLst>
              <a:gd name="adj1" fmla="val 1790"/>
              <a:gd name="adj2" fmla="val 11049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400" b="1" u="sng" dirty="0"/>
              <a:t>ГЕОГРАФСКИ ПОЛОЖАЈ</a:t>
            </a:r>
            <a:endParaRPr lang="en-US" sz="1400" b="1" u="sng" dirty="0"/>
          </a:p>
        </p:txBody>
      </p:sp>
      <p:sp>
        <p:nvSpPr>
          <p:cNvPr id="8" name="Cloud Callout 7"/>
          <p:cNvSpPr/>
          <p:nvPr/>
        </p:nvSpPr>
        <p:spPr>
          <a:xfrm>
            <a:off x="228600" y="1981200"/>
            <a:ext cx="1909482" cy="824752"/>
          </a:xfrm>
          <a:prstGeom prst="cloudCallout">
            <a:avLst>
              <a:gd name="adj1" fmla="val 86522"/>
              <a:gd name="adj2" fmla="val 4484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400" b="1" u="sng" dirty="0"/>
              <a:t>НАСТАНАК РИМА</a:t>
            </a:r>
            <a:endParaRPr lang="en-US" sz="1400" b="1" u="sng" dirty="0"/>
          </a:p>
        </p:txBody>
      </p:sp>
      <p:sp>
        <p:nvSpPr>
          <p:cNvPr id="9" name="Rectangular Callout 8"/>
          <p:cNvSpPr/>
          <p:nvPr/>
        </p:nvSpPr>
        <p:spPr>
          <a:xfrm>
            <a:off x="228600" y="1143000"/>
            <a:ext cx="1295400" cy="457200"/>
          </a:xfrm>
          <a:prstGeom prst="wedgeRectCallout">
            <a:avLst>
              <a:gd name="adj1" fmla="val -15916"/>
              <a:gd name="adj2" fmla="val 14278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200" b="1" dirty="0"/>
              <a:t>7 БРЕЖУЉАКА</a:t>
            </a:r>
            <a:endParaRPr lang="en-US" sz="1200" b="1" dirty="0"/>
          </a:p>
        </p:txBody>
      </p:sp>
      <p:sp>
        <p:nvSpPr>
          <p:cNvPr id="10" name="Rectangular Callout 9"/>
          <p:cNvSpPr/>
          <p:nvPr/>
        </p:nvSpPr>
        <p:spPr>
          <a:xfrm>
            <a:off x="1676400" y="1219200"/>
            <a:ext cx="1219200" cy="457200"/>
          </a:xfrm>
          <a:prstGeom prst="wedgeRectCallout">
            <a:avLst>
              <a:gd name="adj1" fmla="val -59940"/>
              <a:gd name="adj2" fmla="val 10871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200" b="1" dirty="0"/>
              <a:t>РИЈЕКА ТИБАР</a:t>
            </a:r>
            <a:endParaRPr lang="en-US" sz="1200" b="1" dirty="0"/>
          </a:p>
        </p:txBody>
      </p:sp>
      <p:sp>
        <p:nvSpPr>
          <p:cNvPr id="11" name="Rectangular Callout 10"/>
          <p:cNvSpPr/>
          <p:nvPr/>
        </p:nvSpPr>
        <p:spPr>
          <a:xfrm>
            <a:off x="2286000" y="1752600"/>
            <a:ext cx="1214718" cy="457200"/>
          </a:xfrm>
          <a:prstGeom prst="wedgeRectCallout">
            <a:avLst>
              <a:gd name="adj1" fmla="val -63064"/>
              <a:gd name="adj2" fmla="val 3867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200" b="1" dirty="0" smtClean="0"/>
              <a:t>753. </a:t>
            </a:r>
            <a:r>
              <a:rPr lang="sr-Cyrl-BA" sz="1200" b="1" dirty="0"/>
              <a:t>Г. П.Н.Е.</a:t>
            </a:r>
            <a:endParaRPr lang="en-US" sz="1200" b="1" dirty="0"/>
          </a:p>
        </p:txBody>
      </p:sp>
      <p:sp>
        <p:nvSpPr>
          <p:cNvPr id="12" name="Rectangular Callout 11"/>
          <p:cNvSpPr/>
          <p:nvPr/>
        </p:nvSpPr>
        <p:spPr>
          <a:xfrm>
            <a:off x="609600" y="3505200"/>
            <a:ext cx="1443318" cy="457199"/>
          </a:xfrm>
          <a:prstGeom prst="wedgeRectCallout">
            <a:avLst>
              <a:gd name="adj1" fmla="val 26681"/>
              <a:gd name="adj2" fmla="val 10938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200" b="1" dirty="0"/>
              <a:t>ЛЕГЕНДА О РОМУЛУ И РЕМУ</a:t>
            </a:r>
            <a:endParaRPr lang="en-US" sz="1200" b="1" dirty="0"/>
          </a:p>
        </p:txBody>
      </p:sp>
      <p:cxnSp>
        <p:nvCxnSpPr>
          <p:cNvPr id="13" name="Straight Connector 12"/>
          <p:cNvCxnSpPr>
            <a:endCxn id="12" idx="0"/>
          </p:cNvCxnSpPr>
          <p:nvPr/>
        </p:nvCxnSpPr>
        <p:spPr>
          <a:xfrm rot="16200000" flipH="1">
            <a:off x="894229" y="3068170"/>
            <a:ext cx="685800" cy="188259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Rectangular Callout 14"/>
          <p:cNvSpPr/>
          <p:nvPr/>
        </p:nvSpPr>
        <p:spPr>
          <a:xfrm>
            <a:off x="1371600" y="533400"/>
            <a:ext cx="1443318" cy="457199"/>
          </a:xfrm>
          <a:prstGeom prst="wedgeRectCallout">
            <a:avLst>
              <a:gd name="adj1" fmla="val 78455"/>
              <a:gd name="adj2" fmla="val 9523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200" b="1" dirty="0"/>
              <a:t>АПЕНИНСКО ПОЛУОСТРВО</a:t>
            </a:r>
            <a:endParaRPr lang="en-US" sz="1200" b="1" dirty="0"/>
          </a:p>
        </p:txBody>
      </p:sp>
      <p:sp>
        <p:nvSpPr>
          <p:cNvPr id="16" name="Oval 15"/>
          <p:cNvSpPr/>
          <p:nvPr/>
        </p:nvSpPr>
        <p:spPr>
          <a:xfrm>
            <a:off x="4267200" y="1524000"/>
            <a:ext cx="1228311" cy="2398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100" b="1" dirty="0" smtClean="0"/>
              <a:t>ПОВОЉАН </a:t>
            </a:r>
            <a:endParaRPr lang="en-US" sz="1100" b="1" dirty="0"/>
          </a:p>
        </p:txBody>
      </p:sp>
      <p:sp>
        <p:nvSpPr>
          <p:cNvPr id="18" name="Oval 17"/>
          <p:cNvSpPr/>
          <p:nvPr/>
        </p:nvSpPr>
        <p:spPr>
          <a:xfrm>
            <a:off x="228600" y="609600"/>
            <a:ext cx="1104902" cy="22084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100" b="1" dirty="0"/>
              <a:t>5 МОРА</a:t>
            </a:r>
            <a:endParaRPr lang="en-US" sz="1100" b="1" dirty="0"/>
          </a:p>
        </p:txBody>
      </p:sp>
      <p:sp>
        <p:nvSpPr>
          <p:cNvPr id="19" name="Rectangular Callout 18"/>
          <p:cNvSpPr/>
          <p:nvPr/>
        </p:nvSpPr>
        <p:spPr>
          <a:xfrm>
            <a:off x="3048000" y="228600"/>
            <a:ext cx="1443318" cy="457199"/>
          </a:xfrm>
          <a:prstGeom prst="wedgeRectCallout">
            <a:avLst>
              <a:gd name="adj1" fmla="val -26167"/>
              <a:gd name="adj2" fmla="val 8873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200" b="1" dirty="0" smtClean="0"/>
              <a:t>ПЛЕМЕНА </a:t>
            </a:r>
            <a:endParaRPr lang="en-US" sz="1200" b="1" dirty="0"/>
          </a:p>
        </p:txBody>
      </p:sp>
      <p:sp>
        <p:nvSpPr>
          <p:cNvPr id="20" name="Oval 19"/>
          <p:cNvSpPr/>
          <p:nvPr/>
        </p:nvSpPr>
        <p:spPr>
          <a:xfrm>
            <a:off x="4495800" y="152400"/>
            <a:ext cx="954853" cy="228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050" b="1" dirty="0" smtClean="0"/>
              <a:t>УМБРИ</a:t>
            </a:r>
            <a:endParaRPr lang="en-US" sz="1050" b="1" dirty="0"/>
          </a:p>
        </p:txBody>
      </p:sp>
      <p:sp>
        <p:nvSpPr>
          <p:cNvPr id="21" name="Oval 20"/>
          <p:cNvSpPr/>
          <p:nvPr/>
        </p:nvSpPr>
        <p:spPr>
          <a:xfrm>
            <a:off x="4495800" y="381000"/>
            <a:ext cx="954853" cy="21857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050" b="1" dirty="0" smtClean="0"/>
              <a:t>ЛАТИНИ</a:t>
            </a:r>
            <a:endParaRPr lang="en-US" sz="1050" b="1" dirty="0"/>
          </a:p>
        </p:txBody>
      </p:sp>
      <p:sp>
        <p:nvSpPr>
          <p:cNvPr id="22" name="Oval 21"/>
          <p:cNvSpPr/>
          <p:nvPr/>
        </p:nvSpPr>
        <p:spPr>
          <a:xfrm>
            <a:off x="4495800" y="609601"/>
            <a:ext cx="1219200" cy="228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050" b="1" dirty="0" smtClean="0"/>
              <a:t>ЕТРУРЦИ</a:t>
            </a:r>
            <a:endParaRPr lang="en-US" sz="1050" b="1" dirty="0"/>
          </a:p>
        </p:txBody>
      </p:sp>
      <p:sp>
        <p:nvSpPr>
          <p:cNvPr id="23" name="Oval 22"/>
          <p:cNvSpPr/>
          <p:nvPr/>
        </p:nvSpPr>
        <p:spPr>
          <a:xfrm>
            <a:off x="2133600" y="228600"/>
            <a:ext cx="914400" cy="228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050" b="1" dirty="0" smtClean="0"/>
              <a:t>ГАЛИ </a:t>
            </a:r>
            <a:endParaRPr lang="en-US" sz="1050" b="1" dirty="0"/>
          </a:p>
        </p:txBody>
      </p:sp>
      <p:sp>
        <p:nvSpPr>
          <p:cNvPr id="24" name="Rectangular Callout 23"/>
          <p:cNvSpPr/>
          <p:nvPr/>
        </p:nvSpPr>
        <p:spPr>
          <a:xfrm>
            <a:off x="0" y="4114801"/>
            <a:ext cx="1219200" cy="381000"/>
          </a:xfrm>
          <a:prstGeom prst="wedgeRectCallout">
            <a:avLst>
              <a:gd name="adj1" fmla="val 68622"/>
              <a:gd name="adj2" fmla="val 3529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200" b="1" dirty="0"/>
              <a:t>ПРВИ КРАЉ</a:t>
            </a:r>
            <a:endParaRPr lang="en-US" sz="1200" b="1" dirty="0"/>
          </a:p>
        </p:txBody>
      </p:sp>
      <p:cxnSp>
        <p:nvCxnSpPr>
          <p:cNvPr id="25" name="Straight Connector 24"/>
          <p:cNvCxnSpPr>
            <a:endCxn id="24" idx="3"/>
          </p:cNvCxnSpPr>
          <p:nvPr/>
        </p:nvCxnSpPr>
        <p:spPr>
          <a:xfrm rot="10800000" flipV="1">
            <a:off x="1219200" y="4038599"/>
            <a:ext cx="304802" cy="26670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0" y="4876800"/>
            <a:ext cx="1219199" cy="533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000" b="1" dirty="0"/>
              <a:t>СВЕШТЕНИК</a:t>
            </a:r>
            <a:endParaRPr lang="en-US" sz="1000" b="1" dirty="0"/>
          </a:p>
        </p:txBody>
      </p:sp>
      <p:sp>
        <p:nvSpPr>
          <p:cNvPr id="31" name="Oval 30"/>
          <p:cNvSpPr/>
          <p:nvPr/>
        </p:nvSpPr>
        <p:spPr>
          <a:xfrm>
            <a:off x="1295400" y="4800600"/>
            <a:ext cx="1219200" cy="381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900" b="1" dirty="0"/>
              <a:t>ВОЈСКОВОЂА</a:t>
            </a:r>
            <a:endParaRPr lang="en-US" sz="900" b="1" dirty="0"/>
          </a:p>
        </p:txBody>
      </p:sp>
      <p:sp>
        <p:nvSpPr>
          <p:cNvPr id="32" name="Oval 31"/>
          <p:cNvSpPr/>
          <p:nvPr/>
        </p:nvSpPr>
        <p:spPr>
          <a:xfrm>
            <a:off x="1066800" y="5410200"/>
            <a:ext cx="1116103" cy="457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900" b="1" dirty="0"/>
              <a:t>ВРХОВНИ СИДИЈА</a:t>
            </a:r>
            <a:endParaRPr lang="en-US" sz="900" b="1" dirty="0"/>
          </a:p>
        </p:txBody>
      </p:sp>
      <p:cxnSp>
        <p:nvCxnSpPr>
          <p:cNvPr id="33" name="Straight Connector 32"/>
          <p:cNvCxnSpPr>
            <a:endCxn id="30" idx="0"/>
          </p:cNvCxnSpPr>
          <p:nvPr/>
        </p:nvCxnSpPr>
        <p:spPr>
          <a:xfrm rot="5400000">
            <a:off x="506246" y="4599154"/>
            <a:ext cx="381000" cy="17429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800100" y="4686300"/>
            <a:ext cx="914400" cy="5334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43000" y="4419600"/>
            <a:ext cx="533400" cy="3810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ular Callout 38"/>
          <p:cNvSpPr/>
          <p:nvPr/>
        </p:nvSpPr>
        <p:spPr>
          <a:xfrm>
            <a:off x="2286000" y="5410200"/>
            <a:ext cx="1443318" cy="457199"/>
          </a:xfrm>
          <a:prstGeom prst="wedgeRectCallout">
            <a:avLst>
              <a:gd name="adj1" fmla="val -36968"/>
              <a:gd name="adj2" fmla="val -20980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200" b="1" dirty="0"/>
              <a:t>НАРОДНА СКУПШТИНА </a:t>
            </a:r>
          </a:p>
        </p:txBody>
      </p:sp>
      <p:sp>
        <p:nvSpPr>
          <p:cNvPr id="40" name="Rectangular Callout 39"/>
          <p:cNvSpPr/>
          <p:nvPr/>
        </p:nvSpPr>
        <p:spPr>
          <a:xfrm>
            <a:off x="3124200" y="4419600"/>
            <a:ext cx="1443318" cy="457199"/>
          </a:xfrm>
          <a:prstGeom prst="wedgeRectCallout">
            <a:avLst>
              <a:gd name="adj1" fmla="val -68798"/>
              <a:gd name="adj2" fmla="val -6253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200" b="1" dirty="0"/>
              <a:t>СЕНАТ </a:t>
            </a:r>
          </a:p>
          <a:p>
            <a:pPr algn="ctr"/>
            <a:r>
              <a:rPr lang="sr-Cyrl-BA" sz="1200" b="1" dirty="0"/>
              <a:t>100 ЧЛАНОВА </a:t>
            </a:r>
            <a:endParaRPr lang="en-US" sz="1200" b="1" dirty="0"/>
          </a:p>
        </p:txBody>
      </p:sp>
      <p:sp>
        <p:nvSpPr>
          <p:cNvPr id="41" name="Oval 40"/>
          <p:cNvSpPr/>
          <p:nvPr/>
        </p:nvSpPr>
        <p:spPr>
          <a:xfrm>
            <a:off x="2743200" y="6019800"/>
            <a:ext cx="1351093" cy="54139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900" b="1" dirty="0" smtClean="0"/>
              <a:t>СВИ ОДРАСЛИ МУШКАРЦИ</a:t>
            </a:r>
            <a:endParaRPr lang="en-US" sz="900" b="1" dirty="0"/>
          </a:p>
        </p:txBody>
      </p:sp>
      <p:cxnSp>
        <p:nvCxnSpPr>
          <p:cNvPr id="42" name="Straight Connector 41"/>
          <p:cNvCxnSpPr/>
          <p:nvPr/>
        </p:nvCxnSpPr>
        <p:spPr>
          <a:xfrm rot="10800000">
            <a:off x="2743200" y="5867400"/>
            <a:ext cx="235662" cy="2286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ular Callout 43"/>
          <p:cNvSpPr/>
          <p:nvPr/>
        </p:nvSpPr>
        <p:spPr>
          <a:xfrm>
            <a:off x="5638800" y="3733800"/>
            <a:ext cx="1443318" cy="457199"/>
          </a:xfrm>
          <a:prstGeom prst="wedgeRectCallout">
            <a:avLst>
              <a:gd name="adj1" fmla="val -28463"/>
              <a:gd name="adj2" fmla="val 14533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200" b="1" dirty="0"/>
              <a:t>НАРОД </a:t>
            </a:r>
          </a:p>
        </p:txBody>
      </p:sp>
      <p:sp>
        <p:nvSpPr>
          <p:cNvPr id="45" name="Oval 44"/>
          <p:cNvSpPr/>
          <p:nvPr/>
        </p:nvSpPr>
        <p:spPr>
          <a:xfrm>
            <a:off x="7315200" y="3657600"/>
            <a:ext cx="13716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100" b="1" dirty="0"/>
              <a:t>ПЛЕБЕЈЦИ</a:t>
            </a:r>
            <a:endParaRPr lang="en-US" sz="1100" b="1" dirty="0"/>
          </a:p>
        </p:txBody>
      </p:sp>
      <p:sp>
        <p:nvSpPr>
          <p:cNvPr id="46" name="Oval 45"/>
          <p:cNvSpPr/>
          <p:nvPr/>
        </p:nvSpPr>
        <p:spPr>
          <a:xfrm>
            <a:off x="7315200" y="4191000"/>
            <a:ext cx="1295400" cy="533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100" b="1" dirty="0" smtClean="0"/>
              <a:t>ПАТРИЦИЈИ</a:t>
            </a:r>
            <a:endParaRPr lang="en-US" sz="1100" b="1" dirty="0"/>
          </a:p>
        </p:txBody>
      </p:sp>
      <p:cxnSp>
        <p:nvCxnSpPr>
          <p:cNvPr id="47" name="Straight Connector 46"/>
          <p:cNvCxnSpPr>
            <a:endCxn id="45" idx="2"/>
          </p:cNvCxnSpPr>
          <p:nvPr/>
        </p:nvCxnSpPr>
        <p:spPr>
          <a:xfrm flipV="1">
            <a:off x="7010399" y="3886200"/>
            <a:ext cx="304801" cy="76199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010400" y="4114800"/>
            <a:ext cx="457200" cy="22860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ular Callout 51"/>
          <p:cNvSpPr/>
          <p:nvPr/>
        </p:nvSpPr>
        <p:spPr>
          <a:xfrm>
            <a:off x="5105400" y="5715000"/>
            <a:ext cx="1443318" cy="457199"/>
          </a:xfrm>
          <a:prstGeom prst="wedgeRectCallout">
            <a:avLst>
              <a:gd name="adj1" fmla="val -5206"/>
              <a:gd name="adj2" fmla="val -11828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200" b="1" dirty="0"/>
              <a:t>СЕНАТ</a:t>
            </a:r>
          </a:p>
        </p:txBody>
      </p:sp>
      <p:sp>
        <p:nvSpPr>
          <p:cNvPr id="53" name="Rectangular Callout 52"/>
          <p:cNvSpPr/>
          <p:nvPr/>
        </p:nvSpPr>
        <p:spPr>
          <a:xfrm flipH="1">
            <a:off x="7696200" y="4953000"/>
            <a:ext cx="1447800" cy="545084"/>
          </a:xfrm>
          <a:prstGeom prst="wedgeRectCallout">
            <a:avLst>
              <a:gd name="adj1" fmla="val 98774"/>
              <a:gd name="adj2" fmla="val -4049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200" b="1" dirty="0"/>
              <a:t>НАРОДНА СКУПШТИНА</a:t>
            </a:r>
          </a:p>
        </p:txBody>
      </p:sp>
      <p:sp>
        <p:nvSpPr>
          <p:cNvPr id="70" name="Rectangular Callout 69"/>
          <p:cNvSpPr/>
          <p:nvPr/>
        </p:nvSpPr>
        <p:spPr>
          <a:xfrm>
            <a:off x="5943600" y="3124200"/>
            <a:ext cx="1443318" cy="457199"/>
          </a:xfrm>
          <a:prstGeom prst="wedgeRectCallout">
            <a:avLst>
              <a:gd name="adj1" fmla="val -10585"/>
              <a:gd name="adj2" fmla="val -10054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200" b="1" dirty="0"/>
              <a:t>ПРОПАДАЊЕ СЕЉАКА</a:t>
            </a:r>
          </a:p>
        </p:txBody>
      </p:sp>
      <p:sp>
        <p:nvSpPr>
          <p:cNvPr id="71" name="Rectangular Callout 70"/>
          <p:cNvSpPr/>
          <p:nvPr/>
        </p:nvSpPr>
        <p:spPr>
          <a:xfrm>
            <a:off x="7700682" y="2514600"/>
            <a:ext cx="1443318" cy="457199"/>
          </a:xfrm>
          <a:prstGeom prst="wedgeRectCallout">
            <a:avLst>
              <a:gd name="adj1" fmla="val -76619"/>
              <a:gd name="adj2" fmla="val -4213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200" b="1" dirty="0"/>
              <a:t>УСТАНЦИ РОБОВА</a:t>
            </a:r>
          </a:p>
        </p:txBody>
      </p:sp>
      <p:sp>
        <p:nvSpPr>
          <p:cNvPr id="72" name="Rectangular Callout 71"/>
          <p:cNvSpPr/>
          <p:nvPr/>
        </p:nvSpPr>
        <p:spPr>
          <a:xfrm>
            <a:off x="7391400" y="1981200"/>
            <a:ext cx="1443318" cy="457199"/>
          </a:xfrm>
          <a:prstGeom prst="wedgeRectCallout">
            <a:avLst>
              <a:gd name="adj1" fmla="val -56555"/>
              <a:gd name="adj2" fmla="val 8422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200" b="1" dirty="0"/>
              <a:t>ГРАЂАНСКИ РАТОВИ</a:t>
            </a:r>
          </a:p>
        </p:txBody>
      </p:sp>
      <p:sp>
        <p:nvSpPr>
          <p:cNvPr id="73" name="Oval 72"/>
          <p:cNvSpPr/>
          <p:nvPr/>
        </p:nvSpPr>
        <p:spPr>
          <a:xfrm>
            <a:off x="7391400" y="3048000"/>
            <a:ext cx="1752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050" b="1" dirty="0"/>
              <a:t>СПАРТАКОВ </a:t>
            </a:r>
            <a:r>
              <a:rPr lang="sr-Cyrl-BA" sz="1050" b="1" dirty="0" smtClean="0"/>
              <a:t>УСТАНАК 74.-71. г </a:t>
            </a:r>
            <a:r>
              <a:rPr lang="sr-Cyrl-RS" sz="1050" b="1" dirty="0" smtClean="0"/>
              <a:t>.п.н.е.</a:t>
            </a:r>
            <a:endParaRPr lang="en-US" sz="1050" b="1" dirty="0"/>
          </a:p>
        </p:txBody>
      </p:sp>
      <p:cxnSp>
        <p:nvCxnSpPr>
          <p:cNvPr id="74" name="Straight Connector 73"/>
          <p:cNvCxnSpPr>
            <a:stCxn id="73" idx="0"/>
          </p:cNvCxnSpPr>
          <p:nvPr/>
        </p:nvCxnSpPr>
        <p:spPr>
          <a:xfrm rot="16200000" flipV="1">
            <a:off x="8134350" y="2914650"/>
            <a:ext cx="152400" cy="1143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5715000" y="1828800"/>
            <a:ext cx="1559859" cy="40087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050" b="1" dirty="0"/>
              <a:t>ДИКТАТУРА</a:t>
            </a:r>
            <a:endParaRPr lang="en-US" sz="1050" b="1" dirty="0"/>
          </a:p>
        </p:txBody>
      </p:sp>
      <p:sp>
        <p:nvSpPr>
          <p:cNvPr id="80" name="Oval 79"/>
          <p:cNvSpPr/>
          <p:nvPr/>
        </p:nvSpPr>
        <p:spPr>
          <a:xfrm>
            <a:off x="7391400" y="1524000"/>
            <a:ext cx="1559859" cy="40087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050" b="1" dirty="0"/>
              <a:t>ПРОПАДАЊЕ РЕПУБЛИКЕ</a:t>
            </a:r>
            <a:endParaRPr lang="en-US" sz="1050" b="1" dirty="0"/>
          </a:p>
        </p:txBody>
      </p:sp>
      <p:cxnSp>
        <p:nvCxnSpPr>
          <p:cNvPr id="81" name="Straight Connector 80"/>
          <p:cNvCxnSpPr>
            <a:stCxn id="79" idx="7"/>
          </p:cNvCxnSpPr>
          <p:nvPr/>
        </p:nvCxnSpPr>
        <p:spPr>
          <a:xfrm rot="16200000" flipH="1">
            <a:off x="7180671" y="1753257"/>
            <a:ext cx="122143" cy="39064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467600" y="1752601"/>
            <a:ext cx="317517" cy="22859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ular Callout 85"/>
          <p:cNvSpPr/>
          <p:nvPr/>
        </p:nvSpPr>
        <p:spPr>
          <a:xfrm>
            <a:off x="7700682" y="0"/>
            <a:ext cx="1443318" cy="457199"/>
          </a:xfrm>
          <a:prstGeom prst="wedgeRectCallout">
            <a:avLst>
              <a:gd name="adj1" fmla="val -93386"/>
              <a:gd name="adj2" fmla="val 10962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200" b="1" dirty="0"/>
              <a:t>ОСВАЈАЧИ</a:t>
            </a:r>
          </a:p>
        </p:txBody>
      </p:sp>
      <p:sp>
        <p:nvSpPr>
          <p:cNvPr id="87" name="Rectangular Callout 86"/>
          <p:cNvSpPr/>
          <p:nvPr/>
        </p:nvSpPr>
        <p:spPr>
          <a:xfrm>
            <a:off x="7700682" y="533400"/>
            <a:ext cx="1443318" cy="457199"/>
          </a:xfrm>
          <a:prstGeom prst="wedgeRectCallout">
            <a:avLst>
              <a:gd name="adj1" fmla="val -76987"/>
              <a:gd name="adj2" fmla="val -1125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200" b="1" dirty="0"/>
              <a:t>ПУНСКИ РАТОВИ </a:t>
            </a:r>
          </a:p>
        </p:txBody>
      </p:sp>
      <p:sp>
        <p:nvSpPr>
          <p:cNvPr id="88" name="Rectangular Callout 87"/>
          <p:cNvSpPr/>
          <p:nvPr/>
        </p:nvSpPr>
        <p:spPr>
          <a:xfrm>
            <a:off x="7525868" y="990600"/>
            <a:ext cx="1618132" cy="457199"/>
          </a:xfrm>
          <a:prstGeom prst="wedgeRectCallout">
            <a:avLst>
              <a:gd name="adj1" fmla="val -71744"/>
              <a:gd name="adj2" fmla="val -5782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200" b="1" dirty="0"/>
              <a:t>ПОЛИТИКА</a:t>
            </a:r>
          </a:p>
          <a:p>
            <a:pPr algn="ctr"/>
            <a:r>
              <a:rPr lang="sr-Cyrl-BA" sz="1200" b="1" dirty="0"/>
              <a:t>ЗАВАДИ ПА ВЛАДАЈ</a:t>
            </a:r>
          </a:p>
        </p:txBody>
      </p:sp>
      <p:sp>
        <p:nvSpPr>
          <p:cNvPr id="89" name="Rectangular Callout 88"/>
          <p:cNvSpPr/>
          <p:nvPr/>
        </p:nvSpPr>
        <p:spPr>
          <a:xfrm>
            <a:off x="5562600" y="0"/>
            <a:ext cx="1443318" cy="457199"/>
          </a:xfrm>
          <a:prstGeom prst="wedgeRectCallout">
            <a:avLst>
              <a:gd name="adj1" fmla="val 18510"/>
              <a:gd name="adj2" fmla="val 11132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200" b="1" dirty="0"/>
              <a:t>ВОЈСКА</a:t>
            </a:r>
          </a:p>
        </p:txBody>
      </p:sp>
      <p:sp>
        <p:nvSpPr>
          <p:cNvPr id="90" name="Oval 89"/>
          <p:cNvSpPr/>
          <p:nvPr/>
        </p:nvSpPr>
        <p:spPr>
          <a:xfrm>
            <a:off x="4953000" y="1219200"/>
            <a:ext cx="1295400" cy="304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1100" b="1" dirty="0" smtClean="0"/>
              <a:t>ЛЕГИЈА</a:t>
            </a:r>
            <a:endParaRPr lang="en-US" sz="1100" b="1" dirty="0"/>
          </a:p>
        </p:txBody>
      </p:sp>
      <p:cxnSp>
        <p:nvCxnSpPr>
          <p:cNvPr id="91" name="Straight Connector 90"/>
          <p:cNvCxnSpPr>
            <a:stCxn id="90" idx="0"/>
          </p:cNvCxnSpPr>
          <p:nvPr/>
        </p:nvCxnSpPr>
        <p:spPr>
          <a:xfrm rot="5400000" flipH="1" flipV="1">
            <a:off x="5397896" y="583804"/>
            <a:ext cx="838200" cy="43259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1" grpId="0" animBg="1"/>
      <p:bldP spid="32" grpId="0" animBg="1"/>
      <p:bldP spid="40" grpId="0" animBg="1"/>
      <p:bldP spid="44" grpId="0" animBg="1"/>
      <p:bldP spid="45" grpId="0" animBg="1"/>
      <p:bldP spid="46" grpId="0" animBg="1"/>
      <p:bldP spid="52" grpId="0" animBg="1"/>
      <p:bldP spid="53" grpId="0" animBg="1"/>
      <p:bldP spid="70" grpId="0" animBg="1"/>
      <p:bldP spid="71" grpId="0" animBg="1"/>
      <p:bldP spid="72" grpId="0" animBg="1"/>
      <p:bldP spid="73" grpId="0" animBg="1"/>
      <p:bldP spid="79" grpId="0" animBg="1"/>
      <p:bldP spid="80" grpId="0" animBg="1"/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>
            <a:noAutofit/>
          </a:bodyPr>
          <a:lstStyle/>
          <a:p>
            <a:r>
              <a:rPr lang="sr-Cyrl-R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ПОСТАНАК  РИМСКЕ ДРЖАВЕ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Cyrl-B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РИМ КАО СВЈЕТСКА СИЛА</a:t>
            </a:r>
            <a:br>
              <a:rPr lang="bs-Cyrl-B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Cyrl-B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УНУТРАШЊЕ </a:t>
            </a:r>
            <a:r>
              <a:rPr lang="bs-Cyrl-B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БОРБЕ У РИМСКОЈ ДРЖАВИ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Cyrl-RS" sz="2400" dirty="0" smtClean="0"/>
          </a:p>
          <a:p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оне који желе да знају више</a:t>
            </a:r>
          </a:p>
          <a:p>
            <a:r>
              <a:rPr lang="sr-Cyrl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Истражи </a:t>
            </a:r>
            <a:r>
              <a:rPr lang="sr-Cyrl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унске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ратове, Ханибалов поход у Италију преко Алпа и Катонове говоре </a:t>
            </a:r>
            <a:r>
              <a:rPr lang="sr-Cyrl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Сенату</a:t>
            </a:r>
            <a:endParaRPr lang="sr-Cyrl-R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133</Words>
  <Application>Microsoft Office PowerPoint</Application>
  <PresentationFormat>On-screen Show (4:3)</PresentationFormat>
  <Paragraphs>58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ПОСТАНАК  РИМСКЕ ДРЖАВЕ РИМ КАО СВЈЕТСКА СИЛА УНУТРАШЊЕ БОРБЕ У РИМСКОЈ ДРЖАВИ  </vt:lpstr>
      <vt:lpstr>Slide 3</vt:lpstr>
      <vt:lpstr>ПОСТАНАК  РИМСКЕ ДРЖАВЕ РИМ КАО СВЈЕТСКА СИЛА УНУТРАШЊЕ БОРБЕ У РИМСКОЈ ДРЖАВИ</vt:lpstr>
    </vt:vector>
  </TitlesOfParts>
  <Company>Republicki pedagoski zavod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САВЈЕТОВАЊЕ ЗА НАСТАВНИКЕ ИНФОРМАТИКЕ</dc:title>
  <dc:creator>Aleksandra Stankovic</dc:creator>
  <cp:lastModifiedBy>Milija Marjanovic</cp:lastModifiedBy>
  <cp:revision>104</cp:revision>
  <dcterms:created xsi:type="dcterms:W3CDTF">2017-07-14T07:47:05Z</dcterms:created>
  <dcterms:modified xsi:type="dcterms:W3CDTF">2020-04-01T10:15:38Z</dcterms:modified>
</cp:coreProperties>
</file>