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5E3DD8-4D90-4CDE-92A1-DBF81A020A95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957975-77D9-4FA2-9505-1F759D4074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14700"/>
            <a:ext cx="8305800" cy="857250"/>
          </a:xfrm>
        </p:spPr>
        <p:txBody>
          <a:bodyPr/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sz="44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„ИЈЕ“ И „ЈЕ“</a:t>
            </a:r>
            <a:br>
              <a:rPr lang="sr-Cyrl-BA" sz="44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44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РИЈЕЧИМА</a:t>
            </a:r>
            <a:endParaRPr lang="en-US" sz="4400" spc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 задатке у уџбенику Српски језик и језичка култура, на стр. 72 и 73.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Задатак за самосталан рад:</a:t>
            </a:r>
            <a:endParaRPr lang="en-US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53739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1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"/>
            <a:ext cx="8229600" cy="4648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tabLst>
                <a:tab pos="1541463" algn="l"/>
              </a:tabLst>
            </a:pPr>
            <a:r>
              <a:rPr lang="sr-Cyrl-BA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поновимо: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sr-Cyrl-B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говоримо српским језиком.</a:t>
            </a:r>
            <a:endParaRPr lang="sr-Cyrl-B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sr-Cyrl-B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Користимо два писма: ћирилицу и латиницу.</a:t>
            </a:r>
            <a:endParaRPr lang="sr-Cyrl-B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sr-Cyrl-B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српском језику имамо 30 слова и њихов низ се зове АЗБУКА.</a:t>
            </a:r>
            <a:endParaRPr lang="sr-Cyrl-B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sr-Cyrl-B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се говори и у Србији.</a:t>
            </a:r>
            <a:endParaRPr lang="sr-Cyrl-B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sr-Cyrl-B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 између српског језика у Републици Српској и у Србији је у екавском и ијекавском изговору.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306" y="4746873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27540"/>
            <a:ext cx="3276600" cy="3581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тигао је месец април.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топио се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бели снег. На брегу се појавило шарено цвеће. Ветрић лагано пирка, а песма птичица шири се шумом.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Дивље звери провирују из својих скровишта.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318" y="4623028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7429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0764" y="115701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0764" y="151566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474" y="1961122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БРЕГ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2164" y="2384587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ЦВЕЋЕ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0100" y="280778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ВЕТРИЋ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6246" y="3219378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ПЕСМА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7825" y="36820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-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>
            <a:off x="-12551" y="15538"/>
            <a:ext cx="9156551" cy="5750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 rot="16200000">
            <a:off x="-1955614" y="2514745"/>
            <a:ext cx="4571929" cy="6858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10"/>
          <a:stretch/>
        </p:blipFill>
        <p:spPr>
          <a:xfrm rot="16200000">
            <a:off x="6526530" y="2526138"/>
            <a:ext cx="4549140" cy="6858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00600" y="74295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МЈЕСЕЦ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075" y="115701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БИЈЕЛИ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151603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СНИЈЕГ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4525" y="1961121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БРИЈЕГ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4742" y="238458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ЦВИЈЕЋЕ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65724" y="280778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ВЈЕТРИЋ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7950" y="3220434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ПЈЕСМА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9058" y="3682099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ЗВИЈЕРИ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00400"/>
          </a:xfrm>
        </p:spPr>
        <p:txBody>
          <a:bodyPr>
            <a:normAutofit fontScale="92500" lnSpcReduction="20000"/>
          </a:bodyPr>
          <a:lstStyle/>
          <a:p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 се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екавском изговору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чује дуго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„е”  у ијекавском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пише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„ије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(снијег, бријег, ријека, цвијет, млијеко, бијело...)</a:t>
            </a:r>
            <a:r>
              <a:rPr lang="sr-Cyrl-C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у екавском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изговору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чује кратко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„е”  у ијекавском 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пише </a:t>
            </a:r>
            <a:r>
              <a:rPr lang="sr-Cyrl-C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„је</a:t>
            </a: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sr-Cyrl-C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C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(вјетар, пјесма, мјесто, дјеца, мјера, хтјети...)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42900"/>
            <a:ext cx="8458200" cy="552450"/>
          </a:xfrm>
        </p:spPr>
        <p:txBody>
          <a:bodyPr>
            <a:noAutofit/>
          </a:bodyPr>
          <a:lstStyle/>
          <a:p>
            <a:r>
              <a:rPr lang="sr-Cyrl-BA" sz="3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Када пишемо ријеч са „ије“, а када са „је“?</a:t>
            </a:r>
            <a:endParaRPr lang="en-US" sz="3200" spc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79793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6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index.hr/images2/svjetlo-13082013-625shut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28700"/>
            <a:ext cx="2626799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примјер: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2875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је на крају тунела? Светло.</a:t>
            </a:r>
          </a:p>
          <a:p>
            <a:endParaRPr lang="sr-Cyrl-B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02895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ријеч има супротно значење од тамно?  Светло.</a:t>
            </a:r>
          </a:p>
          <a:p>
            <a:endParaRPr lang="sr-Cyrl-B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524000" y="1982557"/>
            <a:ext cx="2438400" cy="81779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1532659" y="3676605"/>
            <a:ext cx="2933700" cy="8643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43600" y="3617572"/>
            <a:ext cx="1371600" cy="11258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15200" y="3617572"/>
            <a:ext cx="1295400" cy="1125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59" y="4599603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 bwMode="auto">
          <a:xfrm>
            <a:off x="533400" y="200025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</p:spPr>
        <p:txBody>
          <a:bodyPr/>
          <a:lstStyle/>
          <a:p>
            <a:r>
              <a:rPr lang="sr-Cyrl-BA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Погледајмо</a:t>
            </a:r>
            <a:r>
              <a:rPr lang="sr-Cyrl-BA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ове примјере:</a:t>
            </a:r>
            <a:endParaRPr lang="en-US" spc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143000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 b="42457"/>
          <a:stretch/>
        </p:blipFill>
        <p:spPr bwMode="auto">
          <a:xfrm>
            <a:off x="2743200" y="2000250"/>
            <a:ext cx="1676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38400" y="1143000"/>
            <a:ext cx="228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ТОВИ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and drawn children faces set royalty-free hand drawn children faces set stock vector art &amp; more images of chi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" t="2" b="-2"/>
          <a:stretch/>
        </p:blipFill>
        <p:spPr bwMode="auto">
          <a:xfrm>
            <a:off x="5070764" y="2000250"/>
            <a:ext cx="178723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070764" y="1194955"/>
            <a:ext cx="178723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Hand drawn children faces set royalty-free hand drawn children faces set stock vector art &amp; more images of chil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6" t="75501"/>
          <a:stretch/>
        </p:blipFill>
        <p:spPr bwMode="auto">
          <a:xfrm>
            <a:off x="7315200" y="2363282"/>
            <a:ext cx="1132216" cy="11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46572" y="1205346"/>
            <a:ext cx="190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B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ИЈЕ</a:t>
            </a:r>
            <a:r>
              <a:rPr lang="sr-Cyrl-B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4" y="4442114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0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971550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цењени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песник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носио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скупоцена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одела. Прелетао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погледом по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неосветљеној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дворани,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премештајући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нервозно с ноге на ногу.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Нигде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било никакве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обавести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распоред догађања је био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измењен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Морао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приметити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догађа нешто чудно јер је књижевно вече одгођено. Изгледа да је само он био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необавештен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464910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цијењени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пјесник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носио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скупоцјена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одијела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Прелијетао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погледом по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неосвијетљеној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дворани,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премјештајући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нервозно с ноге на ногу.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Нигдје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није било никакве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обавијести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распоред догађања је био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измијењен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Морао је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примијетити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догађа нешто чудно јер је књижевно вече одгођено. Изгледа да је само он био </a:t>
            </a:r>
            <a:r>
              <a:rPr lang="sr-Cyrl-B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необавијештен</a:t>
            </a: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91" y="4434408"/>
            <a:ext cx="3048000" cy="3619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4. РАЗРЕД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6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 је тачно?</a:t>
            </a:r>
            <a:endParaRPr lang="en-US" sz="3200" spc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255" y="1375064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СЈЕДА БРАДА – СИЈЕДА БРАДА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14681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МЈЕСЕЦ АПРИЛ – МИЈЕСЕЦ АПРИЛ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900063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 ВРИЈЕМЕ – ТОПЛО ВРЈЕМЕ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855" y="369323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ЦЈЕЛО ЈАЈЕ – ЦИЈЕЛО ЈАЈЕ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2209800" y="1186796"/>
            <a:ext cx="1866900" cy="838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4475662" y="1958547"/>
            <a:ext cx="1866900" cy="838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4544786" y="2711795"/>
            <a:ext cx="1866900" cy="838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331176" y="3549995"/>
            <a:ext cx="1866900" cy="838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453</Words>
  <Application>Microsoft Office PowerPoint</Application>
  <PresentationFormat>Projekcija na ekranu (16:9)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Paper</vt:lpstr>
      <vt:lpstr>ПИСАЊЕ „ИЈЕ“ И „ЈЕ“ У РИЈЕЧИМА</vt:lpstr>
      <vt:lpstr>PowerPoint prezentacija</vt:lpstr>
      <vt:lpstr>PowerPoint prezentacija</vt:lpstr>
      <vt:lpstr>Када пишемо ријеч са „ије“, а када са „је“?</vt:lpstr>
      <vt:lpstr>На примјер:</vt:lpstr>
      <vt:lpstr>Погледајмо и ове примјере:</vt:lpstr>
      <vt:lpstr>PowerPoint prezentacija</vt:lpstr>
      <vt:lpstr>PowerPoint prezentacija</vt:lpstr>
      <vt:lpstr>Шта је тачно?</vt:lpstr>
      <vt:lpstr>Задатак за самосталан рад: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ПИСАЊЕ „ИЈЕ“ И „ЈЕ“ У РИЈЕЧИМА</dc:title>
  <dc:creator>User</dc:creator>
  <cp:lastModifiedBy>tatjana</cp:lastModifiedBy>
  <cp:revision>41</cp:revision>
  <dcterms:created xsi:type="dcterms:W3CDTF">2020-03-27T01:30:44Z</dcterms:created>
  <dcterms:modified xsi:type="dcterms:W3CDTF">2020-04-08T18:32:25Z</dcterms:modified>
</cp:coreProperties>
</file>