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10"/>
  </p:notesMasterIdLst>
  <p:sldIdLst>
    <p:sldId id="268" r:id="rId2"/>
    <p:sldId id="308" r:id="rId3"/>
    <p:sldId id="309" r:id="rId4"/>
    <p:sldId id="310" r:id="rId5"/>
    <p:sldId id="311" r:id="rId6"/>
    <p:sldId id="312" r:id="rId7"/>
    <p:sldId id="275" r:id="rId8"/>
    <p:sldId id="307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Umereni stil 2 – Naglašavanj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Umereni stil 2 – Naglašav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ila, bez koordinatne mrež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koordinatna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Umereni stil 4 – Naglašav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Tamni stil 2 – Naglašavanje 5/naglašav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vetli stil 1 – Naglašav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Umereni stil 1 – Naglašav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90" d="100"/>
          <a:sy n="90" d="100"/>
        </p:scale>
        <p:origin x="-714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44EA2-9521-4086-B3FE-EC6CEADD1064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84465-0C5F-482D-832D-E3D3E89E3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4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0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777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58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ponuđenim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4010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čno ili neta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302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90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0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7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23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305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4979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68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5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2397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1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0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0537" y="-116785"/>
            <a:ext cx="9143999" cy="5377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F4585420-238C-4A1B-836A-6D6DE6A55D1F}"/>
              </a:ext>
            </a:extLst>
          </p:cNvPr>
          <p:cNvSpPr txBox="1"/>
          <p:nvPr/>
        </p:nvSpPr>
        <p:spPr>
          <a:xfrm>
            <a:off x="4881406" y="4368753"/>
            <a:ext cx="3667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Cyrl-RS" sz="3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R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4. РАЗРЕД</a:t>
            </a:r>
            <a:endParaRPr lang="sr-Latn-R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xmlns="" id="{9B7EAE7B-0902-4784-9CF4-A54C949D2311}"/>
              </a:ext>
            </a:extLst>
          </p:cNvPr>
          <p:cNvSpPr txBox="1"/>
          <p:nvPr/>
        </p:nvSpPr>
        <p:spPr>
          <a:xfrm>
            <a:off x="620231" y="458136"/>
            <a:ext cx="7762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ЈЕДНАЧИНЕ И НЕЈЕДНАЧИНЕ СА </a:t>
            </a:r>
            <a:r>
              <a:rPr lang="sr-Cyrl-RS" sz="3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САБИРАЊЕМ И </a:t>
            </a:r>
            <a:r>
              <a:rPr lang="sr-Cyrl-R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ОДУЗИМАЊЕМ 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26EEEE2-504D-4E55-8113-75F64DD8E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495" y="1798518"/>
            <a:ext cx="3382789" cy="2640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852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513"/>
            <a:ext cx="9143999" cy="537707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6424E7F-C4FD-4D85-BD78-B958584D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31" y="4450626"/>
            <a:ext cx="2953768" cy="48010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BDF6EDA-B658-460C-A5F3-6169797F6ED2}"/>
              </a:ext>
            </a:extLst>
          </p:cNvPr>
          <p:cNvSpPr txBox="1"/>
          <p:nvPr/>
        </p:nvSpPr>
        <p:spPr>
          <a:xfrm>
            <a:off x="399998" y="497625"/>
            <a:ext cx="822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Ријеши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једначину: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21815764-9AD6-462E-B11D-DE23E21FBED5}"/>
              </a:ext>
            </a:extLst>
          </p:cNvPr>
          <p:cNvSpPr txBox="1"/>
          <p:nvPr/>
        </p:nvSpPr>
        <p:spPr>
          <a:xfrm>
            <a:off x="873667" y="1603937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– 345 = 87</a:t>
            </a: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BFD8013C-22A8-40FC-836F-FB35E05DA0F2}"/>
              </a:ext>
            </a:extLst>
          </p:cNvPr>
          <p:cNvSpPr txBox="1"/>
          <p:nvPr/>
        </p:nvSpPr>
        <p:spPr>
          <a:xfrm>
            <a:off x="845723" y="2439309"/>
            <a:ext cx="233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432</a:t>
            </a: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xmlns="" id="{C4D4938C-EBB9-454B-9E8B-0CD68BD51528}"/>
              </a:ext>
            </a:extLst>
          </p:cNvPr>
          <p:cNvSpPr txBox="1"/>
          <p:nvPr/>
        </p:nvSpPr>
        <p:spPr>
          <a:xfrm>
            <a:off x="759495" y="3501947"/>
            <a:ext cx="283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432 – 345 = 87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kvir za tekst 19">
            <a:extLst>
              <a:ext uri="{FF2B5EF4-FFF2-40B4-BE49-F238E27FC236}">
                <a16:creationId xmlns:a16="http://schemas.microsoft.com/office/drawing/2014/main" xmlns="" id="{DDFB8725-F652-4A7A-A2E2-7E9949B05855}"/>
              </a:ext>
            </a:extLst>
          </p:cNvPr>
          <p:cNvSpPr txBox="1"/>
          <p:nvPr/>
        </p:nvSpPr>
        <p:spPr>
          <a:xfrm>
            <a:off x="759495" y="3014633"/>
            <a:ext cx="174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xmlns="" id="{5EBDB17F-8440-40B7-9847-BEFE3F9FFE9B}"/>
              </a:ext>
            </a:extLst>
          </p:cNvPr>
          <p:cNvSpPr txBox="1"/>
          <p:nvPr/>
        </p:nvSpPr>
        <p:spPr>
          <a:xfrm>
            <a:off x="858885" y="1990859"/>
            <a:ext cx="233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87 +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F7BB79A-6949-48B8-8CED-25974899B2B5}"/>
              </a:ext>
            </a:extLst>
          </p:cNvPr>
          <p:cNvSpPr txBox="1"/>
          <p:nvPr/>
        </p:nvSpPr>
        <p:spPr>
          <a:xfrm>
            <a:off x="600340" y="1147126"/>
            <a:ext cx="5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xmlns="" id="{724E76AB-9B75-4B74-BC8F-DDCAF7104834}"/>
              </a:ext>
            </a:extLst>
          </p:cNvPr>
          <p:cNvSpPr txBox="1"/>
          <p:nvPr/>
        </p:nvSpPr>
        <p:spPr>
          <a:xfrm>
            <a:off x="4460385" y="1211651"/>
            <a:ext cx="572180" cy="375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209E4CC7-C5E0-4C4C-AD70-9056860704E1}"/>
              </a:ext>
            </a:extLst>
          </p:cNvPr>
          <p:cNvSpPr txBox="1"/>
          <p:nvPr/>
        </p:nvSpPr>
        <p:spPr>
          <a:xfrm>
            <a:off x="4864278" y="1596815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 = 345 – х </a:t>
            </a: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2C0BA571-F3FD-4EA7-94B1-C9BAED009135}"/>
              </a:ext>
            </a:extLst>
          </p:cNvPr>
          <p:cNvSpPr txBox="1"/>
          <p:nvPr/>
        </p:nvSpPr>
        <p:spPr>
          <a:xfrm>
            <a:off x="4800522" y="3549131"/>
            <a:ext cx="228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 = 345 – 137 </a:t>
            </a:r>
          </a:p>
        </p:txBody>
      </p:sp>
      <p:sp>
        <p:nvSpPr>
          <p:cNvPr id="18" name="Okvir za tekst 17">
            <a:extLst>
              <a:ext uri="{FF2B5EF4-FFF2-40B4-BE49-F238E27FC236}">
                <a16:creationId xmlns:a16="http://schemas.microsoft.com/office/drawing/2014/main" xmlns="" id="{AA739DEE-DA47-4125-9D00-E12303EB43A1}"/>
              </a:ext>
            </a:extLst>
          </p:cNvPr>
          <p:cNvSpPr txBox="1"/>
          <p:nvPr/>
        </p:nvSpPr>
        <p:spPr>
          <a:xfrm>
            <a:off x="4878317" y="2452284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137</a:t>
            </a:r>
          </a:p>
        </p:txBody>
      </p:sp>
      <p:sp>
        <p:nvSpPr>
          <p:cNvPr id="21" name="Okvir za tekst 20">
            <a:extLst>
              <a:ext uri="{FF2B5EF4-FFF2-40B4-BE49-F238E27FC236}">
                <a16:creationId xmlns:a16="http://schemas.microsoft.com/office/drawing/2014/main" xmlns="" id="{44A4AAA1-043F-4628-84B6-7D1C9D5E05B1}"/>
              </a:ext>
            </a:extLst>
          </p:cNvPr>
          <p:cNvSpPr txBox="1"/>
          <p:nvPr/>
        </p:nvSpPr>
        <p:spPr>
          <a:xfrm>
            <a:off x="4883930" y="1997415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= 345 – 208</a:t>
            </a:r>
          </a:p>
        </p:txBody>
      </p:sp>
      <p:sp>
        <p:nvSpPr>
          <p:cNvPr id="22" name="Okvir za tekst 21">
            <a:extLst>
              <a:ext uri="{FF2B5EF4-FFF2-40B4-BE49-F238E27FC236}">
                <a16:creationId xmlns:a16="http://schemas.microsoft.com/office/drawing/2014/main" xmlns="" id="{E9D8B7AC-A672-4121-9E7F-95D72393EC04}"/>
              </a:ext>
            </a:extLst>
          </p:cNvPr>
          <p:cNvSpPr txBox="1"/>
          <p:nvPr/>
        </p:nvSpPr>
        <p:spPr>
          <a:xfrm>
            <a:off x="4800522" y="3026282"/>
            <a:ext cx="17404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6013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20" grpId="0"/>
      <p:bldP spid="30" grpId="0"/>
      <p:bldP spid="16" grpId="0"/>
      <p:bldP spid="17" grpId="0"/>
      <p:bldP spid="18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72" y="-18394"/>
            <a:ext cx="9143999" cy="537707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6424E7F-C4FD-4D85-BD78-B958584D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31" y="4450626"/>
            <a:ext cx="2953768" cy="48010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BDF6EDA-B658-460C-A5F3-6169797F6ED2}"/>
              </a:ext>
            </a:extLst>
          </p:cNvPr>
          <p:cNvSpPr txBox="1"/>
          <p:nvPr/>
        </p:nvSpPr>
        <p:spPr>
          <a:xfrm>
            <a:off x="399998" y="519743"/>
            <a:ext cx="822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Међу бројевима 0, 7, 12, 54, 126, 310, 498 и 536 пронађи оне који образују </a:t>
            </a: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неједначине: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21815764-9AD6-462E-B11D-DE23E21FBED5}"/>
              </a:ext>
            </a:extLst>
          </p:cNvPr>
          <p:cNvSpPr txBox="1"/>
          <p:nvPr/>
        </p:nvSpPr>
        <p:spPr>
          <a:xfrm>
            <a:off x="986739" y="1484979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+ 432 &lt; 742</a:t>
            </a: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BFD8013C-22A8-40FC-836F-FB35E05DA0F2}"/>
              </a:ext>
            </a:extLst>
          </p:cNvPr>
          <p:cNvSpPr txBox="1"/>
          <p:nvPr/>
        </p:nvSpPr>
        <p:spPr>
          <a:xfrm>
            <a:off x="986739" y="2182214"/>
            <a:ext cx="149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&lt; 310  </a:t>
            </a: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xmlns="" id="{C4D4938C-EBB9-454B-9E8B-0CD68BD51528}"/>
              </a:ext>
            </a:extLst>
          </p:cNvPr>
          <p:cNvSpPr txBox="1"/>
          <p:nvPr/>
        </p:nvSpPr>
        <p:spPr>
          <a:xfrm>
            <a:off x="408680" y="3215125"/>
            <a:ext cx="840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Прочитај пажљиво још једном задатак. </a:t>
            </a: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неједначине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тражимо међу понуђеним бројевима, па су зато наша </a:t>
            </a: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xmlns="" id="{5EBDB17F-8440-40B7-9847-BEFE3F9FFE9B}"/>
              </a:ext>
            </a:extLst>
          </p:cNvPr>
          <p:cNvSpPr txBox="1"/>
          <p:nvPr/>
        </p:nvSpPr>
        <p:spPr>
          <a:xfrm>
            <a:off x="986739" y="1826157"/>
            <a:ext cx="233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&lt; 742 – 432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xmlns="" id="{F4F97CDF-E408-4D6D-94D1-63EF216F1B86}"/>
                  </a:ext>
                </a:extLst>
              </p:cNvPr>
              <p:cNvSpPr txBox="1"/>
              <p:nvPr/>
            </p:nvSpPr>
            <p:spPr>
              <a:xfrm>
                <a:off x="986739" y="2557969"/>
                <a:ext cx="4055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{0, 1, 2, 3, 4…308, 309}</a:t>
                </a:r>
              </a:p>
            </p:txBody>
          </p:sp>
        </mc:Choice>
        <mc:Fallback xmlns="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id="{F4F97CDF-E408-4D6D-94D1-63EF216F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739" y="2557969"/>
                <a:ext cx="4055340" cy="461665"/>
              </a:xfrm>
              <a:prstGeom prst="rect">
                <a:avLst/>
              </a:prstGeom>
              <a:blipFill>
                <a:blip r:embed="rId4"/>
                <a:stretch>
                  <a:fillRect l="-2406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kvir za tekst 23">
                <a:extLst>
                  <a:ext uri="{FF2B5EF4-FFF2-40B4-BE49-F238E27FC236}">
                    <a16:creationId xmlns:a16="http://schemas.microsoft.com/office/drawing/2014/main" xmlns="" id="{BD79ADA1-778B-45B9-9BB8-B6DCA927E5A4}"/>
                  </a:ext>
                </a:extLst>
              </p:cNvPr>
              <p:cNvSpPr txBox="1"/>
              <p:nvPr/>
            </p:nvSpPr>
            <p:spPr>
              <a:xfrm>
                <a:off x="1020304" y="4074197"/>
                <a:ext cx="31988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х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{0, 7, 12, 54, 126}</a:t>
                </a:r>
              </a:p>
            </p:txBody>
          </p:sp>
        </mc:Choice>
        <mc:Fallback xmlns="">
          <p:sp>
            <p:nvSpPr>
              <p:cNvPr id="24" name="Okvir za tekst 23">
                <a:extLst>
                  <a:ext uri="{FF2B5EF4-FFF2-40B4-BE49-F238E27FC236}">
                    <a16:creationId xmlns:a16="http://schemas.microsoft.com/office/drawing/2014/main" id="{BD79ADA1-778B-45B9-9BB8-B6DCA927E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04" y="4074197"/>
                <a:ext cx="3198858" cy="461665"/>
              </a:xfrm>
              <a:prstGeom prst="rect">
                <a:avLst/>
              </a:prstGeom>
              <a:blipFill>
                <a:blip r:embed="rId5"/>
                <a:stretch>
                  <a:fillRect l="-28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23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30" grpId="0"/>
      <p:bldP spid="1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72" y="-18394"/>
            <a:ext cx="9143999" cy="537707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6424E7F-C4FD-4D85-BD78-B958584D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31" y="4450626"/>
            <a:ext cx="2953768" cy="48010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BDF6EDA-B658-460C-A5F3-6169797F6ED2}"/>
              </a:ext>
            </a:extLst>
          </p:cNvPr>
          <p:cNvSpPr txBox="1"/>
          <p:nvPr/>
        </p:nvSpPr>
        <p:spPr>
          <a:xfrm>
            <a:off x="399998" y="519743"/>
            <a:ext cx="822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скупу десетица четврте стотине нађи </a:t>
            </a: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неједначине: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21815764-9AD6-462E-B11D-DE23E21FBED5}"/>
              </a:ext>
            </a:extLst>
          </p:cNvPr>
          <p:cNvSpPr txBox="1"/>
          <p:nvPr/>
        </p:nvSpPr>
        <p:spPr>
          <a:xfrm>
            <a:off x="986739" y="1484979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 –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BFD8013C-22A8-40FC-836F-FB35E05DA0F2}"/>
              </a:ext>
            </a:extLst>
          </p:cNvPr>
          <p:cNvSpPr txBox="1"/>
          <p:nvPr/>
        </p:nvSpPr>
        <p:spPr>
          <a:xfrm>
            <a:off x="1036754" y="2184948"/>
            <a:ext cx="149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xmlns="" id="{C4D4938C-EBB9-454B-9E8B-0CD68BD51528}"/>
              </a:ext>
            </a:extLst>
          </p:cNvPr>
          <p:cNvSpPr txBox="1"/>
          <p:nvPr/>
        </p:nvSpPr>
        <p:spPr>
          <a:xfrm>
            <a:off x="557767" y="3041006"/>
            <a:ext cx="840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Прочитај пажљиво још једном задатак. </a:t>
            </a: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Рјешење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неједначине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тражимо међу десетицама четврте стотине.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xmlns="" id="{5EBDB17F-8440-40B7-9847-BEFE3F9FFE9B}"/>
              </a:ext>
            </a:extLst>
          </p:cNvPr>
          <p:cNvSpPr txBox="1"/>
          <p:nvPr/>
        </p:nvSpPr>
        <p:spPr>
          <a:xfrm>
            <a:off x="951502" y="1830786"/>
            <a:ext cx="233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xmlns="" id="{F4F97CDF-E408-4D6D-94D1-63EF216F1B86}"/>
                  </a:ext>
                </a:extLst>
              </p:cNvPr>
              <p:cNvSpPr txBox="1"/>
              <p:nvPr/>
            </p:nvSpPr>
            <p:spPr>
              <a:xfrm>
                <a:off x="967953" y="2557534"/>
                <a:ext cx="40553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301,302,303,…349, 350</a:t>
                </a:r>
                <a:r>
                  <a:rPr lang="sr-Cyrl-BA" sz="2400" dirty="0">
                    <a:solidFill>
                      <a:schemeClr val="bg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id="{F4F97CDF-E408-4D6D-94D1-63EF216F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953" y="2557534"/>
                <a:ext cx="4055340" cy="461665"/>
              </a:xfrm>
              <a:prstGeom prst="rect">
                <a:avLst/>
              </a:prstGeom>
              <a:blipFill>
                <a:blip r:embed="rId4"/>
                <a:stretch>
                  <a:fillRect l="-602" t="-12000" r="-15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kvir za tekst 23">
                <a:extLst>
                  <a:ext uri="{FF2B5EF4-FFF2-40B4-BE49-F238E27FC236}">
                    <a16:creationId xmlns:a16="http://schemas.microsoft.com/office/drawing/2014/main" xmlns="" id="{BD79ADA1-778B-45B9-9BB8-B6DCA927E5A4}"/>
                  </a:ext>
                </a:extLst>
              </p:cNvPr>
              <p:cNvSpPr txBox="1"/>
              <p:nvPr/>
            </p:nvSpPr>
            <p:spPr>
              <a:xfrm>
                <a:off x="1036754" y="3893810"/>
                <a:ext cx="39095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{310, 320, 330, 340, 350}</a:t>
                </a:r>
              </a:p>
            </p:txBody>
          </p:sp>
        </mc:Choice>
        <mc:Fallback xmlns="">
          <p:sp>
            <p:nvSpPr>
              <p:cNvPr id="24" name="Okvir za tekst 23">
                <a:extLst>
                  <a:ext uri="{FF2B5EF4-FFF2-40B4-BE49-F238E27FC236}">
                    <a16:creationId xmlns:a16="http://schemas.microsoft.com/office/drawing/2014/main" id="{BD79ADA1-778B-45B9-9BB8-B6DCA927E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54" y="3893810"/>
                <a:ext cx="3909505" cy="461665"/>
              </a:xfrm>
              <a:prstGeom prst="rect">
                <a:avLst/>
              </a:prstGeom>
              <a:blipFill>
                <a:blip r:embed="rId5"/>
                <a:stretch>
                  <a:fillRect l="-2340" t="-10667" r="-140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51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30" grpId="0"/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72" y="-16139"/>
            <a:ext cx="9143999" cy="537707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6424E7F-C4FD-4D85-BD78-B958584D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31" y="4450626"/>
            <a:ext cx="2953768" cy="48010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BDF6EDA-B658-460C-A5F3-6169797F6ED2}"/>
              </a:ext>
            </a:extLst>
          </p:cNvPr>
          <p:cNvSpPr txBox="1"/>
          <p:nvPr/>
        </p:nvSpPr>
        <p:spPr>
          <a:xfrm>
            <a:off x="399998" y="519743"/>
            <a:ext cx="822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</a:t>
            </a:r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рјешења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неједначина: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21815764-9AD6-462E-B11D-DE23E21FBED5}"/>
              </a:ext>
            </a:extLst>
          </p:cNvPr>
          <p:cNvSpPr txBox="1"/>
          <p:nvPr/>
        </p:nvSpPr>
        <p:spPr>
          <a:xfrm>
            <a:off x="1022250" y="1202328"/>
            <a:ext cx="19159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+ 497 &lt;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BFD8013C-22A8-40FC-836F-FB35E05DA0F2}"/>
              </a:ext>
            </a:extLst>
          </p:cNvPr>
          <p:cNvSpPr txBox="1"/>
          <p:nvPr/>
        </p:nvSpPr>
        <p:spPr>
          <a:xfrm>
            <a:off x="1028615" y="1953533"/>
            <a:ext cx="1502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&lt; 6  </a:t>
            </a: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xmlns="" id="{C4D4938C-EBB9-454B-9E8B-0CD68BD51528}"/>
              </a:ext>
            </a:extLst>
          </p:cNvPr>
          <p:cNvSpPr txBox="1"/>
          <p:nvPr/>
        </p:nvSpPr>
        <p:spPr>
          <a:xfrm>
            <a:off x="644877" y="2728302"/>
            <a:ext cx="153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xmlns="" id="{5EBDB17F-8440-40B7-9847-BEFE3F9FFE9B}"/>
              </a:ext>
            </a:extLst>
          </p:cNvPr>
          <p:cNvSpPr txBox="1"/>
          <p:nvPr/>
        </p:nvSpPr>
        <p:spPr>
          <a:xfrm>
            <a:off x="936730" y="1559435"/>
            <a:ext cx="233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503 – 497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2F7BB79A-6949-48B8-8CED-25974899B2B5}"/>
              </a:ext>
            </a:extLst>
          </p:cNvPr>
          <p:cNvSpPr txBox="1"/>
          <p:nvPr/>
        </p:nvSpPr>
        <p:spPr>
          <a:xfrm>
            <a:off x="670870" y="998181"/>
            <a:ext cx="5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xmlns="" id="{F4F97CDF-E408-4D6D-94D1-63EF216F1B86}"/>
                  </a:ext>
                </a:extLst>
              </p:cNvPr>
              <p:cNvSpPr txBox="1"/>
              <p:nvPr/>
            </p:nvSpPr>
            <p:spPr>
              <a:xfrm>
                <a:off x="926066" y="2305546"/>
                <a:ext cx="299055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1, 2, 3, 4 и 5</a:t>
                </a:r>
                <a:r>
                  <a:rPr lang="sr-Cyrl-BA" sz="2400" dirty="0">
                    <a:solidFill>
                      <a:schemeClr val="bg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id="{F4F97CDF-E408-4D6D-94D1-63EF216F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66" y="2305546"/>
                <a:ext cx="2990552" cy="461665"/>
              </a:xfrm>
              <a:prstGeom prst="rect">
                <a:avLst/>
              </a:prstGeom>
              <a:blipFill>
                <a:blip r:embed="rId4"/>
                <a:stretch>
                  <a:fillRect l="-816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BD79ADA1-778B-45B9-9BB8-B6DCA927E5A4}"/>
              </a:ext>
            </a:extLst>
          </p:cNvPr>
          <p:cNvSpPr txBox="1"/>
          <p:nvPr/>
        </p:nvSpPr>
        <p:spPr>
          <a:xfrm>
            <a:off x="643312" y="3131420"/>
            <a:ext cx="390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+ 497 = 497     497 &lt; 503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+ 497 = 498     498 &lt; 503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итд.</a:t>
            </a: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0584C1D4-B050-4259-A51F-C3A44B1879F2}"/>
              </a:ext>
            </a:extLst>
          </p:cNvPr>
          <p:cNvSpPr txBox="1"/>
          <p:nvPr/>
        </p:nvSpPr>
        <p:spPr>
          <a:xfrm>
            <a:off x="4348991" y="1020676"/>
            <a:ext cx="5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R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kvir za tekst 14">
            <a:extLst>
              <a:ext uri="{FF2B5EF4-FFF2-40B4-BE49-F238E27FC236}">
                <a16:creationId xmlns:a16="http://schemas.microsoft.com/office/drawing/2014/main" xmlns="" id="{E7B495E9-4E01-4909-AB86-D9F7F3461808}"/>
              </a:ext>
            </a:extLst>
          </p:cNvPr>
          <p:cNvSpPr txBox="1"/>
          <p:nvPr/>
        </p:nvSpPr>
        <p:spPr>
          <a:xfrm>
            <a:off x="5173154" y="1105679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kvir za tekst 15">
            <a:extLst>
              <a:ext uri="{FF2B5EF4-FFF2-40B4-BE49-F238E27FC236}">
                <a16:creationId xmlns:a16="http://schemas.microsoft.com/office/drawing/2014/main" xmlns="" id="{681CC1FB-E7B0-4905-B189-EBDF7248D294}"/>
              </a:ext>
            </a:extLst>
          </p:cNvPr>
          <p:cNvSpPr txBox="1"/>
          <p:nvPr/>
        </p:nvSpPr>
        <p:spPr>
          <a:xfrm>
            <a:off x="5193649" y="1535187"/>
            <a:ext cx="160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395 + 5</a:t>
            </a:r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kvir za tekst 16">
            <a:extLst>
              <a:ext uri="{FF2B5EF4-FFF2-40B4-BE49-F238E27FC236}">
                <a16:creationId xmlns:a16="http://schemas.microsoft.com/office/drawing/2014/main" xmlns="" id="{E93BAE98-AFD8-40B9-B149-6C63E529C527}"/>
              </a:ext>
            </a:extLst>
          </p:cNvPr>
          <p:cNvSpPr txBox="1"/>
          <p:nvPr/>
        </p:nvSpPr>
        <p:spPr>
          <a:xfrm>
            <a:off x="5204272" y="1926358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</a:t>
            </a:r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kvir za tekst 17">
                <a:extLst>
                  <a:ext uri="{FF2B5EF4-FFF2-40B4-BE49-F238E27FC236}">
                    <a16:creationId xmlns:a16="http://schemas.microsoft.com/office/drawing/2014/main" xmlns="" id="{4A415E56-104E-4A22-8AD4-568C71FB962B}"/>
                  </a:ext>
                </a:extLst>
              </p:cNvPr>
              <p:cNvSpPr txBox="1"/>
              <p:nvPr/>
            </p:nvSpPr>
            <p:spPr>
              <a:xfrm>
                <a:off x="4718421" y="2378776"/>
                <a:ext cx="4425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399,  398, 387, 396 </a:t>
                </a:r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395</a:t>
                </a:r>
                <a:r>
                  <a:rPr lang="sr-Cyrl-BA" sz="2400" dirty="0">
                    <a:solidFill>
                      <a:schemeClr val="bg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8" name="Okvir za tekst 17">
                <a:extLst>
                  <a:ext uri="{FF2B5EF4-FFF2-40B4-BE49-F238E27FC236}">
                    <a16:creationId xmlns:a16="http://schemas.microsoft.com/office/drawing/2014/main" id="{4A415E56-104E-4A22-8AD4-568C71FB9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421" y="2378776"/>
                <a:ext cx="4425579" cy="461665"/>
              </a:xfrm>
              <a:prstGeom prst="rect">
                <a:avLst/>
              </a:prstGeom>
              <a:blipFill>
                <a:blip r:embed="rId5"/>
                <a:stretch>
                  <a:fillRect l="-413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xmlns="" id="{F60C9074-3EE3-4546-A01B-D18855FBF4BB}"/>
              </a:ext>
            </a:extLst>
          </p:cNvPr>
          <p:cNvSpPr/>
          <p:nvPr/>
        </p:nvSpPr>
        <p:spPr>
          <a:xfrm>
            <a:off x="5113616" y="2895309"/>
            <a:ext cx="3226983" cy="721320"/>
          </a:xfrm>
          <a:prstGeom prst="roundRect">
            <a:avLst>
              <a:gd name="adj" fmla="val 33202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Умањеник не може бити мањи од умањиоца.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Pravougaonik 9">
            <a:extLst>
              <a:ext uri="{FF2B5EF4-FFF2-40B4-BE49-F238E27FC236}">
                <a16:creationId xmlns:a16="http://schemas.microsoft.com/office/drawing/2014/main" xmlns="" id="{E67FE80A-23A8-40B4-A356-288E93E7F7DD}"/>
              </a:ext>
            </a:extLst>
          </p:cNvPr>
          <p:cNvSpPr/>
          <p:nvPr/>
        </p:nvSpPr>
        <p:spPr>
          <a:xfrm>
            <a:off x="4895644" y="3637893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399 – 395 = 4   4 &lt; 5 </a:t>
            </a:r>
          </a:p>
        </p:txBody>
      </p:sp>
      <p:sp>
        <p:nvSpPr>
          <p:cNvPr id="23" name="Pravougaonik 22">
            <a:extLst>
              <a:ext uri="{FF2B5EF4-FFF2-40B4-BE49-F238E27FC236}">
                <a16:creationId xmlns:a16="http://schemas.microsoft.com/office/drawing/2014/main" xmlns="" id="{900D9221-2641-483B-A8C8-69BF07EC35E0}"/>
              </a:ext>
            </a:extLst>
          </p:cNvPr>
          <p:cNvSpPr/>
          <p:nvPr/>
        </p:nvSpPr>
        <p:spPr>
          <a:xfrm>
            <a:off x="4895644" y="3988574"/>
            <a:ext cx="3445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398 – 395 = 3   3 &lt; 5  итд.</a:t>
            </a:r>
          </a:p>
        </p:txBody>
      </p:sp>
    </p:spTree>
    <p:extLst>
      <p:ext uri="{BB962C8B-B14F-4D97-AF65-F5344CB8AC3E}">
        <p14:creationId xmlns:p14="http://schemas.microsoft.com/office/powerpoint/2010/main" val="3565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30" grpId="0"/>
      <p:bldP spid="19" grpId="0"/>
      <p:bldP spid="24" grpId="0"/>
      <p:bldP spid="15" grpId="0"/>
      <p:bldP spid="16" grpId="0"/>
      <p:bldP spid="17" grpId="0"/>
      <p:bldP spid="18" grpId="0"/>
      <p:bldP spid="7" grpId="0" animBg="1"/>
      <p:bldP spid="1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7772" y="-18394"/>
            <a:ext cx="9143999" cy="537707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F6424E7F-C4FD-4D85-BD78-B958584D7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452" y="4449401"/>
            <a:ext cx="2953768" cy="480101"/>
          </a:xfrm>
          <a:prstGeom prst="rect">
            <a:avLst/>
          </a:prstGeom>
        </p:spPr>
      </p:pic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ABDF6EDA-B658-460C-A5F3-6169797F6ED2}"/>
              </a:ext>
            </a:extLst>
          </p:cNvPr>
          <p:cNvSpPr txBox="1"/>
          <p:nvPr/>
        </p:nvSpPr>
        <p:spPr>
          <a:xfrm>
            <a:off x="399998" y="519743"/>
            <a:ext cx="822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број 300 умањиш за неки број, добићеш разлику бројева већу </a:t>
            </a:r>
            <a:r>
              <a:rPr lang="sr-Cyrl-R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</a:t>
            </a:r>
            <a:r>
              <a:rPr lang="sr-Cyrl-R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броја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280. </a:t>
            </a:r>
          </a:p>
        </p:txBody>
      </p:sp>
      <p:sp>
        <p:nvSpPr>
          <p:cNvPr id="11" name="Okvir za tekst 10">
            <a:extLst>
              <a:ext uri="{FF2B5EF4-FFF2-40B4-BE49-F238E27FC236}">
                <a16:creationId xmlns:a16="http://schemas.microsoft.com/office/drawing/2014/main" xmlns="" id="{21815764-9AD6-462E-B11D-DE23E21FBED5}"/>
              </a:ext>
            </a:extLst>
          </p:cNvPr>
          <p:cNvSpPr txBox="1"/>
          <p:nvPr/>
        </p:nvSpPr>
        <p:spPr>
          <a:xfrm>
            <a:off x="986739" y="149188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– х &gt; 280</a:t>
            </a:r>
          </a:p>
        </p:txBody>
      </p:sp>
      <p:sp>
        <p:nvSpPr>
          <p:cNvPr id="27" name="Okvir za tekst 26">
            <a:extLst>
              <a:ext uri="{FF2B5EF4-FFF2-40B4-BE49-F238E27FC236}">
                <a16:creationId xmlns:a16="http://schemas.microsoft.com/office/drawing/2014/main" xmlns="" id="{BFD8013C-22A8-40FC-836F-FB35E05DA0F2}"/>
              </a:ext>
            </a:extLst>
          </p:cNvPr>
          <p:cNvSpPr txBox="1"/>
          <p:nvPr/>
        </p:nvSpPr>
        <p:spPr>
          <a:xfrm>
            <a:off x="1050107" y="2294817"/>
            <a:ext cx="1493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&lt; 20  </a:t>
            </a:r>
          </a:p>
        </p:txBody>
      </p:sp>
      <p:sp>
        <p:nvSpPr>
          <p:cNvPr id="28" name="Okvir za tekst 27">
            <a:extLst>
              <a:ext uri="{FF2B5EF4-FFF2-40B4-BE49-F238E27FC236}">
                <a16:creationId xmlns:a16="http://schemas.microsoft.com/office/drawing/2014/main" xmlns="" id="{C4D4938C-EBB9-454B-9E8B-0CD68BD51528}"/>
              </a:ext>
            </a:extLst>
          </p:cNvPr>
          <p:cNvSpPr txBox="1"/>
          <p:nvPr/>
        </p:nvSpPr>
        <p:spPr>
          <a:xfrm>
            <a:off x="722478" y="3040591"/>
            <a:ext cx="153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Провјера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Okvir za tekst 29">
            <a:extLst>
              <a:ext uri="{FF2B5EF4-FFF2-40B4-BE49-F238E27FC236}">
                <a16:creationId xmlns:a16="http://schemas.microsoft.com/office/drawing/2014/main" xmlns="" id="{5EBDB17F-8440-40B7-9847-BEFE3F9FFE9B}"/>
              </a:ext>
            </a:extLst>
          </p:cNvPr>
          <p:cNvSpPr txBox="1"/>
          <p:nvPr/>
        </p:nvSpPr>
        <p:spPr>
          <a:xfrm>
            <a:off x="977269" y="1843893"/>
            <a:ext cx="233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sr-Latn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300 – 280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xmlns="" id="{F4F97CDF-E408-4D6D-94D1-63EF216F1B86}"/>
                  </a:ext>
                </a:extLst>
              </p:cNvPr>
              <p:cNvSpPr txBox="1"/>
              <p:nvPr/>
            </p:nvSpPr>
            <p:spPr>
              <a:xfrm>
                <a:off x="957785" y="2663974"/>
                <a:ext cx="34927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х</a:t>
                </a:r>
                <a:r>
                  <a:rPr lang="sr-Latn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sz="24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sr-Cyrl-BA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</a:t>
                </a:r>
                <a:r>
                  <a:rPr lang="sr-Cyrl-R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 1, 2, 3, … 18, 19</a:t>
                </a:r>
                <a:r>
                  <a:rPr lang="sr-Cyrl-BA" sz="2400" dirty="0">
                    <a:solidFill>
                      <a:schemeClr val="bg1"/>
                    </a:solidFill>
                  </a:rPr>
                  <a:t>}</a:t>
                </a:r>
              </a:p>
            </p:txBody>
          </p:sp>
        </mc:Choice>
        <mc:Fallback xmlns="">
          <p:sp>
            <p:nvSpPr>
              <p:cNvPr id="19" name="Okvir za tekst 18">
                <a:extLst>
                  <a:ext uri="{FF2B5EF4-FFF2-40B4-BE49-F238E27FC236}">
                    <a16:creationId xmlns:a16="http://schemas.microsoft.com/office/drawing/2014/main" id="{F4F97CDF-E408-4D6D-94D1-63EF216F1B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785" y="2663974"/>
                <a:ext cx="3492747" cy="461665"/>
              </a:xfrm>
              <a:prstGeom prst="rect">
                <a:avLst/>
              </a:prstGeom>
              <a:blipFill>
                <a:blip r:embed="rId4"/>
                <a:stretch>
                  <a:fillRect l="-524" t="-1184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kvir za tekst 23">
            <a:extLst>
              <a:ext uri="{FF2B5EF4-FFF2-40B4-BE49-F238E27FC236}">
                <a16:creationId xmlns:a16="http://schemas.microsoft.com/office/drawing/2014/main" xmlns="" id="{BD79ADA1-778B-45B9-9BB8-B6DCA927E5A4}"/>
              </a:ext>
            </a:extLst>
          </p:cNvPr>
          <p:cNvSpPr txBox="1"/>
          <p:nvPr/>
        </p:nvSpPr>
        <p:spPr>
          <a:xfrm>
            <a:off x="791070" y="3623437"/>
            <a:ext cx="42182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– 1 = 299    299 &gt; 280  итд.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–19 = 281   281 &gt; 280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kvir za tekst 13">
            <a:extLst>
              <a:ext uri="{FF2B5EF4-FFF2-40B4-BE49-F238E27FC236}">
                <a16:creationId xmlns:a16="http://schemas.microsoft.com/office/drawing/2014/main" xmlns="" id="{0584C1D4-B050-4259-A51F-C3A44B1879F2}"/>
              </a:ext>
            </a:extLst>
          </p:cNvPr>
          <p:cNvSpPr txBox="1"/>
          <p:nvPr/>
        </p:nvSpPr>
        <p:spPr>
          <a:xfrm>
            <a:off x="4348991" y="1020676"/>
            <a:ext cx="54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avougaonik: sa zaobljenim uglovima 6">
            <a:extLst>
              <a:ext uri="{FF2B5EF4-FFF2-40B4-BE49-F238E27FC236}">
                <a16:creationId xmlns:a16="http://schemas.microsoft.com/office/drawing/2014/main" xmlns="" id="{F60C9074-3EE3-4546-A01B-D18855FBF4BB}"/>
              </a:ext>
            </a:extLst>
          </p:cNvPr>
          <p:cNvSpPr/>
          <p:nvPr/>
        </p:nvSpPr>
        <p:spPr>
          <a:xfrm>
            <a:off x="5286576" y="3502281"/>
            <a:ext cx="3308446" cy="721320"/>
          </a:xfrm>
          <a:prstGeom prst="roundRect">
            <a:avLst>
              <a:gd name="adj" fmla="val 33202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37160" indent="0">
              <a:buNone/>
            </a:pPr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провјере се гледа знак као у почетној неједначини.</a:t>
            </a:r>
          </a:p>
        </p:txBody>
      </p:sp>
      <p:sp>
        <p:nvSpPr>
          <p:cNvPr id="22" name="Pravougaonik: sa zaobljenim uglovima 21">
            <a:extLst>
              <a:ext uri="{FF2B5EF4-FFF2-40B4-BE49-F238E27FC236}">
                <a16:creationId xmlns:a16="http://schemas.microsoft.com/office/drawing/2014/main" xmlns="" id="{994C12B9-E58B-4AFE-BB69-826A360CF88C}"/>
              </a:ext>
            </a:extLst>
          </p:cNvPr>
          <p:cNvSpPr/>
          <p:nvPr/>
        </p:nvSpPr>
        <p:spPr>
          <a:xfrm>
            <a:off x="5144122" y="1724204"/>
            <a:ext cx="3368081" cy="721320"/>
          </a:xfrm>
          <a:prstGeom prst="roundRect">
            <a:avLst>
              <a:gd name="adj" fmla="val 33202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B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 је умањилац па одузимамо и мијењамо ЗНАК.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9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/>
      <p:bldP spid="28" grpId="0"/>
      <p:bldP spid="30" grpId="0"/>
      <p:bldP spid="19" grpId="0"/>
      <p:bldP spid="24" grpId="0"/>
      <p:bldP spid="7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377070"/>
          </a:xfr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4FE5AC1-993A-421E-814C-9AD91DCE35AE}"/>
              </a:ext>
            </a:extLst>
          </p:cNvPr>
          <p:cNvSpPr txBox="1"/>
          <p:nvPr/>
        </p:nvSpPr>
        <p:spPr>
          <a:xfrm>
            <a:off x="484430" y="1186914"/>
            <a:ext cx="837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B1ED5BD-7544-44EA-8D5F-BFDF4EF19D56}"/>
              </a:ext>
            </a:extLst>
          </p:cNvPr>
          <p:cNvSpPr txBox="1"/>
          <p:nvPr/>
        </p:nvSpPr>
        <p:spPr>
          <a:xfrm>
            <a:off x="785192" y="2859923"/>
            <a:ext cx="26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16B1DDBE-D01F-4D28-9178-0893C348FF6C}"/>
              </a:ext>
            </a:extLst>
          </p:cNvPr>
          <p:cNvSpPr txBox="1"/>
          <p:nvPr/>
        </p:nvSpPr>
        <p:spPr>
          <a:xfrm>
            <a:off x="4436133" y="725249"/>
            <a:ext cx="386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2CCF4614-60A6-49C7-9A22-72332CCFB188}"/>
              </a:ext>
            </a:extLst>
          </p:cNvPr>
          <p:cNvSpPr txBox="1"/>
          <p:nvPr/>
        </p:nvSpPr>
        <p:spPr>
          <a:xfrm>
            <a:off x="3920592" y="1602412"/>
            <a:ext cx="484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Урадите 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2 (2 и 3), 3, 5. и 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7. (1, 3, 5 и 6) преостале </a:t>
            </a:r>
            <a:r>
              <a:rPr lang="sr-Cyrl-RS" sz="24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задатке      	у 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Радном листу на страни 55.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AFA2051-9C5D-4898-8C34-B8748913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643" y="4719866"/>
            <a:ext cx="2953768" cy="4801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C7DB667F-F515-4F67-A9DC-591BD15087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9" y="429603"/>
            <a:ext cx="3538363" cy="48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929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E9F1D70-7871-4141-9916-814019BEA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Čuvar mesta za sadržaj 4">
            <a:extLst>
              <a:ext uri="{FF2B5EF4-FFF2-40B4-BE49-F238E27FC236}">
                <a16:creationId xmlns:a16="http://schemas.microsoft.com/office/drawing/2014/main" xmlns="" id="{739C46D7-2F41-4592-A6C0-35C864331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5377070"/>
          </a:xfrm>
        </p:spPr>
      </p:pic>
      <p:sp>
        <p:nvSpPr>
          <p:cNvPr id="7" name="Okvir za tekst 6">
            <a:extLst>
              <a:ext uri="{FF2B5EF4-FFF2-40B4-BE49-F238E27FC236}">
                <a16:creationId xmlns:a16="http://schemas.microsoft.com/office/drawing/2014/main" xmlns="" id="{F4FE5AC1-993A-421E-814C-9AD91DCE35AE}"/>
              </a:ext>
            </a:extLst>
          </p:cNvPr>
          <p:cNvSpPr txBox="1"/>
          <p:nvPr/>
        </p:nvSpPr>
        <p:spPr>
          <a:xfrm>
            <a:off x="445342" y="859873"/>
            <a:ext cx="837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Cyrl-R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xmlns="" id="{8B1ED5BD-7544-44EA-8D5F-BFDF4EF19D56}"/>
              </a:ext>
            </a:extLst>
          </p:cNvPr>
          <p:cNvSpPr txBox="1"/>
          <p:nvPr/>
        </p:nvSpPr>
        <p:spPr>
          <a:xfrm>
            <a:off x="785192" y="2859923"/>
            <a:ext cx="268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16B1DDBE-D01F-4D28-9178-0893C348FF6C}"/>
              </a:ext>
            </a:extLst>
          </p:cNvPr>
          <p:cNvSpPr txBox="1"/>
          <p:nvPr/>
        </p:nvSpPr>
        <p:spPr>
          <a:xfrm>
            <a:off x="2940534" y="601718"/>
            <a:ext cx="3262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ово је математика!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2CCF4614-60A6-49C7-9A22-72332CCFB188}"/>
              </a:ext>
            </a:extLst>
          </p:cNvPr>
          <p:cNvSpPr txBox="1"/>
          <p:nvPr/>
        </p:nvSpPr>
        <p:spPr>
          <a:xfrm>
            <a:off x="318677" y="1155285"/>
            <a:ext cx="792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Бака је донијела унуцима у корпи 4 наранџе. </a:t>
            </a:r>
            <a:r>
              <a:rPr lang="sr-Cyrl-B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одијелила их је тако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свако добио по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једну наранџу, а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једна је остала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корпи. Како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sr-Cyrl-R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урадила </a:t>
            </a:r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знамо да је бака имала 4 унука?! </a:t>
            </a:r>
          </a:p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1013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0AFA2051-9C5D-4898-8C34-B87489138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89" y="4741621"/>
            <a:ext cx="2953768" cy="480101"/>
          </a:xfrm>
          <a:prstGeom prst="rect">
            <a:avLst/>
          </a:prstGeom>
        </p:spPr>
      </p:pic>
      <p:sp>
        <p:nvSpPr>
          <p:cNvPr id="12" name="Okvir za tekst 11">
            <a:extLst>
              <a:ext uri="{FF2B5EF4-FFF2-40B4-BE49-F238E27FC236}">
                <a16:creationId xmlns:a16="http://schemas.microsoft.com/office/drawing/2014/main" xmlns="" id="{C073FC99-DCAF-4329-AD40-492F05F62B22}"/>
              </a:ext>
            </a:extLst>
          </p:cNvPr>
          <p:cNvSpPr txBox="1"/>
          <p:nvPr/>
        </p:nvSpPr>
        <p:spPr>
          <a:xfrm>
            <a:off x="523398" y="3263681"/>
            <a:ext cx="5606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Један унук је добио наранџу са корпом.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845C2DED-7A30-49FD-BA66-6F2A7990F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3010" y="2457024"/>
            <a:ext cx="2397592" cy="253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13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theme/theme1.xml><?xml version="1.0" encoding="utf-8"?>
<a:theme xmlns:a="http://schemas.openxmlformats.org/drawingml/2006/main" name="Tračak">
  <a:themeElements>
    <a:clrScheme name="Trač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Tra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č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</TotalTime>
  <Words>495</Words>
  <Application>Microsoft Office PowerPoint</Application>
  <PresentationFormat>Projekcija na ekranu (16:9)</PresentationFormat>
  <Paragraphs>69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Tračak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ПИСМЕНО САБИРАЊЕ И ОДУЗИМАЊЕ ДО 1000</dc:title>
  <dc:creator>Laptop</dc:creator>
  <cp:lastModifiedBy>tatjana</cp:lastModifiedBy>
  <cp:revision>302</cp:revision>
  <dcterms:created xsi:type="dcterms:W3CDTF">2020-03-15T23:36:35Z</dcterms:created>
  <dcterms:modified xsi:type="dcterms:W3CDTF">2020-04-08T19:02:00Z</dcterms:modified>
</cp:coreProperties>
</file>