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4" r:id="rId3"/>
    <p:sldId id="280" r:id="rId4"/>
    <p:sldId id="281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DB7B"/>
    <a:srgbClr val="00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667EA-C1EF-4B7D-966A-F14C8C77A1E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B98DC-578F-4A77-964E-F3D03EC3129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48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0B15C-24EB-4152-A538-C82AC0EFF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6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00B53-866E-4453-8BBB-49604FE6CC5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109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4E3D-FC8C-4D09-84B6-8EC70CD0572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099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036C9-B7CF-4757-8574-F370A7795E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464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04136-81A5-4ED2-BCD1-367C20F88F6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818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42CE-BB42-462E-AB27-56597079F2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37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759F4-5535-486C-B67F-E2AF419F91C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94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A77B-48AA-42F7-B993-69AA22AC2C2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38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CD09-4B36-4A6F-88B4-F9361F84C92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E31C8-88A8-461C-BBB3-9225FB831FC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486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0720" y="2606631"/>
            <a:ext cx="7661263" cy="258532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IMPERATIVO DIRETTO</a:t>
            </a:r>
          </a:p>
          <a:p>
            <a:pPr algn="ctr"/>
            <a:r>
              <a:rPr lang="sr-Latn-BA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(</a:t>
            </a:r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verbi</a:t>
            </a:r>
            <a:r>
              <a:rPr lang="sr-Latn-BA" sz="5400" b="1" cap="none" spc="0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 regolari)</a:t>
            </a:r>
          </a:p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-</a:t>
            </a:r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22000" endPos="45500" dir="5400000" sy="-100000" algn="bl" rotWithShape="0"/>
                </a:effectLst>
              </a:rPr>
              <a:t>ripasso-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220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5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481" y="1465483"/>
            <a:ext cx="8743167" cy="4593578"/>
          </a:xfrm>
        </p:spPr>
      </p:pic>
      <p:sp>
        <p:nvSpPr>
          <p:cNvPr id="3" name="TextBox 2"/>
          <p:cNvSpPr txBox="1"/>
          <p:nvPr/>
        </p:nvSpPr>
        <p:spPr>
          <a:xfrm>
            <a:off x="2354893" y="1653436"/>
            <a:ext cx="651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dirty="0" smtClean="0"/>
              <a:t>L</a:t>
            </a:r>
            <a:r>
              <a:rPr lang="bs-Latn-BA" sz="2000" dirty="0">
                <a:latin typeface="SimSun" panose="02010600030101010101" pitchFamily="2" charset="-122"/>
                <a:ea typeface="SimSun" panose="02010600030101010101" pitchFamily="2" charset="-122"/>
              </a:rPr>
              <a:t>'</a:t>
            </a:r>
            <a:r>
              <a:rPr lang="bs-Latn-BA" sz="2000" dirty="0" smtClean="0">
                <a:ea typeface="SimSun" panose="02010600030101010101" pitchFamily="2" charset="-122"/>
              </a:rPr>
              <a:t>imperativo diretto dei verbi re</a:t>
            </a:r>
            <a:r>
              <a:rPr lang="bs-Latn-BA" sz="2000" dirty="0" smtClean="0"/>
              <a:t>golari</a:t>
            </a:r>
            <a:endParaRPr lang="bs-Latn-BA" sz="2000" dirty="0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90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solidFill>
                  <a:srgbClr val="FF0000"/>
                </a:solidFill>
              </a:rPr>
              <a:t>Esercizio</a:t>
            </a:r>
            <a:endParaRPr lang="bs-Latn-B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bs-Latn-BA" dirty="0" smtClean="0">
                <a:solidFill>
                  <a:srgbClr val="00B050"/>
                </a:solidFill>
              </a:rPr>
              <a:t>Tu                      (tornare) subito qui!</a:t>
            </a:r>
          </a:p>
          <a:p>
            <a:pPr marL="514350" indent="-514350">
              <a:buAutoNum type="arabicPeriod"/>
            </a:pPr>
            <a:r>
              <a:rPr lang="bs-Latn-BA" dirty="0" smtClean="0">
                <a:solidFill>
                  <a:srgbClr val="00B050"/>
                </a:solidFill>
              </a:rPr>
              <a:t>Maria, non                     (entrare)!</a:t>
            </a:r>
          </a:p>
          <a:p>
            <a:pPr marL="514350" indent="-514350">
              <a:buAutoNum type="arabicPeriod"/>
            </a:pPr>
            <a:r>
              <a:rPr lang="bs-Latn-BA" dirty="0" smtClean="0">
                <a:solidFill>
                  <a:srgbClr val="00B050"/>
                </a:solidFill>
              </a:rPr>
              <a:t>Ragazzi,                     (ascoltare) la maestra e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(prendere) il quaderno, per favore.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4. Noi non                     (parliamo) durante la lezione.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5. Giorgio, per favore,                        (ascoltare) quello che ti dico!                     </a:t>
            </a:r>
            <a:endParaRPr lang="bs-Latn-BA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81051" y="1698172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torna</a:t>
            </a:r>
            <a:endParaRPr lang="bs-Latn-BA" sz="24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34" y="2259638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entrare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618617" y="2878106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prendete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721428" y="4027556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parliamo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926079" y="2899876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ascoltate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02925" y="4654731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ascolta</a:t>
            </a:r>
            <a:endParaRPr lang="bs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2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6. Se hai ancora fame,                      (mangiare) un‘ po di frutta.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7. Per favore,                     (tu, prestare) il libro a Francesco.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8. Io posso cucinare, ma voi                        (lavare) i piatti.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9. Non                    (tu, fumare) cos</a:t>
            </a:r>
            <a:r>
              <a:rPr lang="bs-Latn-BA" dirty="0" smtClean="0">
                <a:solidFill>
                  <a:srgbClr val="00B050"/>
                </a:solidFill>
                <a:cs typeface="Simplified Arabic Fixed" panose="02070309020205020404" pitchFamily="49" charset="-78"/>
              </a:rPr>
              <a:t>ì tanto: fa male. </a:t>
            </a:r>
            <a:r>
              <a:rPr lang="bs-Latn-BA" dirty="0" smtClean="0">
                <a:solidFill>
                  <a:srgbClr val="00B050"/>
                </a:solidFill>
                <a:latin typeface="Simplified Arabic Fixed" panose="02070309020205020404" pitchFamily="49" charset="-78"/>
                <a:cs typeface="Simplified Arabic Fixed" panose="02070309020205020404" pitchFamily="49" charset="-78"/>
              </a:rPr>
              <a:t> </a:t>
            </a:r>
            <a:r>
              <a:rPr lang="bs-Latn-BA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bs-Latn-BA" dirty="0" smtClean="0">
                <a:solidFill>
                  <a:srgbClr val="00B050"/>
                </a:solidFill>
              </a:rPr>
              <a:t>10. Voi                    (leggere) questo giornale: c</a:t>
            </a:r>
            <a:r>
              <a:rPr lang="bs-Latn-BA" dirty="0" smtClean="0">
                <a:solidFill>
                  <a:srgbClr val="00B050"/>
                </a:solidFill>
                <a:ea typeface="SimSun" panose="02010600030101010101" pitchFamily="2" charset="-122"/>
              </a:rPr>
              <a:t>'</a:t>
            </a:r>
            <a:r>
              <a:rPr lang="bs-Latn-BA" dirty="0" smtClean="0">
                <a:solidFill>
                  <a:srgbClr val="00B050"/>
                </a:solidFill>
                <a:ea typeface="SimSun" panose="02010600030101010101" pitchFamily="2" charset="-122"/>
                <a:cs typeface="Simplified Arabic Fixed" panose="02070309020205020404" pitchFamily="49" charset="-78"/>
              </a:rPr>
              <a:t>è un articolo interessante. </a:t>
            </a:r>
            <a:r>
              <a:rPr lang="bs-Latn-BA" dirty="0" smtClean="0">
                <a:solidFill>
                  <a:srgbClr val="00B050"/>
                </a:solidFill>
              </a:rPr>
              <a:t>                     </a:t>
            </a:r>
            <a:endParaRPr lang="bs-Latn-BA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15989" y="1717924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mangia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96045" y="2776490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presta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61018" y="3353731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lavate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96734" y="3923528"/>
            <a:ext cx="1763488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fumare</a:t>
            </a:r>
            <a:endParaRPr lang="bs-Latn-BA" sz="28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033449" y="4528456"/>
            <a:ext cx="2090057" cy="378823"/>
          </a:xfrm>
          <a:prstGeom prst="roundRect">
            <a:avLst/>
          </a:prstGeom>
          <a:solidFill>
            <a:srgbClr val="A4DB7B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s-Latn-BA" sz="2800" dirty="0" smtClean="0">
                <a:solidFill>
                  <a:schemeClr val="bg1"/>
                </a:solidFill>
              </a:rPr>
              <a:t>leggete</a:t>
            </a:r>
            <a:endParaRPr lang="bs-Latn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426" y="2967335"/>
            <a:ext cx="95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Latn-BA" sz="5400" b="1" dirty="0" smtClean="0">
                <a:ln w="22225">
                  <a:solidFill>
                    <a:srgbClr val="C000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C00000"/>
                </a:solidFill>
                <a:prstDash val="solid"/>
              </a:ln>
              <a:solidFill>
                <a:srgbClr val="006600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97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2258</Template>
  <TotalTime>686</TotalTime>
  <Words>157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SimSun</vt:lpstr>
      <vt:lpstr>Arial</vt:lpstr>
      <vt:lpstr>Simplified Arabic Fixed</vt:lpstr>
      <vt:lpstr>Diseño predeterminado</vt:lpstr>
      <vt:lpstr>PowerPoint Presentation</vt:lpstr>
      <vt:lpstr>PowerPoint Presentation</vt:lpstr>
      <vt:lpstr>Esercizio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Laptop</cp:lastModifiedBy>
  <cp:revision>69</cp:revision>
  <dcterms:created xsi:type="dcterms:W3CDTF">2020-04-02T22:06:08Z</dcterms:created>
  <dcterms:modified xsi:type="dcterms:W3CDTF">2021-02-02T21:48:56Z</dcterms:modified>
</cp:coreProperties>
</file>