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  <p:sldMasterId id="2147484176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7" r:id="rId12"/>
    <p:sldId id="268" r:id="rId13"/>
    <p:sldId id="270" r:id="rId14"/>
    <p:sldId id="271" r:id="rId15"/>
    <p:sldId id="269" r:id="rId16"/>
  </p:sldIdLst>
  <p:sldSz cx="9144000" cy="5143500" type="screen16x9"/>
  <p:notesSz cx="6858000" cy="9144000"/>
  <p:defaultTextStyle>
    <a:defPPr>
      <a:defRPr lang="sr-Latn-R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F9509F1D-5EF7-42EB-88FA-93A5F9555734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  <p14:section name="Untitled Section" id="{A20410C4-7E03-4AD1-8C76-D3ABCB7E2318}">
          <p14:sldIdLst/>
        </p14:section>
        <p14:section name="Untitled Section" id="{1F0DA23B-92F9-4E27-B8B1-EBBF1DA9D05E}">
          <p14:sldIdLst/>
        </p14:section>
        <p14:section name="Untitled Section" id="{6CB61446-673A-40DF-839F-F537B607B7B7}">
          <p14:sldIdLst>
            <p14:sldId id="265"/>
            <p14:sldId id="263"/>
            <p14:sldId id="267"/>
            <p14:sldId id="268"/>
            <p14:sldId id="270"/>
            <p14:sldId id="271"/>
            <p14:sldId id="26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2E4892"/>
    <a:srgbClr val="003DB8"/>
    <a:srgbClr val="CC0000"/>
    <a:srgbClr val="0066CC"/>
    <a:srgbClr val="006600"/>
    <a:srgbClr val="990099"/>
    <a:srgbClr val="0000FF"/>
    <a:srgbClr val="7C2C6D"/>
    <a:srgbClr val="800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039" autoAdjust="0"/>
    <p:restoredTop sz="94249" autoAdjust="0"/>
  </p:normalViewPr>
  <p:slideViewPr>
    <p:cSldViewPr snapToGrid="0">
      <p:cViewPr varScale="1">
        <p:scale>
          <a:sx n="92" d="100"/>
          <a:sy n="92" d="100"/>
        </p:scale>
        <p:origin x="-570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140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5A9D9-493A-4DF7-8ADC-1AB2816E18F0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2C5E2-7E58-4954-9219-EE9A3349D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7936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2C5E2-7E58-4954-9219-EE9A3349D2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918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51435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95250" y="2571750"/>
            <a:ext cx="51435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400050"/>
            <a:ext cx="5105400" cy="2151126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2654898"/>
            <a:ext cx="5114778" cy="825936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4918459"/>
            <a:ext cx="2002464" cy="170177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910BA03-5162-4148-85C0-41D8835669FA}" type="datetimeFigureOut">
              <a:rPr lang="sr-Latn-RS" smtClean="0"/>
              <a:pPr/>
              <a:t>21.1.2021</a:t>
            </a:fld>
            <a:endParaRPr lang="sr-Latn-R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4918460"/>
            <a:ext cx="2927722" cy="17145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4917186"/>
            <a:ext cx="588336" cy="17145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5218505-138F-4BD7-BBB0-21BD0F1E8E26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10BA03-5162-4148-85C0-41D8835669FA}" type="datetimeFigureOut">
              <a:rPr lang="sr-Latn-RS" smtClean="0"/>
              <a:pPr/>
              <a:t>21.1.2021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218505-138F-4BD7-BBB0-21BD0F1E8E26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06217"/>
            <a:ext cx="1524000" cy="4388644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4918459"/>
            <a:ext cx="2002464" cy="170177"/>
          </a:xfrm>
        </p:spPr>
        <p:txBody>
          <a:bodyPr/>
          <a:lstStyle>
            <a:extLst/>
          </a:lstStyle>
          <a:p>
            <a:fld id="{C910BA03-5162-4148-85C0-41D8835669FA}" type="datetimeFigureOut">
              <a:rPr lang="sr-Latn-RS" smtClean="0"/>
              <a:pPr/>
              <a:t>21.1.2021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917186"/>
            <a:ext cx="3657600" cy="171450"/>
          </a:xfrm>
        </p:spPr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4914900"/>
            <a:ext cx="588336" cy="171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5218505-138F-4BD7-BBB0-21BD0F1E8E26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C910BA03-5162-4148-85C0-41D8835669FA}" type="datetimeFigureOut">
              <a:rPr lang="sr-Latn-RS" smtClean="0"/>
              <a:pPr/>
              <a:t>21.1.2021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sr-Latn-R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fld id="{B5218505-138F-4BD7-BBB0-21BD0F1E8E26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10BA03-5162-4148-85C0-41D8835669FA}" type="datetimeFigureOut">
              <a:rPr lang="sr-Latn-RS" smtClean="0"/>
              <a:pPr/>
              <a:t>21.1.2021</a:t>
            </a:fld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218505-138F-4BD7-BBB0-21BD0F1E8E26}" type="slidenum">
              <a:rPr lang="sr-Latn-RS" smtClean="0"/>
              <a:pPr/>
              <a:t>‹#›</a:t>
            </a:fld>
            <a:endParaRPr lang="sr-Latn-R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r-Latn-R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C910BA03-5162-4148-85C0-41D8835669FA}" type="datetimeFigureOut">
              <a:rPr lang="sr-Latn-RS" smtClean="0"/>
              <a:pPr/>
              <a:t>21.1.2021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sr-Latn-R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fld id="{B5218505-138F-4BD7-BBB0-21BD0F1E8E26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BA03-5162-4148-85C0-41D8835669FA}" type="datetimeFigureOut">
              <a:rPr lang="sr-Latn-RS" smtClean="0"/>
              <a:pPr/>
              <a:t>21.1.2021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8505-138F-4BD7-BBB0-21BD0F1E8E26}" type="slidenum">
              <a:rPr lang="sr-Latn-RS" smtClean="0"/>
              <a:pPr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BA03-5162-4148-85C0-41D8835669FA}" type="datetimeFigureOut">
              <a:rPr lang="sr-Latn-RS" smtClean="0"/>
              <a:pPr/>
              <a:t>21.1.2021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8505-138F-4BD7-BBB0-21BD0F1E8E26}" type="slidenum">
              <a:rPr lang="sr-Latn-RS" smtClean="0"/>
              <a:pPr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910BA03-5162-4148-85C0-41D8835669FA}" type="datetimeFigureOut">
              <a:rPr lang="sr-Latn-RS" smtClean="0"/>
              <a:pPr/>
              <a:t>21.1.2021</a:t>
            </a:fld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218505-138F-4BD7-BBB0-21BD0F1E8E26}" type="slidenum">
              <a:rPr lang="sr-Latn-RS" smtClean="0"/>
              <a:pPr/>
              <a:t>‹#›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r-Latn-R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BA03-5162-4148-85C0-41D8835669FA}" type="datetimeFigureOut">
              <a:rPr lang="sr-Latn-RS" smtClean="0"/>
              <a:pPr/>
              <a:t>21.1.2021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8505-138F-4BD7-BBB0-21BD0F1E8E26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10BA03-5162-4148-85C0-41D8835669FA}" type="datetimeFigureOut">
              <a:rPr lang="sr-Latn-RS" smtClean="0"/>
              <a:pPr/>
              <a:t>21.1.2021</a:t>
            </a:fld>
            <a:endParaRPr lang="sr-Latn-R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218505-138F-4BD7-BBB0-21BD0F1E8E26}" type="slidenum">
              <a:rPr lang="sr-Latn-RS" smtClean="0"/>
              <a:pPr/>
              <a:t>‹#›</a:t>
            </a:fld>
            <a:endParaRPr lang="sr-Latn-R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10BA03-5162-4148-85C0-41D8835669FA}" type="datetimeFigureOut">
              <a:rPr lang="sr-Latn-RS" smtClean="0"/>
              <a:pPr/>
              <a:t>21.1.2021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218505-138F-4BD7-BBB0-21BD0F1E8E26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910BA03-5162-4148-85C0-41D8835669FA}" type="datetimeFigureOut">
              <a:rPr lang="sr-Latn-RS" smtClean="0"/>
              <a:pPr/>
              <a:t>21.1.2021</a:t>
            </a:fld>
            <a:endParaRPr lang="sr-Latn-R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218505-138F-4BD7-BBB0-21BD0F1E8E26}" type="slidenum">
              <a:rPr lang="sr-Latn-RS" smtClean="0"/>
              <a:pPr/>
              <a:t>‹#›</a:t>
            </a:fld>
            <a:endParaRPr lang="sr-Latn-R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r-Latn-R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BA03-5162-4148-85C0-41D8835669FA}" type="datetimeFigureOut">
              <a:rPr lang="sr-Latn-RS" smtClean="0"/>
              <a:pPr/>
              <a:t>21.1.2021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8505-138F-4BD7-BBB0-21BD0F1E8E26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BA03-5162-4148-85C0-41D8835669FA}" type="datetimeFigureOut">
              <a:rPr lang="sr-Latn-RS" smtClean="0"/>
              <a:pPr/>
              <a:t>21.1.2021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8505-138F-4BD7-BBB0-21BD0F1E8E26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116378"/>
            <a:ext cx="6255488" cy="1021556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428751"/>
            <a:ext cx="6255488" cy="55763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4917607"/>
            <a:ext cx="2002464" cy="170177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910BA03-5162-4148-85C0-41D8835669FA}" type="datetimeFigureOut">
              <a:rPr lang="sr-Latn-RS" smtClean="0"/>
              <a:pPr/>
              <a:t>21.1.2021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4917608"/>
            <a:ext cx="2895600" cy="17145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4916334"/>
            <a:ext cx="588336" cy="171450"/>
          </a:xfrm>
        </p:spPr>
        <p:txBody>
          <a:bodyPr/>
          <a:lstStyle>
            <a:extLst/>
          </a:lstStyle>
          <a:p>
            <a:fld id="{B5218505-138F-4BD7-BBB0-21BD0F1E8E26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520440" cy="3394472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200151"/>
            <a:ext cx="3520440" cy="3394472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10BA03-5162-4148-85C0-41D8835669FA}" type="datetimeFigureOut">
              <a:rPr lang="sr-Latn-RS" smtClean="0"/>
              <a:pPr/>
              <a:t>21.1.2021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218505-138F-4BD7-BBB0-21BD0F1E8E26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400550"/>
            <a:ext cx="3520440" cy="3429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4400550"/>
            <a:ext cx="3520440" cy="3429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283880"/>
            <a:ext cx="3520440" cy="308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283880"/>
            <a:ext cx="3520440" cy="308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10BA03-5162-4148-85C0-41D8835669FA}" type="datetimeFigureOut">
              <a:rPr lang="sr-Latn-RS" smtClean="0"/>
              <a:pPr/>
              <a:t>21.1.2021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218505-138F-4BD7-BBB0-21BD0F1E8E26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10BA03-5162-4148-85C0-41D8835669FA}" type="datetimeFigureOut">
              <a:rPr lang="sr-Latn-RS" smtClean="0"/>
              <a:pPr/>
              <a:t>21.1.2021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218505-138F-4BD7-BBB0-21BD0F1E8E26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910BA03-5162-4148-85C0-41D8835669FA}" type="datetimeFigureOut">
              <a:rPr lang="sr-Latn-RS" smtClean="0"/>
              <a:pPr/>
              <a:t>21.1.2021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218505-138F-4BD7-BBB0-21BD0F1E8E26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5897880" cy="88011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23062"/>
            <a:ext cx="5897880" cy="451884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39000" cy="32788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10BA03-5162-4148-85C0-41D8835669FA}" type="datetimeFigureOut">
              <a:rPr lang="sr-Latn-RS" smtClean="0"/>
              <a:pPr/>
              <a:t>21.1.2021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218505-138F-4BD7-BBB0-21BD0F1E8E26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9" y="753501"/>
            <a:ext cx="4319527" cy="323443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7" y="749112"/>
            <a:ext cx="4319527" cy="323443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857250"/>
            <a:ext cx="3429000" cy="154305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2462726"/>
            <a:ext cx="3429000" cy="144018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10BA03-5162-4148-85C0-41D8835669FA}" type="datetimeFigureOut">
              <a:rPr lang="sr-Latn-RS" smtClean="0"/>
              <a:pPr/>
              <a:t>21.1.2021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218505-138F-4BD7-BBB0-21BD0F1E8E26}" type="slidenum">
              <a:rPr lang="sr-Latn-RS" smtClean="0"/>
              <a:pPr/>
              <a:t>‹#›</a:t>
            </a:fld>
            <a:endParaRPr lang="sr-Latn-R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780752"/>
            <a:ext cx="4206240" cy="315468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51435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39000" cy="85725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207062"/>
            <a:ext cx="7239000" cy="363474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4918459"/>
            <a:ext cx="2002464" cy="170177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910BA03-5162-4148-85C0-41D8835669FA}" type="datetimeFigureOut">
              <a:rPr lang="sr-Latn-RS" smtClean="0"/>
              <a:pPr/>
              <a:t>21.1.2021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4918460"/>
            <a:ext cx="3657600" cy="17145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sr-Latn-R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4917186"/>
            <a:ext cx="588336" cy="17145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5218505-138F-4BD7-BBB0-21BD0F1E8E26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910BA03-5162-4148-85C0-41D8835669FA}" type="datetimeFigureOut">
              <a:rPr lang="sr-Latn-RS" smtClean="0"/>
              <a:pPr/>
              <a:t>21.1.2021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5218505-138F-4BD7-BBB0-21BD0F1E8E26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776613"/>
            <a:ext cx="6858000" cy="1385265"/>
          </a:xfrm>
        </p:spPr>
        <p:txBody>
          <a:bodyPr>
            <a:normAutofit fontScale="90000"/>
          </a:bodyPr>
          <a:lstStyle/>
          <a:p>
            <a:r>
              <a:rPr lang="sr-Cyrl-BA" sz="3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Cyrl-BA" sz="3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BA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BA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BA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СРПСКИ </a:t>
            </a:r>
            <a:r>
              <a:rPr lang="sr-Cyrl-BA" sz="36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ЈЕЗИК 2. РАЗРЕД</a:t>
            </a:r>
            <a:r>
              <a:rPr lang="sr-Cyrl-BA" sz="3600" dirty="0">
                <a:solidFill>
                  <a:srgbClr val="FFFF00"/>
                </a:solidFill>
              </a:rPr>
              <a:t/>
            </a:r>
            <a:br>
              <a:rPr lang="sr-Cyrl-BA" sz="3600" dirty="0">
                <a:solidFill>
                  <a:srgbClr val="FFFF00"/>
                </a:solidFill>
              </a:rPr>
            </a:br>
            <a:r>
              <a:rPr lang="sr-Cyrl-BA" sz="3600" dirty="0">
                <a:solidFill>
                  <a:srgbClr val="FFFF00"/>
                </a:solidFill>
              </a:rPr>
              <a:t/>
            </a:r>
            <a:br>
              <a:rPr lang="sr-Cyrl-BA" sz="3600" dirty="0">
                <a:solidFill>
                  <a:srgbClr val="FFFF00"/>
                </a:solidFill>
              </a:rPr>
            </a:br>
            <a:r>
              <a:rPr lang="sr-Cyrl-BA" dirty="0" smtClean="0">
                <a:solidFill>
                  <a:srgbClr val="FFFF00"/>
                </a:solidFill>
              </a:rPr>
              <a:t/>
            </a:r>
            <a:br>
              <a:rPr lang="sr-Cyrl-BA" dirty="0" smtClean="0">
                <a:solidFill>
                  <a:srgbClr val="FFFF00"/>
                </a:solidFill>
              </a:rPr>
            </a:br>
            <a:endParaRPr lang="sr-Latn-RS" dirty="0">
              <a:solidFill>
                <a:srgbClr val="FFFF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1037620"/>
            <a:ext cx="6858000" cy="1241822"/>
          </a:xfrm>
        </p:spPr>
        <p:txBody>
          <a:bodyPr>
            <a:normAutofit fontScale="92500" lnSpcReduction="10000"/>
          </a:bodyPr>
          <a:lstStyle/>
          <a:p>
            <a:r>
              <a:rPr lang="sr-Cyrl-BA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+mj-ea"/>
                <a:cs typeface="+mj-cs"/>
              </a:rPr>
              <a:t>Реченица као изјава, питање, узвик</a:t>
            </a:r>
            <a:endParaRPr lang="sr-Latn-RS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1095" y="2150134"/>
            <a:ext cx="1334413" cy="2760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3300" y="2161881"/>
            <a:ext cx="2057400" cy="27483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26" y="2161881"/>
            <a:ext cx="2231214" cy="249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366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idx="4294967295"/>
          </p:nvPr>
        </p:nvSpPr>
        <p:spPr>
          <a:xfrm>
            <a:off x="303623" y="128346"/>
            <a:ext cx="5699342" cy="581600"/>
          </a:xfrm>
        </p:spPr>
        <p:txBody>
          <a:bodyPr>
            <a:noAutofit/>
          </a:bodyPr>
          <a:lstStyle/>
          <a:p>
            <a:r>
              <a:rPr lang="sr-Cyrl-BA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ИЗДВОЈ ПАРОВЕ ПАТИКА.</a:t>
            </a:r>
            <a:endParaRPr lang="sr-Latn-RS" sz="27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kvir za tekst 20"/>
          <p:cNvSpPr txBox="1"/>
          <p:nvPr/>
        </p:nvSpPr>
        <p:spPr>
          <a:xfrm>
            <a:off x="434417" y="4629321"/>
            <a:ext cx="3100844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sr-Cyrl-BA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12  ПАТИКА</a:t>
            </a:r>
            <a:endParaRPr lang="sr-Latn-R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kvir za tekst 33"/>
          <p:cNvSpPr txBox="1"/>
          <p:nvPr/>
        </p:nvSpPr>
        <p:spPr>
          <a:xfrm>
            <a:off x="8079531" y="1423540"/>
            <a:ext cx="751318" cy="3393237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sr-Cyrl-BA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algn="ctr"/>
            <a:endParaRPr lang="sr-Cyrl-BA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BA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  <a:p>
            <a:pPr algn="ctr"/>
            <a:r>
              <a:rPr lang="sr-Cyrl-BA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r>
              <a:rPr lang="sr-Cyrl-BA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 algn="ctr"/>
            <a:r>
              <a:rPr lang="sr-Cyrl-BA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sr-Cyrl-BA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sr-Cyrl-BA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sr-Latn-RS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23" y="934135"/>
            <a:ext cx="950252" cy="671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463" y="2564534"/>
            <a:ext cx="950252" cy="6716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935" y="869832"/>
            <a:ext cx="1028843" cy="73590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362" y="1720212"/>
            <a:ext cx="1028843" cy="73590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540" y="3483313"/>
            <a:ext cx="764488" cy="69304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557" y="869832"/>
            <a:ext cx="764488" cy="69304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340" y="3420555"/>
            <a:ext cx="971686" cy="66446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747" y="1794417"/>
            <a:ext cx="971686" cy="66446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1540" y="2587468"/>
            <a:ext cx="1000265" cy="72876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1537" y="1704928"/>
            <a:ext cx="1000265" cy="72876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5121" y="3490458"/>
            <a:ext cx="893093" cy="68589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340" y="2627084"/>
            <a:ext cx="893093" cy="68589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4136" y="450871"/>
            <a:ext cx="2029109" cy="70733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5951" y="1133478"/>
            <a:ext cx="2257740" cy="77163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12364" y="1858703"/>
            <a:ext cx="2152652" cy="72876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74136" y="2627084"/>
            <a:ext cx="2356634" cy="76448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92539" y="3503343"/>
            <a:ext cx="2271326" cy="73590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92539" y="4321593"/>
            <a:ext cx="2386992" cy="7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615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300272" y="175046"/>
            <a:ext cx="5788337" cy="521748"/>
          </a:xfrm>
        </p:spPr>
        <p:txBody>
          <a:bodyPr>
            <a:noAutofit/>
          </a:bodyPr>
          <a:lstStyle/>
          <a:p>
            <a:r>
              <a:rPr lang="sr-Cyrl-BA" sz="2700" b="1" dirty="0">
                <a:solidFill>
                  <a:srgbClr val="2E4892"/>
                </a:solidFill>
                <a:latin typeface="Times New Roman" pitchFamily="18" charset="0"/>
                <a:cs typeface="Times New Roman" pitchFamily="18" charset="0"/>
              </a:rPr>
              <a:t>ИЗДВОЈ НЕПАРНЕ БРОЈЕВЕ</a:t>
            </a:r>
            <a:r>
              <a:rPr lang="sr-Cyrl-BA" sz="2700" b="1" dirty="0">
                <a:solidFill>
                  <a:srgbClr val="2E4892"/>
                </a:solidFill>
                <a:latin typeface="Comic Sans MS" panose="030F0702030302020204" pitchFamily="66" charset="0"/>
              </a:rPr>
              <a:t>.</a:t>
            </a:r>
            <a:endParaRPr lang="sr-Latn-RS" sz="2100" dirty="0">
              <a:solidFill>
                <a:srgbClr val="2E4892"/>
              </a:solidFill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type="body" idx="4294967295"/>
          </p:nvPr>
        </p:nvSpPr>
        <p:spPr>
          <a:xfrm>
            <a:off x="2971800" y="3757613"/>
            <a:ext cx="6172200" cy="1028700"/>
          </a:xfrm>
        </p:spPr>
        <p:txBody>
          <a:bodyPr/>
          <a:lstStyle/>
          <a:p>
            <a:pPr marL="0" indent="0">
              <a:buNone/>
            </a:pPr>
            <a:r>
              <a:rPr lang="sr-Cyrl-BA" dirty="0" smtClean="0"/>
              <a:t>                                                                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646" y="2943401"/>
            <a:ext cx="2021963" cy="2021963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5569958" y="1732999"/>
            <a:ext cx="2957299" cy="2028388"/>
          </a:xfrm>
          <a:prstGeom prst="cloudCallo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88609" y="1926468"/>
            <a:ext cx="583442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sr-Cyrl-BA" sz="21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11</a:t>
            </a:r>
            <a:endParaRPr lang="en-US" sz="21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62421" y="2550986"/>
            <a:ext cx="511791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sr-Cyrl-BA" sz="21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13</a:t>
            </a:r>
            <a:endParaRPr lang="en-US" sz="21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67122" y="2157242"/>
            <a:ext cx="859809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sr-Cyrl-BA" sz="2100" b="1" dirty="0">
                <a:solidFill>
                  <a:srgbClr val="FF66CC"/>
                </a:solidFill>
                <a:latin typeface="Comic Sans MS" panose="030F0702030302020204" pitchFamily="66" charset="0"/>
              </a:rPr>
              <a:t>15</a:t>
            </a:r>
            <a:endParaRPr lang="en-US" sz="2100" b="1" dirty="0">
              <a:solidFill>
                <a:srgbClr val="FF66CC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48608" y="2898605"/>
            <a:ext cx="1156648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sr-Cyrl-BA" sz="2100" b="1" dirty="0">
                <a:solidFill>
                  <a:srgbClr val="FF0066"/>
                </a:solidFill>
                <a:latin typeface="Comic Sans MS" panose="030F0702030302020204" pitchFamily="66" charset="0"/>
              </a:rPr>
              <a:t>17</a:t>
            </a:r>
            <a:endParaRPr lang="en-US" sz="21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92155" y="2157242"/>
            <a:ext cx="1427897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sr-Cyrl-BA" sz="2100" b="1" dirty="0">
                <a:solidFill>
                  <a:schemeClr val="bg1"/>
                </a:solidFill>
                <a:latin typeface="Comic Sans MS" panose="030F0702030302020204" pitchFamily="66" charset="0"/>
              </a:rPr>
              <a:t>19</a:t>
            </a:r>
            <a:endParaRPr lang="en-US" sz="21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055" y="696794"/>
            <a:ext cx="4152598" cy="44036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28668" y="954965"/>
            <a:ext cx="3376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BA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Непарни бројеви су: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78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0" grpId="0"/>
      <p:bldP spid="11" grpId="0"/>
      <p:bldP spid="12" grpId="0"/>
      <p:bldP spid="15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5271" y="405245"/>
            <a:ext cx="7208729" cy="1260821"/>
          </a:xfrm>
        </p:spPr>
        <p:txBody>
          <a:bodyPr>
            <a:noAutofit/>
          </a:bodyPr>
          <a:lstStyle/>
          <a:p>
            <a:r>
              <a:rPr lang="sr-Cyrl-BA" sz="2800" b="1" dirty="0" smtClean="0">
                <a:solidFill>
                  <a:srgbClr val="2E4892"/>
                </a:solidFill>
                <a:latin typeface="Times New Roman" pitchFamily="18" charset="0"/>
                <a:cs typeface="Times New Roman" pitchFamily="18" charset="0"/>
              </a:rPr>
              <a:t>Допиши одговарајућу </a:t>
            </a:r>
            <a:r>
              <a:rPr lang="sr-Cyrl-BA" sz="2800" b="1" dirty="0" smtClean="0">
                <a:solidFill>
                  <a:srgbClr val="2E4892"/>
                </a:solidFill>
                <a:latin typeface="Times New Roman" pitchFamily="18" charset="0"/>
                <a:cs typeface="Times New Roman" pitchFamily="18" charset="0"/>
              </a:rPr>
              <a:t>цифру на </a:t>
            </a:r>
            <a:r>
              <a:rPr lang="sr-Cyrl-BA" sz="2800" dirty="0" smtClean="0">
                <a:solidFill>
                  <a:srgbClr val="2E4892"/>
                </a:solidFill>
                <a:latin typeface="Times New Roman" pitchFamily="18" charset="0"/>
                <a:cs typeface="Times New Roman" pitchFamily="18" charset="0"/>
              </a:rPr>
              <a:t>црт</a:t>
            </a:r>
            <a:r>
              <a:rPr lang="sr-Cyrl-BA" sz="2800" dirty="0" smtClean="0">
                <a:solidFill>
                  <a:srgbClr val="2E4892"/>
                </a:solidFill>
                <a:latin typeface="Times New Roman" pitchFamily="18" charset="0"/>
                <a:cs typeface="Times New Roman" pitchFamily="18" charset="0"/>
              </a:rPr>
              <a:t>у,</a:t>
            </a:r>
            <a:r>
              <a:rPr lang="sr-Cyrl-BA" sz="2800" b="1" dirty="0" smtClean="0">
                <a:solidFill>
                  <a:srgbClr val="2E48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800" b="1" dirty="0" smtClean="0">
                <a:solidFill>
                  <a:srgbClr val="2E4892"/>
                </a:solidFill>
                <a:latin typeface="Times New Roman" pitchFamily="18" charset="0"/>
                <a:cs typeface="Times New Roman" pitchFamily="18" charset="0"/>
              </a:rPr>
              <a:t>тако да добијеш парне бројеве друге десетице. </a:t>
            </a:r>
            <a:endParaRPr lang="en-US" sz="2800" b="1" dirty="0">
              <a:solidFill>
                <a:srgbClr val="2E48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154477" y="1916482"/>
            <a:ext cx="6303723" cy="28647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BA" b="1" dirty="0" smtClean="0">
                <a:solidFill>
                  <a:srgbClr val="2E4892"/>
                </a:solidFill>
                <a:latin typeface="Comic Sans MS" panose="030F0702030302020204" pitchFamily="66" charset="0"/>
              </a:rPr>
              <a:t>	</a:t>
            </a:r>
            <a:r>
              <a:rPr lang="sr-Cyrl-BA" sz="3300" b="1" dirty="0">
                <a:solidFill>
                  <a:srgbClr val="2E4892"/>
                </a:solidFill>
                <a:latin typeface="Comic Sans MS" panose="030F0702030302020204" pitchFamily="66" charset="0"/>
              </a:rPr>
              <a:t>__2		</a:t>
            </a:r>
            <a:r>
              <a:rPr lang="sr-Cyrl-BA" sz="3300" b="1" dirty="0" smtClean="0">
                <a:solidFill>
                  <a:srgbClr val="2E4892"/>
                </a:solidFill>
                <a:latin typeface="Comic Sans MS" panose="030F0702030302020204" pitchFamily="66" charset="0"/>
              </a:rPr>
              <a:t>1</a:t>
            </a:r>
            <a:r>
              <a:rPr lang="sr-Cyrl-BA" sz="3300" b="1" dirty="0">
                <a:solidFill>
                  <a:srgbClr val="2E4892"/>
                </a:solidFill>
                <a:latin typeface="Comic Sans MS" panose="030F0702030302020204" pitchFamily="66" charset="0"/>
              </a:rPr>
              <a:t>__</a:t>
            </a:r>
          </a:p>
          <a:p>
            <a:pPr marL="0" indent="0">
              <a:buNone/>
            </a:pPr>
            <a:endParaRPr lang="sr-Cyrl-BA" sz="3300" b="1" dirty="0">
              <a:solidFill>
                <a:srgbClr val="2E4892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r-Cyrl-BA" sz="3300" b="1" dirty="0">
                <a:solidFill>
                  <a:srgbClr val="2E4892"/>
                </a:solidFill>
                <a:latin typeface="Comic Sans MS" panose="030F0702030302020204" pitchFamily="66" charset="0"/>
              </a:rPr>
              <a:t>	1__		__0</a:t>
            </a:r>
          </a:p>
          <a:p>
            <a:pPr marL="0" indent="0">
              <a:buNone/>
            </a:pPr>
            <a:endParaRPr lang="sr-Cyrl-BA" sz="3300" b="1" dirty="0">
              <a:solidFill>
                <a:srgbClr val="2E4892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r-Cyrl-BA" sz="3300" b="1" dirty="0">
                <a:solidFill>
                  <a:srgbClr val="2E4892"/>
                </a:solidFill>
                <a:latin typeface="Comic Sans MS" panose="030F0702030302020204" pitchFamily="66" charset="0"/>
              </a:rPr>
              <a:t>	__6</a:t>
            </a:r>
            <a:endParaRPr lang="en-US" sz="3300" b="1" dirty="0">
              <a:solidFill>
                <a:srgbClr val="2E489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9642" y="2415749"/>
            <a:ext cx="3054358" cy="27184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7464" y="1861752"/>
            <a:ext cx="481084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sr-Cyrl-BA" sz="33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US" sz="33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8214" y="2915804"/>
            <a:ext cx="404315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sr-Cyrl-BA" sz="33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endParaRPr lang="en-US" sz="33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7464" y="3991971"/>
            <a:ext cx="524585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sr-Cyrl-BA" sz="33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US" sz="33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7839" y="1884834"/>
            <a:ext cx="429905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sr-Cyrl-BA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  <a:endParaRPr lang="en-US" sz="3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7297" y="2915804"/>
            <a:ext cx="481084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sr-Cyrl-BA" sz="33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US" sz="33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642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8525" y="0"/>
            <a:ext cx="6482220" cy="1007684"/>
          </a:xfrm>
        </p:spPr>
        <p:txBody>
          <a:bodyPr>
            <a:normAutofit/>
          </a:bodyPr>
          <a:lstStyle/>
          <a:p>
            <a:r>
              <a:rPr lang="sr-Cyrl-BA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Ако је тврдња тачна заокружи ДА, а ако тврдња није тачна заокружи НЕ.</a:t>
            </a:r>
            <a:endParaRPr lang="en-US" sz="24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285999" y="1352811"/>
            <a:ext cx="6544849" cy="342838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r-Cyrl-BA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Најмањи парни број друге десетице је 12. 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sr-Cyrl-BA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ДА     НЕ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r-Cyrl-BA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Друга десетица има 6 непарних бројева.	  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Cyrl-BA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ДА     </a:t>
            </a:r>
            <a:r>
              <a:rPr lang="sr-Cyrl-BA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r-Cyrl-BA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Седми, по реду, број друге десетице је 17. 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sr-Cyrl-BA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ДА     </a:t>
            </a:r>
            <a:r>
              <a:rPr lang="sr-Cyrl-BA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r-Cyrl-BA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Највећи број друге десетице је 20.        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	     </a:t>
            </a:r>
            <a:r>
              <a:rPr lang="sr-Cyrl-BA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ДА     </a:t>
            </a:r>
            <a:r>
              <a:rPr lang="sr-Cyrl-BA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r-Cyrl-BA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Претходник броја 20 је 19.		    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sr-Cyrl-BA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ДА     </a:t>
            </a:r>
            <a:r>
              <a:rPr lang="sr-Cyrl-BA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r-Cyrl-BA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Број 13 је сљедбеник броја 14.</a:t>
            </a:r>
            <a:r>
              <a:rPr lang="sr-Cyrl-B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r-Cyrl-BA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en-US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BA" sz="17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sr-Cyrl-BA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sr-Cyrl-BA" sz="17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endParaRPr lang="en-US" sz="17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184173" y="1361210"/>
            <a:ext cx="593678" cy="5507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sr-Cyrl-RS" dirty="0" smtClean="0"/>
              <a:t>в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813963" y="1852682"/>
            <a:ext cx="592281" cy="4850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194565" y="2306781"/>
            <a:ext cx="593678" cy="50516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04956" y="2835004"/>
            <a:ext cx="593678" cy="5113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204956" y="3377533"/>
            <a:ext cx="593678" cy="43436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757070" y="3844636"/>
            <a:ext cx="607612" cy="48267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97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28800" y="137786"/>
            <a:ext cx="7315200" cy="1077239"/>
          </a:xfrm>
        </p:spPr>
        <p:txBody>
          <a:bodyPr>
            <a:normAutofit/>
          </a:bodyPr>
          <a:lstStyle/>
          <a:p>
            <a:pPr algn="ctr"/>
            <a:r>
              <a:rPr lang="sr-Cyrl-BA" b="1" dirty="0" smtClean="0">
                <a:solidFill>
                  <a:srgbClr val="2E48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ЗАДАТАК ЗА САМОСТАЛАН РАД</a:t>
            </a:r>
            <a:endParaRPr lang="sr-Latn-RS" b="1" dirty="0">
              <a:solidFill>
                <a:srgbClr val="2E48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type="subTitle" idx="1"/>
          </p:nvPr>
        </p:nvSpPr>
        <p:spPr>
          <a:xfrm>
            <a:off x="2091847" y="1578279"/>
            <a:ext cx="6536669" cy="11361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BA" sz="3000" b="1" dirty="0">
                <a:solidFill>
                  <a:srgbClr val="003DB8"/>
                </a:solidFill>
                <a:latin typeface="Times New Roman" pitchFamily="18" charset="0"/>
                <a:cs typeface="Times New Roman" pitchFamily="18" charset="0"/>
              </a:rPr>
              <a:t>У уџбенику Математика урадити задатке на 86</a:t>
            </a:r>
            <a:r>
              <a:rPr lang="sr-Cyrl-BA" sz="3000" b="1" dirty="0" smtClean="0">
                <a:solidFill>
                  <a:srgbClr val="003DB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RS" sz="3000" b="1" dirty="0" smtClean="0">
                <a:solidFill>
                  <a:srgbClr val="003DB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000" b="1" dirty="0" smtClean="0">
                <a:solidFill>
                  <a:srgbClr val="003DB8"/>
                </a:solidFill>
                <a:latin typeface="Times New Roman" pitchFamily="18" charset="0"/>
                <a:cs typeface="Times New Roman" pitchFamily="18" charset="0"/>
              </a:rPr>
              <a:t>страни</a:t>
            </a:r>
            <a:r>
              <a:rPr lang="sr-Cyrl-BA" sz="3000" b="1" dirty="0">
                <a:solidFill>
                  <a:srgbClr val="003DB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Latn-RS" sz="3000" b="1" dirty="0">
              <a:solidFill>
                <a:srgbClr val="003DB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137753" y="2480153"/>
            <a:ext cx="2542307" cy="23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144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0936" y="162839"/>
            <a:ext cx="7876523" cy="626396"/>
          </a:xfrm>
        </p:spPr>
        <p:txBody>
          <a:bodyPr>
            <a:normAutofit/>
          </a:bodyPr>
          <a:lstStyle/>
          <a:p>
            <a:pPr algn="ctr"/>
            <a:r>
              <a:rPr lang="sr-Cyrl-B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ПОНОВИМО ЗАЈЕДНО!</a:t>
            </a:r>
            <a:endParaRPr lang="sr-Latn-R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12735" y="889348"/>
            <a:ext cx="8066762" cy="4024095"/>
          </a:xfrm>
          <a:noFill/>
        </p:spPr>
        <p:txBody>
          <a:bodyPr>
            <a:normAutofit/>
          </a:bodyPr>
          <a:lstStyle/>
          <a:p>
            <a:pPr algn="just"/>
            <a:r>
              <a:rPr lang="sr-Cyrl-BA" sz="1800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Реченице којима нешто изјављујемо, или о нечему обавјештавамо називају се </a:t>
            </a:r>
            <a:r>
              <a:rPr lang="sr-Cyrl-BA" sz="1800" dirty="0">
                <a:solidFill>
                  <a:srgbClr val="2E4892"/>
                </a:solidFill>
                <a:latin typeface="Times New Roman" pitchFamily="18" charset="0"/>
                <a:cs typeface="Times New Roman" pitchFamily="18" charset="0"/>
              </a:rPr>
              <a:t>ИЗЈАВНЕ РЕЧЕНИЦЕ</a:t>
            </a:r>
            <a:r>
              <a:rPr lang="sr-Cyrl-BA" sz="1800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BA" sz="1800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На крају изјавних реченица стоји знак       </a:t>
            </a:r>
            <a:endParaRPr lang="en-US" sz="1800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" indent="0" algn="just">
              <a:buNone/>
            </a:pPr>
            <a:endParaRPr lang="sr-Cyrl-BA" sz="1800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BA" sz="1800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Реченице којима нешто питамо називају се </a:t>
            </a:r>
            <a:r>
              <a:rPr lang="sr-Cyrl-BA" sz="1800" dirty="0">
                <a:solidFill>
                  <a:srgbClr val="2E4892"/>
                </a:solidFill>
                <a:latin typeface="Times New Roman" pitchFamily="18" charset="0"/>
                <a:cs typeface="Times New Roman" pitchFamily="18" charset="0"/>
              </a:rPr>
              <a:t>УПИТНЕ РЕЧЕНИЦЕ</a:t>
            </a:r>
            <a:r>
              <a:rPr lang="sr-Cyrl-BA" sz="1800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BA" sz="1800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На крају упитних реченица стоји знак        </a:t>
            </a:r>
          </a:p>
          <a:p>
            <a:pPr algn="just"/>
            <a:endParaRPr lang="sr-Cyrl-BA" sz="1800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BA" sz="1800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Реченице којима изражавамо јака осјећања називају се </a:t>
            </a:r>
            <a:r>
              <a:rPr lang="sr-Cyrl-BA" sz="1800" dirty="0">
                <a:solidFill>
                  <a:srgbClr val="2E4892"/>
                </a:solidFill>
                <a:latin typeface="Times New Roman" pitchFamily="18" charset="0"/>
                <a:cs typeface="Times New Roman" pitchFamily="18" charset="0"/>
              </a:rPr>
              <a:t>УЗВИЧНЕ РЕЧЕНИЦ</a:t>
            </a:r>
            <a:r>
              <a:rPr lang="sr-Cyrl-BA" sz="1800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Е. Изговарамо их повишеним гласом, </a:t>
            </a:r>
            <a:r>
              <a:rPr lang="sr-Cyrl-BA" sz="1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узвиком.</a:t>
            </a:r>
            <a:endParaRPr lang="sr-Cyrl-RS" sz="1800" dirty="0" smtClean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BA" sz="18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sr-Cyrl-BA" sz="1800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крају узвичних реченица стоји знак       </a:t>
            </a:r>
            <a:endParaRPr lang="sr-Latn-RS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9268" y="1000383"/>
            <a:ext cx="66911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sr-Cyrl-BA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US" sz="6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7486" y="3844110"/>
            <a:ext cx="369804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sr-Cyrl-BA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  <a:endParaRPr lang="en-US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277" y="3997041"/>
            <a:ext cx="1700450" cy="10145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55435" y="2515864"/>
            <a:ext cx="379509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sr-Cyrl-BA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3742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502149" y="1984305"/>
            <a:ext cx="6038193" cy="213639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sr-Cyrl-B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Ове седмице сам много научио</a:t>
            </a:r>
          </a:p>
          <a:p>
            <a:pPr algn="just"/>
            <a:endParaRPr lang="sr-Cyrl-BA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B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 ли си ти научио како се пишу називи 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" indent="0" algn="just">
              <a:buNone/>
            </a:pP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B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градова</a:t>
            </a:r>
          </a:p>
          <a:p>
            <a:pPr algn="just"/>
            <a:endParaRPr lang="sr-Cyrl-BA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B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Ура, ја то знам већ одавно</a:t>
            </a:r>
            <a:endParaRPr lang="sr-Cyrl-BA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70" y="1603432"/>
            <a:ext cx="1461249" cy="2291041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22628" y="0"/>
            <a:ext cx="4298618" cy="1503203"/>
          </a:xfrm>
          <a:prstGeom prst="wedgeEllipseCallou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2798" y="255311"/>
            <a:ext cx="3820946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sr-Cyrl-BA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Помозите ми да откријем који знак се крије </a:t>
            </a:r>
            <a:r>
              <a:rPr lang="sr-Cyrl-R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крају </a:t>
            </a:r>
            <a:r>
              <a:rPr lang="sr-Cyrl-B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ових </a:t>
            </a:r>
            <a:r>
              <a:rPr lang="sr-Cyrl-BA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реченица.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1312" y="1409684"/>
            <a:ext cx="450377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sr-Cyrl-BA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US" sz="6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1036" y="2824038"/>
            <a:ext cx="501555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sr-Cyrl-BA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8298" y="3520607"/>
            <a:ext cx="450376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sr-Cyrl-BA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6222" y="3135662"/>
            <a:ext cx="2347791" cy="192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779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"/>
            <a:ext cx="9231682" cy="98955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sr-Cyrl-BA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Ријечи </a:t>
            </a:r>
            <a:r>
              <a:rPr lang="sr-Cyrl-BA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 се измијешале, повежи их у </a:t>
            </a:r>
            <a:r>
              <a:rPr lang="sr-Cyrl-BA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реченицу </a:t>
            </a:r>
            <a:r>
              <a:rPr lang="sr-Cyrl-BA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употријеби одговарајући знак</a:t>
            </a:r>
            <a:r>
              <a:rPr lang="sr-Cyrl-BA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Latn-RS" sz="2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880281"/>
            <a:ext cx="9144000" cy="4263220"/>
          </a:xfrm>
        </p:spPr>
        <p:txBody>
          <a:bodyPr/>
          <a:lstStyle/>
          <a:p>
            <a:pPr marL="0" indent="0" algn="just">
              <a:buNone/>
            </a:pPr>
            <a:endParaRPr lang="sr-Cyrl-BA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sr-Cyrl-BA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r-Cyrl-BA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sr-Cyrl-BA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r-Cyrl-BA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Ја живим у Добоју.</a:t>
            </a:r>
          </a:p>
          <a:p>
            <a:pPr marL="0" indent="0" algn="just">
              <a:buNone/>
            </a:pPr>
            <a:endParaRPr lang="sr-Cyrl-BA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sr-Cyrl-BA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sr-Cyrl-BA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 ком граду живиш ти?</a:t>
            </a:r>
          </a:p>
          <a:p>
            <a:pPr marL="0" indent="0" algn="just">
              <a:buNone/>
            </a:pPr>
            <a:endParaRPr lang="sr-Cyrl-BA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sr-Cyrl-BA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sr-Cyrl-BA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Дивно, 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Добој</a:t>
            </a:r>
            <a:r>
              <a:rPr lang="sr-Cyrl-BA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је град на</a:t>
            </a: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							</a:t>
            </a:r>
            <a:r>
              <a:rPr lang="sr-Cyrl-BA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ријеке! </a:t>
            </a:r>
            <a:endParaRPr lang="sr-Cyrl-BA" sz="2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70" y="1248772"/>
            <a:ext cx="1009838" cy="3813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691" y="1337092"/>
            <a:ext cx="900239" cy="2047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3314" y="1337093"/>
            <a:ext cx="256013" cy="2930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9710" y="1248770"/>
            <a:ext cx="426247" cy="4049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8446" y="2118817"/>
            <a:ext cx="307224" cy="2149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8256" y="2118817"/>
            <a:ext cx="907383" cy="2149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7244" y="2118816"/>
            <a:ext cx="743054" cy="2661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43176" y="2118816"/>
            <a:ext cx="177420" cy="2661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471" y="2987084"/>
            <a:ext cx="375217" cy="2269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2145" y="2910774"/>
            <a:ext cx="743054" cy="3665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28256" y="2910776"/>
            <a:ext cx="885949" cy="3620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59326" y="2987084"/>
            <a:ext cx="821646" cy="2269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85419" y="2945358"/>
            <a:ext cx="292935" cy="32751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0546" y="3347113"/>
            <a:ext cx="593014" cy="2672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02573" y="3347115"/>
            <a:ext cx="450119" cy="26729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22833" y="3294280"/>
            <a:ext cx="2750643" cy="17963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655" y="1945526"/>
            <a:ext cx="97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к</a:t>
            </a:r>
            <a:r>
              <a:rPr lang="sr-Cyrl-BA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ом</a:t>
            </a:r>
            <a:endParaRPr lang="en-US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05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C2C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866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Повежи </a:t>
            </a:r>
            <a:r>
              <a:rPr lang="sr-Cyrl-BA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реченице са одговарајућим реченичним знаком</a:t>
            </a:r>
            <a:r>
              <a:rPr lang="sr-Cyrl-BA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  <a:br>
              <a:rPr lang="sr-Cyrl-BA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endParaRPr lang="sr-Latn-RS" sz="2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0754"/>
            <a:ext cx="9144000" cy="424274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sr-Cyrl-BA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sr-Cyrl-BA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Гдје живи Маша			</a:t>
            </a:r>
            <a:r>
              <a:rPr lang="sr-Cyrl-BA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r-Cyrl-B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Зграда има 9 							 </a:t>
            </a:r>
            <a:r>
              <a:rPr lang="sr-Cyrl-B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спратова</a:t>
            </a:r>
            <a:endParaRPr lang="sr-Cyrl-BA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sr-Cyrl-BA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sr-Cyrl-BA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Маша живи у 			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	</a:t>
            </a:r>
            <a:r>
              <a:rPr lang="sr-Cyrl-B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Јао, баш је висока</a:t>
            </a:r>
          </a:p>
          <a:p>
            <a:pPr marL="0" indent="0" algn="just">
              <a:buNone/>
            </a:pPr>
            <a:r>
              <a:rPr lang="sr-Cyrl-B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стамбеној згради</a:t>
            </a:r>
          </a:p>
          <a:p>
            <a:pPr marL="0" indent="0" algn="just">
              <a:buNone/>
            </a:pPr>
            <a:endParaRPr lang="sr-Cyrl-BA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sr-Cyrl-BA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Колико спратова        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   	</a:t>
            </a:r>
            <a:r>
              <a:rPr lang="sr-Cyrl-B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згради је </a:t>
            </a:r>
            <a:r>
              <a:rPr lang="sr-Cyrl-BA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Машин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	има зграда                            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r-Cyrl-B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родитељски дом	</a:t>
            </a:r>
            <a:r>
              <a:rPr lang="sr-Cyrl-BA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			</a:t>
            </a:r>
            <a:endParaRPr 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847" y="2547554"/>
            <a:ext cx="533094" cy="7165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611" y="3577669"/>
            <a:ext cx="533094" cy="70883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2723068" y="1699149"/>
            <a:ext cx="1125109" cy="97240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23068" y="3018773"/>
            <a:ext cx="1197238" cy="66465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906038" y="3106995"/>
            <a:ext cx="942139" cy="82508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493941" y="1737950"/>
            <a:ext cx="1092634" cy="186542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4579300" y="1841282"/>
            <a:ext cx="1007275" cy="106452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548621" y="3827031"/>
            <a:ext cx="1340865" cy="2743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083" y="1344061"/>
            <a:ext cx="522858" cy="70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993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3359" y="133068"/>
            <a:ext cx="8730642" cy="941695"/>
          </a:xfrm>
        </p:spPr>
        <p:txBody>
          <a:bodyPr>
            <a:normAutofit/>
          </a:bodyPr>
          <a:lstStyle/>
          <a:p>
            <a:r>
              <a:rPr lang="sr-Cyrl-BA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sr-Cyrl-BA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крају реченица стави одговарајући  реченични знак</a:t>
            </a:r>
            <a:r>
              <a:rPr lang="sr-Cyrl-BA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Latn-RS" sz="3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31459"/>
            <a:ext cx="9144000" cy="42120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BA" dirty="0" smtClean="0"/>
          </a:p>
          <a:p>
            <a:pPr marL="0" indent="0">
              <a:buNone/>
            </a:pPr>
            <a:r>
              <a:rPr lang="sr-Cyrl-BA" dirty="0"/>
              <a:t>	</a:t>
            </a:r>
            <a:r>
              <a:rPr lang="sr-Cyrl-B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 и </a:t>
            </a:r>
            <a:r>
              <a:rPr lang="sr-Cyrl-B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мачка</a:t>
            </a:r>
            <a:endParaRPr lang="sr-Cyrl-BA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0">
              <a:lnSpc>
                <a:spcPct val="150000"/>
              </a:lnSpc>
              <a:buNone/>
            </a:pPr>
            <a:r>
              <a:rPr lang="sr-Cyrl-BA" sz="24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Беки је Ланин пас</a:t>
            </a:r>
          </a:p>
          <a:p>
            <a:pPr marL="342900" lvl="1" indent="0">
              <a:lnSpc>
                <a:spcPct val="150000"/>
              </a:lnSpc>
              <a:buNone/>
            </a:pPr>
            <a:r>
              <a:rPr lang="sr-Cyrl-BA" sz="24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Зашто тако трчи</a:t>
            </a:r>
          </a:p>
          <a:p>
            <a:pPr marL="342900" lvl="1" indent="0">
              <a:lnSpc>
                <a:spcPct val="150000"/>
              </a:lnSpc>
              <a:buNone/>
            </a:pPr>
            <a:r>
              <a:rPr lang="sr-Cyrl-BA" sz="24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Видио је мачку</a:t>
            </a:r>
          </a:p>
          <a:p>
            <a:pPr marL="342900" lvl="1" indent="0">
              <a:lnSpc>
                <a:spcPct val="150000"/>
              </a:lnSpc>
              <a:buNone/>
            </a:pPr>
            <a:r>
              <a:rPr lang="sr-Cyrl-BA" sz="24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Бјежи мацо</a:t>
            </a:r>
          </a:p>
          <a:p>
            <a:pPr marL="342900" lvl="1" indent="0">
              <a:lnSpc>
                <a:spcPct val="150000"/>
              </a:lnSpc>
              <a:buNone/>
            </a:pPr>
            <a:r>
              <a:rPr lang="sr-Cyrl-BA" sz="24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Гдје ли ће се сакрити</a:t>
            </a:r>
            <a:endParaRPr lang="en-US" sz="24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375537" y="2308981"/>
            <a:ext cx="3507288" cy="22621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83744" y="1796725"/>
            <a:ext cx="450376" cy="70019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sr-Latn-BA" sz="41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US" sz="41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873" y="2988411"/>
            <a:ext cx="690432" cy="8824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86448" y="2468651"/>
            <a:ext cx="481693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sr-Latn-BA" sz="33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endParaRPr lang="en-US" sz="33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405" y="4261027"/>
            <a:ext cx="731584" cy="88247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049174" y="3751114"/>
            <a:ext cx="378725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sr-Latn-BA" sz="3300" dirty="0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  <a:endParaRPr lang="en-US" sz="33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157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5173249" y="468943"/>
            <a:ext cx="3607271" cy="1543050"/>
          </a:xfrm>
        </p:spPr>
        <p:txBody>
          <a:bodyPr>
            <a:normAutofit/>
          </a:bodyPr>
          <a:lstStyle/>
          <a:p>
            <a:pPr algn="ctr"/>
            <a:r>
              <a:rPr lang="sr-Cyrl-B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ЗАДАТАК ЗА САМОСТАЛАН РАД</a:t>
            </a:r>
            <a:endParaRPr lang="sr-Latn-R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Čuvar mesta za sadržaj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r-Cyrl-BA" sz="3300" dirty="0">
                <a:latin typeface="Times New Roman" pitchFamily="18" charset="0"/>
                <a:cs typeface="Times New Roman" pitchFamily="18" charset="0"/>
              </a:rPr>
              <a:t>Напиши по једну изјавну, упитну и узвичну реченицу о зими.</a:t>
            </a:r>
            <a:endParaRPr lang="sr-Latn-R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59" y="801666"/>
            <a:ext cx="4123169" cy="308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287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2223369" y="288882"/>
            <a:ext cx="6172200" cy="1420772"/>
          </a:xfrm>
        </p:spPr>
        <p:txBody>
          <a:bodyPr>
            <a:normAutofit/>
          </a:bodyPr>
          <a:lstStyle/>
          <a:p>
            <a:pPr algn="ctr"/>
            <a:r>
              <a:rPr lang="sr-Cyrl-BA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МАТЕМАТИКА 2. РАЗРЕД</a:t>
            </a:r>
            <a:r>
              <a:rPr lang="sr-Cyrl-BA" sz="3300" dirty="0">
                <a:solidFill>
                  <a:srgbClr val="FF0000"/>
                </a:solidFill>
              </a:rPr>
              <a:t/>
            </a:r>
            <a:br>
              <a:rPr lang="sr-Cyrl-BA" sz="3300" dirty="0">
                <a:solidFill>
                  <a:srgbClr val="FF0000"/>
                </a:solidFill>
              </a:rPr>
            </a:br>
            <a:endParaRPr lang="sr-Latn-RS" sz="330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>
          <a:xfrm>
            <a:off x="2260947" y="1547911"/>
            <a:ext cx="6172200" cy="10287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sr-Cyrl-BA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+mj-ea"/>
                <a:cs typeface="+mj-cs"/>
              </a:rPr>
              <a:t>Парни и непарни бројеви друге десетице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941" y="2910103"/>
            <a:ext cx="6039134" cy="190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032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sz="quarter" idx="1"/>
          </p:nvPr>
        </p:nvSpPr>
        <p:spPr>
          <a:xfrm>
            <a:off x="3444657" y="864296"/>
            <a:ext cx="4480141" cy="399116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sr-Cyrl-BA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sr-Cyrl-BA" sz="3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Парни бројеви друге десетице </a:t>
            </a:r>
          </a:p>
          <a:p>
            <a:pPr marL="0" indent="0" algn="ctr">
              <a:buNone/>
            </a:pPr>
            <a:r>
              <a:rPr lang="sr-Cyrl-BA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 </a:t>
            </a:r>
            <a:r>
              <a:rPr lang="sr-Cyrl-BA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14  16  18  </a:t>
            </a:r>
            <a:r>
              <a:rPr lang="sr-Cyrl-BA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sr-Cyrl-BA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sr-Cyrl-BA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sr-Cyrl-BA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Непарни бројеви друге десетице</a:t>
            </a:r>
          </a:p>
          <a:p>
            <a:pPr marL="0" indent="0" algn="ctr">
              <a:buNone/>
            </a:pPr>
            <a:r>
              <a:rPr lang="sr-Cyrl-BA" sz="30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11  13  15  17  19</a:t>
            </a:r>
            <a:endParaRPr lang="sr-Latn-RS" sz="3000" b="1" dirty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10" y="549788"/>
            <a:ext cx="3106455" cy="437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735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740</TotalTime>
  <Words>277</Words>
  <Application>Microsoft Office PowerPoint</Application>
  <PresentationFormat>On-screen Show (16:9)</PresentationFormat>
  <Paragraphs>101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Opulent</vt:lpstr>
      <vt:lpstr>Oriel</vt:lpstr>
      <vt:lpstr>  СРПСКИ ЈЕЗИК 2. РАЗРЕД   </vt:lpstr>
      <vt:lpstr>ПОНОВИМО ЗАЈЕДНО!</vt:lpstr>
      <vt:lpstr>Slide 3</vt:lpstr>
      <vt:lpstr>Ријечи су се измијешале, повежи их у реченицу и употријеби одговарајући знак.</vt:lpstr>
      <vt:lpstr> Повежи реченице са одговарајућим реченичним знаком. </vt:lpstr>
      <vt:lpstr>На крају реченица стави одговарајући  реченични знак.</vt:lpstr>
      <vt:lpstr>ЗАДАТАК ЗА САМОСТАЛАН РАД</vt:lpstr>
      <vt:lpstr>МАТЕМАТИКА 2. РАЗРЕД </vt:lpstr>
      <vt:lpstr>Slide 9</vt:lpstr>
      <vt:lpstr>ИЗДВОЈ ПАРОВЕ ПАТИКА.</vt:lpstr>
      <vt:lpstr>ИЗДВОЈ НЕПАРНЕ БРОЈЕВЕ.</vt:lpstr>
      <vt:lpstr>Допиши одговарајућу цифру на црту, тако да добијеш парне бројеве друге десетице. </vt:lpstr>
      <vt:lpstr>Ако је тврдња тачна заокружи ДА, а ако тврдња није тачна заокружи НЕ.</vt:lpstr>
      <vt:lpstr>ЗАДАТАК ЗА САМОСТАЛАН РАД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СРПСКИ ЈЕЗИК 2. РАЗРЕД  Реченица као изјава, питање, узвик</dc:title>
  <dc:creator>PC</dc:creator>
  <cp:lastModifiedBy>KULA</cp:lastModifiedBy>
  <cp:revision>80</cp:revision>
  <dcterms:created xsi:type="dcterms:W3CDTF">2021-01-14T20:39:19Z</dcterms:created>
  <dcterms:modified xsi:type="dcterms:W3CDTF">2021-01-21T21:55:51Z</dcterms:modified>
</cp:coreProperties>
</file>