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2" r:id="rId1"/>
  </p:sldMasterIdLst>
  <p:sldIdLst>
    <p:sldId id="256" r:id="rId2"/>
    <p:sldId id="262" r:id="rId3"/>
    <p:sldId id="263" r:id="rId4"/>
    <p:sldId id="264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3366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8" y="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271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75746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89172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383567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6299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06788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35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21461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985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78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986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711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20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23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57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04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11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12/6/2020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2600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  <p:sldLayoutId id="214748371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9528" y="1147483"/>
            <a:ext cx="8662801" cy="3738282"/>
          </a:xfrm>
          <a:solidFill>
            <a:schemeClr val="accent1"/>
          </a:solidFill>
          <a:ln w="76200">
            <a:solidFill>
              <a:schemeClr val="tx1"/>
            </a:solidFill>
          </a:ln>
          <a:effectLst>
            <a:glow rad="127000">
              <a:schemeClr val="accent1"/>
            </a:glow>
            <a:outerShdw blurRad="50800" dist="50800" dir="5400000" algn="ctr" rotWithShape="0">
              <a:schemeClr val="accent1"/>
            </a:outerShdw>
          </a:effectLst>
        </p:spPr>
        <p:txBody>
          <a:bodyPr/>
          <a:lstStyle/>
          <a:p>
            <a:pPr algn="ctr"/>
            <a:r>
              <a:rPr lang="en-US" sz="5400" b="1" dirty="0"/>
              <a:t>IL PRESENTE INDICATIVO </a:t>
            </a:r>
            <a:r>
              <a:rPr lang="en-US" sz="5400" dirty="0"/>
              <a:t>(</a:t>
            </a:r>
            <a:r>
              <a:rPr lang="en-US" sz="5400" dirty="0" err="1"/>
              <a:t>verbi</a:t>
            </a:r>
            <a:r>
              <a:rPr lang="en-US" sz="5400" dirty="0"/>
              <a:t> </a:t>
            </a:r>
            <a:r>
              <a:rPr lang="en-US" sz="5400" dirty="0" err="1"/>
              <a:t>regolari</a:t>
            </a:r>
            <a:r>
              <a:rPr lang="en-US" sz="5400" dirty="0"/>
              <a:t>) </a:t>
            </a:r>
            <a:br>
              <a:rPr lang="en-US" dirty="0"/>
            </a:br>
            <a:r>
              <a:rPr lang="en-US" dirty="0"/>
              <a:t>-</a:t>
            </a:r>
            <a:r>
              <a:rPr lang="en-US" sz="4800" dirty="0"/>
              <a:t>RIPASSO-</a:t>
            </a:r>
          </a:p>
        </p:txBody>
      </p:sp>
    </p:spTree>
    <p:extLst>
      <p:ext uri="{BB962C8B-B14F-4D97-AF65-F5344CB8AC3E}">
        <p14:creationId xmlns:p14="http://schemas.microsoft.com/office/powerpoint/2010/main" val="53971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B65899-6924-4403-BCC5-CC9C19723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89952"/>
          </a:xfrm>
        </p:spPr>
        <p:txBody>
          <a:bodyPr/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verbi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dividono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coniugazioni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165373-B817-4BF0-B334-83857AECA0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2463" y="1342670"/>
            <a:ext cx="2940050" cy="889953"/>
          </a:xfrm>
        </p:spPr>
        <p:txBody>
          <a:bodyPr/>
          <a:lstStyle/>
          <a:p>
            <a:r>
              <a:rPr lang="sr-Latn-RS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-ARE </a:t>
            </a:r>
            <a:r>
              <a:rPr lang="sr-Latn-RS" dirty="0">
                <a:solidFill>
                  <a:schemeClr val="tx1"/>
                </a:solidFill>
              </a:rPr>
              <a:t>(cantare)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EAE4F9-F1CA-4C19-AFB5-E722F352E1A6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652463" y="2398643"/>
            <a:ext cx="2940050" cy="3882887"/>
          </a:xfrm>
          <a:gradFill>
            <a:gsLst>
              <a:gs pos="4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  cant – o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cant – i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Lui, lei cant – a</a:t>
            </a:r>
          </a:p>
          <a:p>
            <a:endParaRPr lang="sr-Latn-R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 cant – iamo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 cant – ate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Loro cant – ano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5D47990E-BC9C-45D6-9CEB-DA6FEA24AC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89375" y="1245704"/>
            <a:ext cx="2930525" cy="986919"/>
          </a:xfrm>
        </p:spPr>
        <p:txBody>
          <a:bodyPr/>
          <a:lstStyle/>
          <a:p>
            <a:r>
              <a:rPr lang="sr-Latn-RS" b="1" u="sng" dirty="0">
                <a:solidFill>
                  <a:schemeClr val="tx1"/>
                </a:solidFill>
              </a:rPr>
              <a:t>-ERE </a:t>
            </a:r>
            <a:r>
              <a:rPr lang="sr-Latn-RS" dirty="0">
                <a:solidFill>
                  <a:schemeClr val="tx1"/>
                </a:solidFill>
              </a:rPr>
              <a:t>(rispondere)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8B136282-F94A-4FC7-9000-EF04A1F281DF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3888022" y="2522395"/>
            <a:ext cx="2934406" cy="4005014"/>
          </a:xfrm>
          <a:gradFill>
            <a:gsLst>
              <a:gs pos="43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sr-Latn-RS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  rispond – o</a:t>
            </a:r>
          </a:p>
          <a:p>
            <a:r>
              <a:rPr lang="sr-Latn-RS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rispond – i</a:t>
            </a:r>
          </a:p>
          <a:p>
            <a:r>
              <a:rPr lang="sr-Latn-RS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Lui, lei rispond – e</a:t>
            </a:r>
          </a:p>
          <a:p>
            <a:endParaRPr lang="sr-Latn-RS" sz="28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 rispond - iamo</a:t>
            </a:r>
          </a:p>
          <a:p>
            <a:r>
              <a:rPr lang="sr-Latn-RS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 rispond – ete</a:t>
            </a:r>
          </a:p>
          <a:p>
            <a:r>
              <a:rPr lang="sr-Latn-RS" sz="28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Loro rispond – ono</a:t>
            </a:r>
            <a:endParaRPr lang="en-US" sz="28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465AD7-10EE-4D33-9E7E-FE669547A94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24700" y="1245704"/>
            <a:ext cx="2932113" cy="986919"/>
          </a:xfrm>
        </p:spPr>
        <p:txBody>
          <a:bodyPr/>
          <a:lstStyle/>
          <a:p>
            <a:r>
              <a:rPr lang="sr-Latn-RS" b="1" u="sng" dirty="0">
                <a:solidFill>
                  <a:schemeClr val="tx1"/>
                </a:solidFill>
              </a:rPr>
              <a:t>-IRE </a:t>
            </a:r>
            <a:r>
              <a:rPr lang="sr-Latn-RS" dirty="0">
                <a:solidFill>
                  <a:schemeClr val="tx1"/>
                </a:solidFill>
              </a:rPr>
              <a:t>(coprire)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7B9CF33-E9B7-4F35-A3CD-695FF28C69EE}"/>
              </a:ext>
            </a:extLst>
          </p:cNvPr>
          <p:cNvSpPr>
            <a:spLocks noGrp="1"/>
          </p:cNvSpPr>
          <p:nvPr>
            <p:ph type="body" sz="half" idx="20"/>
          </p:nvPr>
        </p:nvSpPr>
        <p:spPr>
          <a:xfrm>
            <a:off x="7124575" y="2398643"/>
            <a:ext cx="2935997" cy="4006639"/>
          </a:xfrm>
          <a:gradFill>
            <a:gsLst>
              <a:gs pos="4600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  copr – o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copr – i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Lui, lei copr – e</a:t>
            </a:r>
          </a:p>
          <a:p>
            <a:endParaRPr lang="sr-Latn-R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 copr – iamo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 copr – ite</a:t>
            </a:r>
          </a:p>
          <a:p>
            <a:r>
              <a:rPr lang="sr-Latn-R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Loro copr –  ono</a:t>
            </a:r>
            <a:endParaRPr lang="en-US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612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03C095D-1B35-4FF6-945B-2587F5C26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La III coniugazione si divide in due tipi di verbi</a:t>
            </a:r>
            <a:endParaRPr lang="en-US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:a16="http://schemas.microsoft.com/office/drawing/2014/main" id="{D43C0986-EBED-43CA-A506-A4B2A65C48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17674" y="2060575"/>
            <a:ext cx="4563964" cy="4195763"/>
          </a:xfrm>
        </p:spPr>
        <p:txBody>
          <a:bodyPr>
            <a:normAutofit fontScale="85000" lnSpcReduction="20000"/>
          </a:bodyPr>
          <a:lstStyle/>
          <a:p>
            <a:r>
              <a:rPr lang="sr-Latn-RS" sz="3200" dirty="0"/>
              <a:t>IIIa (</a:t>
            </a:r>
            <a:r>
              <a:rPr lang="sr-Latn-RS" sz="3200" b="1" u="sng" dirty="0"/>
              <a:t>coprire</a:t>
            </a:r>
            <a:r>
              <a:rPr lang="sr-Latn-RS" sz="3200" dirty="0"/>
              <a:t>)</a:t>
            </a:r>
          </a:p>
          <a:p>
            <a:pPr marL="0" indent="0">
              <a:buNone/>
            </a:pPr>
            <a:endParaRPr lang="sr-Latn-RS" sz="3200" dirty="0"/>
          </a:p>
          <a:p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  copr - o</a:t>
            </a:r>
          </a:p>
          <a:p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copr - i</a:t>
            </a:r>
          </a:p>
          <a:p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Lui, lei copr - e</a:t>
            </a:r>
          </a:p>
          <a:p>
            <a:endParaRPr lang="sr-Latn-R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 copr - iamo</a:t>
            </a:r>
          </a:p>
          <a:p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 copr - ite</a:t>
            </a:r>
          </a:p>
          <a:p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Loro copr - ono</a:t>
            </a:r>
            <a:endParaRPr lang="en-U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58C6D81F-2F7A-492E-9388-7E3C68203F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056092"/>
            <a:ext cx="4778326" cy="4200245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 fontScale="85000" lnSpcReduction="20000"/>
          </a:bodyPr>
          <a:lstStyle/>
          <a:p>
            <a:r>
              <a:rPr lang="sr-Latn-RS" sz="3200" dirty="0"/>
              <a:t>IIIb (</a:t>
            </a:r>
            <a:r>
              <a:rPr lang="sr-Latn-RS" sz="3200" b="1" u="sng" dirty="0"/>
              <a:t>capire</a:t>
            </a:r>
            <a:r>
              <a:rPr lang="sr-Latn-RS" sz="3200" dirty="0"/>
              <a:t>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Io   cap - </a:t>
            </a:r>
            <a:r>
              <a:rPr 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 </a:t>
            </a:r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</a:t>
            </a:r>
          </a:p>
          <a:p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 cap - </a:t>
            </a:r>
            <a:r>
              <a:rPr 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 </a:t>
            </a:r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</a:t>
            </a:r>
          </a:p>
          <a:p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Lui, lei cap - </a:t>
            </a:r>
            <a:r>
              <a:rPr 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</a:t>
            </a:r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e</a:t>
            </a:r>
          </a:p>
          <a:p>
            <a:endParaRPr lang="sr-Latn-RS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Noi cap</a:t>
            </a:r>
            <a:r>
              <a:rPr 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iamo</a:t>
            </a:r>
          </a:p>
          <a:p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Voi cap - ite</a:t>
            </a:r>
          </a:p>
          <a:p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Loro cap - </a:t>
            </a:r>
            <a:r>
              <a:rPr lang="sr-Latn-R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 </a:t>
            </a:r>
            <a:r>
              <a:rPr lang="sr-Latn-RS" sz="3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ono</a:t>
            </a:r>
            <a:endParaRPr lang="en-US" sz="30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367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28D0F-CF6E-4855-BC94-C21DE6C1E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Ecco i verbi pi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ù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comuni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seguono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III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coniugazione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20AE6-A8DF-4D47-ACCE-F0F3ABF181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4572" y="2060575"/>
            <a:ext cx="4965079" cy="4195763"/>
          </a:xfrm>
          <a:solidFill>
            <a:schemeClr val="accent1"/>
          </a:solidFill>
          <a:scene3d>
            <a:camera prst="isometricOffAxis1Right"/>
            <a:lightRig rig="threePt" dir="t"/>
          </a:scene3d>
        </p:spPr>
        <p:txBody>
          <a:bodyPr>
            <a:normAutofit/>
          </a:bodyPr>
          <a:lstStyle/>
          <a:p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IIIa:</a:t>
            </a:r>
          </a:p>
          <a:p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aprire, coprire, dormire, offrire, partire, seguire, servire, vestire, soffrire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BBCDD5-468C-406B-B7BD-B45E5F8F4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5177630" cy="4200245"/>
          </a:xfrm>
          <a:solidFill>
            <a:schemeClr val="accent1">
              <a:lumMod val="75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  <a:scene3d>
            <a:camera prst="isometricOffAxis2Left"/>
            <a:lightRig rig="threePt" dir="t"/>
          </a:scene3d>
        </p:spPr>
        <p:txBody>
          <a:bodyPr/>
          <a:lstStyle/>
          <a:p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IIIb:</a:t>
            </a:r>
          </a:p>
          <a:p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capire, colpire, costruire, fornire, guarire, preferire, pulire, sostituire, spedire, unire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010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26141"/>
            <a:ext cx="9825736" cy="580126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r-Latn-BA" sz="2200" b="1" dirty="0"/>
              <a:t>Esercizio 1: Coniugare al presente indicativo i verbi tra parentesi. </a:t>
            </a:r>
            <a:endParaRPr lang="en-US" sz="2200" b="1" dirty="0"/>
          </a:p>
          <a:p>
            <a:pPr marL="0" indent="0">
              <a:buNone/>
            </a:pPr>
            <a:endParaRPr lang="sr-Latn-BA" sz="2200" dirty="0"/>
          </a:p>
          <a:p>
            <a:pPr marL="457200" indent="-457200">
              <a:buAutoNum type="arabicPeriod"/>
            </a:pPr>
            <a:r>
              <a:rPr lang="sr-Latn-BA" sz="2200" dirty="0"/>
              <a:t>Sandra (ascoltare)                                la musica. </a:t>
            </a:r>
          </a:p>
          <a:p>
            <a:pPr marL="457200" indent="-457200">
              <a:buAutoNum type="arabicPeriod"/>
            </a:pPr>
            <a:r>
              <a:rPr lang="sr-Latn-BA" sz="2200" dirty="0"/>
              <a:t>Oggi io(studiare)                           </a:t>
            </a:r>
            <a:r>
              <a:rPr lang="en-US" sz="2200" dirty="0"/>
              <a:t> </a:t>
            </a:r>
            <a:r>
              <a:rPr lang="sr-Latn-BA" sz="2200" dirty="0"/>
              <a:t> un po’ di storia. </a:t>
            </a:r>
          </a:p>
          <a:p>
            <a:pPr marL="457200" indent="-457200">
              <a:buAutoNum type="arabicPeriod"/>
            </a:pPr>
            <a:r>
              <a:rPr lang="sr-Latn-BA" sz="2200" dirty="0"/>
              <a:t>Mia mamma  e io (partire)                             domani per il mare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BA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sr-Latn-BA" sz="2200" dirty="0">
                <a:cs typeface="Times New Roman" panose="02020603050405020304" pitchFamily="18" charset="0"/>
              </a:rPr>
              <a:t>Marco (vivere)                              in Serbia. </a:t>
            </a:r>
          </a:p>
          <a:p>
            <a:pPr marL="457200" indent="-457200">
              <a:buAutoNum type="arabicPeriod"/>
            </a:pPr>
            <a:r>
              <a:rPr lang="sr-Latn-BA" sz="2200" dirty="0">
                <a:cs typeface="Times New Roman" panose="02020603050405020304" pitchFamily="18" charset="0"/>
              </a:rPr>
              <a:t>Loro </a:t>
            </a:r>
            <a:r>
              <a:rPr lang="en-US" sz="2200" dirty="0">
                <a:cs typeface="Times New Roman" panose="02020603050405020304" pitchFamily="18" charset="0"/>
              </a:rPr>
              <a:t>(</a:t>
            </a:r>
            <a:r>
              <a:rPr lang="sr-Latn-RS" sz="2200" dirty="0">
                <a:cs typeface="Times New Roman" panose="02020603050405020304" pitchFamily="18" charset="0"/>
              </a:rPr>
              <a:t>non capire</a:t>
            </a:r>
            <a:r>
              <a:rPr lang="en-US" sz="2200" dirty="0">
                <a:cs typeface="Times New Roman" panose="02020603050405020304" pitchFamily="18" charset="0"/>
              </a:rPr>
              <a:t>)</a:t>
            </a:r>
            <a:r>
              <a:rPr lang="sr-Latn-RS" sz="2200" dirty="0">
                <a:cs typeface="Times New Roman" panose="02020603050405020304" pitchFamily="18" charset="0"/>
              </a:rPr>
              <a:t>                         </a:t>
            </a:r>
            <a:r>
              <a:rPr lang="sr-Latn-BA" sz="2200" dirty="0">
                <a:cs typeface="Times New Roman" panose="02020603050405020304" pitchFamily="18" charset="0"/>
              </a:rPr>
              <a:t>        il serbo.</a:t>
            </a:r>
          </a:p>
          <a:p>
            <a:pPr marL="457200" indent="-457200">
              <a:buAutoNum type="arabicPeriod"/>
            </a:pPr>
            <a:r>
              <a:rPr lang="sr-Latn-BA" sz="2200" dirty="0">
                <a:cs typeface="Times New Roman" panose="02020603050405020304" pitchFamily="18" charset="0"/>
              </a:rPr>
              <a:t>Molte case del centro (essere)                               antiche.</a:t>
            </a:r>
            <a:endParaRPr lang="en-US" sz="2200" dirty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sr-Latn-RS" sz="2200" dirty="0">
                <a:cs typeface="Times New Roman" panose="02020603050405020304" pitchFamily="18" charset="0"/>
              </a:rPr>
              <a:t>La bellezza non (essere)                           l’unica cosa che conta.</a:t>
            </a:r>
            <a:r>
              <a:rPr lang="en-US" sz="2200" dirty="0">
                <a:cs typeface="Times New Roman" panose="02020603050405020304" pitchFamily="18" charset="0"/>
              </a:rPr>
              <a:t> </a:t>
            </a:r>
            <a:endParaRPr lang="sr-Latn-RS" sz="2200" dirty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en-US" sz="2200" dirty="0">
                <a:cs typeface="Times New Roman" panose="02020603050405020304" pitchFamily="18" charset="0"/>
              </a:rPr>
              <a:t> </a:t>
            </a:r>
            <a:r>
              <a:rPr lang="sr-Latn-RS" sz="2200" dirty="0">
                <a:cs typeface="Times New Roman" panose="02020603050405020304" pitchFamily="18" charset="0"/>
              </a:rPr>
              <a:t>Chi (conoscere)</a:t>
            </a:r>
            <a:r>
              <a:rPr lang="en-US" sz="2200" dirty="0">
                <a:cs typeface="Times New Roman" panose="02020603050405020304" pitchFamily="18" charset="0"/>
              </a:rPr>
              <a:t>                      </a:t>
            </a:r>
            <a:r>
              <a:rPr lang="sr-Latn-RS" sz="2200" dirty="0">
                <a:cs typeface="Times New Roman" panose="02020603050405020304" pitchFamily="18" charset="0"/>
              </a:rPr>
              <a:t>la sorella di Nicola?</a:t>
            </a:r>
            <a:r>
              <a:rPr lang="en-US" sz="2200" dirty="0">
                <a:cs typeface="Times New Roman" panose="02020603050405020304" pitchFamily="18" charset="0"/>
              </a:rPr>
              <a:t>   </a:t>
            </a:r>
            <a:endParaRPr lang="sr-Latn-RS" sz="2200" dirty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sr-Latn-RS" sz="2200" dirty="0">
                <a:cs typeface="Times New Roman" panose="02020603050405020304" pitchFamily="18" charset="0"/>
              </a:rPr>
              <a:t>Lucia e Mario (avere)                         un figlio.</a:t>
            </a:r>
          </a:p>
          <a:p>
            <a:pPr marL="457200" indent="-457200">
              <a:buAutoNum type="arabicPeriod"/>
            </a:pPr>
            <a:r>
              <a:rPr lang="sr-Latn-RS" sz="2200" dirty="0">
                <a:cs typeface="Times New Roman" panose="02020603050405020304" pitchFamily="18" charset="0"/>
              </a:rPr>
              <a:t>Di primavera (nascere)                        le foglie di alberi.</a:t>
            </a:r>
            <a:endParaRPr lang="en-US" sz="22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sr-Latn-BA" sz="2200" dirty="0"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endParaRPr lang="en-US" sz="2200" dirty="0"/>
          </a:p>
        </p:txBody>
      </p:sp>
      <p:sp>
        <p:nvSpPr>
          <p:cNvPr id="4" name="Rounded Rectangle 3"/>
          <p:cNvSpPr/>
          <p:nvPr/>
        </p:nvSpPr>
        <p:spPr>
          <a:xfrm>
            <a:off x="4304713" y="1687260"/>
            <a:ext cx="2222695" cy="3512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ascolta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304713" y="2245592"/>
            <a:ext cx="1674955" cy="352800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studio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326414" y="2646647"/>
            <a:ext cx="2052917" cy="351201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partiamo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3765179" y="3121024"/>
            <a:ext cx="2052918" cy="352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vive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5818097" y="4043985"/>
            <a:ext cx="2222695" cy="3512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sono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5078437" y="4433344"/>
            <a:ext cx="1717583" cy="352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>
                <a:cs typeface="Times New Roman" panose="02020603050405020304" pitchFamily="18" charset="0"/>
              </a:rPr>
              <a:t>è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3938954" y="4870100"/>
            <a:ext cx="1457800" cy="42857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conosce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151294" y="3568009"/>
            <a:ext cx="2222695" cy="3528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non capiscono</a:t>
            </a:r>
            <a:endParaRPr lang="en-US" dirty="0"/>
          </a:p>
        </p:txBody>
      </p:sp>
      <p:sp>
        <p:nvSpPr>
          <p:cNvPr id="11" name="Rounded Rectangle 1">
            <a:extLst>
              <a:ext uri="{FF2B5EF4-FFF2-40B4-BE49-F238E27FC236}">
                <a16:creationId xmlns:a16="http://schemas.microsoft.com/office/drawing/2014/main" id="{89D31953-4D2B-41E7-BE28-8481DE7A8F40}"/>
              </a:ext>
            </a:extLst>
          </p:cNvPr>
          <p:cNvSpPr/>
          <p:nvPr/>
        </p:nvSpPr>
        <p:spPr>
          <a:xfrm>
            <a:off x="4593986" y="5392730"/>
            <a:ext cx="1717582" cy="351201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hanno</a:t>
            </a:r>
            <a:endParaRPr lang="en-US" dirty="0"/>
          </a:p>
        </p:txBody>
      </p:sp>
      <p:sp>
        <p:nvSpPr>
          <p:cNvPr id="13" name="Rounded Rectangle 1">
            <a:extLst>
              <a:ext uri="{FF2B5EF4-FFF2-40B4-BE49-F238E27FC236}">
                <a16:creationId xmlns:a16="http://schemas.microsoft.com/office/drawing/2014/main" id="{C3336E0A-C0BA-45B7-876E-744709AE383D}"/>
              </a:ext>
            </a:extLst>
          </p:cNvPr>
          <p:cNvSpPr/>
          <p:nvPr/>
        </p:nvSpPr>
        <p:spPr>
          <a:xfrm>
            <a:off x="4746386" y="5915359"/>
            <a:ext cx="1717582" cy="39010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Latn-RS" dirty="0"/>
              <a:t>nascono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513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776836"/>
            <a:ext cx="8946541" cy="54715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Esercizio</a:t>
            </a:r>
            <a:r>
              <a:rPr lang="en-US" b="1" dirty="0"/>
              <a:t> 2: </a:t>
            </a:r>
            <a:r>
              <a:rPr lang="en-US" b="1" dirty="0" err="1"/>
              <a:t>Completa</a:t>
            </a:r>
            <a:r>
              <a:rPr lang="en-US" b="1" dirty="0"/>
              <a:t> le </a:t>
            </a:r>
            <a:r>
              <a:rPr lang="en-US" b="1" dirty="0" err="1"/>
              <a:t>frasi</a:t>
            </a:r>
            <a:r>
              <a:rPr lang="en-US" b="1" dirty="0"/>
              <a:t> con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verbi</a:t>
            </a:r>
            <a:r>
              <a:rPr lang="en-US" b="1" dirty="0"/>
              <a:t> </a:t>
            </a:r>
            <a:r>
              <a:rPr lang="en-US" b="1" dirty="0" err="1"/>
              <a:t>dati</a:t>
            </a:r>
            <a:r>
              <a:rPr lang="en-US" b="1" dirty="0"/>
              <a:t>.</a:t>
            </a:r>
          </a:p>
          <a:p>
            <a:pPr marL="0" indent="0">
              <a:buNone/>
            </a:pPr>
            <a:endParaRPr lang="it-IT" b="1" dirty="0"/>
          </a:p>
          <a:p>
            <a:pPr marL="0" indent="0">
              <a:buNone/>
            </a:pPr>
            <a:endParaRPr lang="it-IT" b="1" dirty="0"/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it-IT" b="1" dirty="0"/>
              <a:t>Qua</a:t>
            </a:r>
            <a:r>
              <a:rPr lang="sr-Latn-RS" b="1" dirty="0"/>
              <a:t>le sport tu</a:t>
            </a:r>
            <a:r>
              <a:rPr lang="it-IT" b="1" dirty="0"/>
              <a:t> _____________?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sr-Latn-RS" b="1" dirty="0"/>
              <a:t>Lui </a:t>
            </a:r>
            <a:r>
              <a:rPr lang="it-IT" b="1" dirty="0"/>
              <a:t> _______________ </a:t>
            </a:r>
            <a:r>
              <a:rPr lang="sr-Latn-RS" b="1" dirty="0"/>
              <a:t>di tagliare l’erba in giardino</a:t>
            </a:r>
            <a:r>
              <a:rPr lang="it-IT" b="1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sr-Latn-RS" b="1" dirty="0"/>
              <a:t>Io (non capire) </a:t>
            </a:r>
            <a:r>
              <a:rPr lang="it-IT" b="1" dirty="0"/>
              <a:t>_______________ </a:t>
            </a:r>
            <a:r>
              <a:rPr lang="sr-Latn-RS" b="1" dirty="0"/>
              <a:t>nulla</a:t>
            </a:r>
            <a:r>
              <a:rPr lang="it-IT" b="1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sr-Latn-RS" b="1" dirty="0"/>
              <a:t>Le lezioni (finire)</a:t>
            </a:r>
            <a:r>
              <a:rPr lang="it-IT" b="1" dirty="0"/>
              <a:t> ______________ </a:t>
            </a:r>
            <a:r>
              <a:rPr lang="sr-Latn-RS" b="1" dirty="0"/>
              <a:t>alle 6</a:t>
            </a:r>
            <a:r>
              <a:rPr lang="it-IT" b="1" dirty="0"/>
              <a:t>.</a:t>
            </a:r>
          </a:p>
          <a:p>
            <a:pPr marL="457200" indent="-457200">
              <a:lnSpc>
                <a:spcPct val="200000"/>
              </a:lnSpc>
              <a:buFont typeface="+mj-lt"/>
              <a:buAutoNum type="arabicPeriod"/>
            </a:pPr>
            <a:r>
              <a:rPr lang="sr-Latn-RS" b="1" dirty="0"/>
              <a:t>Adesso io (pulire)</a:t>
            </a:r>
            <a:r>
              <a:rPr lang="it-IT" b="1" dirty="0"/>
              <a:t> _______________ </a:t>
            </a:r>
            <a:r>
              <a:rPr lang="sr-Latn-RS" b="1" dirty="0"/>
              <a:t>il tavolo e il pavimento</a:t>
            </a:r>
            <a:r>
              <a:rPr lang="it-IT" b="1" dirty="0"/>
              <a:t>.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1270450" y="1310910"/>
            <a:ext cx="1497026" cy="339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capisco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68879" y="1310908"/>
            <a:ext cx="1497026" cy="339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finisce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4598974" y="1310910"/>
            <a:ext cx="1497026" cy="339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preferisci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6197403" y="1310908"/>
            <a:ext cx="1497026" cy="339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finiscono</a:t>
            </a:r>
            <a:endParaRPr lang="en-US" dirty="0"/>
          </a:p>
        </p:txBody>
      </p:sp>
      <p:sp>
        <p:nvSpPr>
          <p:cNvPr id="8" name="Rounded Rectangle 7"/>
          <p:cNvSpPr/>
          <p:nvPr/>
        </p:nvSpPr>
        <p:spPr>
          <a:xfrm>
            <a:off x="7927498" y="1310909"/>
            <a:ext cx="1497026" cy="3398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/>
              <a:t>pulisco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1091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85185E-6 L -0.09492 0.138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766" y="68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3 -0.00463 L -0.05052 0.2384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61" y="1215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534 0.00023 L 0.18125 0.3495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89" y="17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-4.81481E-6 L -0.19661 0.45996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79" y="23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85185E-6 L -0.31979 0.56204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68" y="280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630" y="1569418"/>
            <a:ext cx="10403660" cy="2974447"/>
          </a:xfrm>
        </p:spPr>
        <p:txBody>
          <a:bodyPr/>
          <a:lstStyle/>
          <a:p>
            <a:pPr algn="ctr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Compito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 casa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Coniugare al presente indicativo i seguenti verbi: 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A379C644-6DD1-48DA-BA37-B2E994CD11A9}"/>
              </a:ext>
            </a:extLst>
          </p:cNvPr>
          <p:cNvSpPr/>
          <p:nvPr/>
        </p:nvSpPr>
        <p:spPr>
          <a:xfrm>
            <a:off x="969419" y="3770270"/>
            <a:ext cx="2875722" cy="768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40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costruire</a:t>
            </a:r>
            <a:endParaRPr lang="en-US" sz="4000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6BE05C4-8410-46C4-BAB4-B8B65B9F2892}"/>
              </a:ext>
            </a:extLst>
          </p:cNvPr>
          <p:cNvSpPr/>
          <p:nvPr/>
        </p:nvSpPr>
        <p:spPr>
          <a:xfrm>
            <a:off x="5525069" y="3770270"/>
            <a:ext cx="2875722" cy="7686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sz="4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sostituire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2704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4600" y="2967335"/>
            <a:ext cx="85827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marL="0" indent="0" algn="ctr">
              <a:buNone/>
            </a:pPr>
            <a:r>
              <a:rPr lang="sr-Latn-BA" sz="5400" b="1" dirty="0">
                <a:ln w="22225">
                  <a:solidFill>
                    <a:srgbClr val="FF0000"/>
                  </a:solidFill>
                  <a:prstDash val="solid"/>
                </a:ln>
                <a:effectLst>
                  <a:reflection blurRad="6350" stA="60000" endA="900" endPos="60000" dist="29997" dir="5400000" sy="-100000" algn="bl" rotWithShape="0"/>
                </a:effectLst>
              </a:rPr>
              <a:t>GRAZIE PER L’ATTENZIONE</a:t>
            </a:r>
            <a:endParaRPr lang="en-US" sz="5400" b="1" cap="none" spc="0" dirty="0">
              <a:ln w="22225">
                <a:solidFill>
                  <a:srgbClr val="FF0000"/>
                </a:solidFill>
                <a:prstDash val="solid"/>
              </a:ln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8013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458</TotalTime>
  <Words>436</Words>
  <Application>Microsoft Office PowerPoint</Application>
  <PresentationFormat>Widescreen</PresentationFormat>
  <Paragraphs>90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Century Gothic</vt:lpstr>
      <vt:lpstr>Times New Roman</vt:lpstr>
      <vt:lpstr>Wingdings 3</vt:lpstr>
      <vt:lpstr>Ion</vt:lpstr>
      <vt:lpstr>IL PRESENTE INDICATIVO (verbi regolari)  -RIPASSO-</vt:lpstr>
      <vt:lpstr>I verbi si dividono in tre coniugazioni:</vt:lpstr>
      <vt:lpstr>La III coniugazione si divide in due tipi di verbi</vt:lpstr>
      <vt:lpstr>Ecco i verbi più comuni che seguono la III coniugazione:</vt:lpstr>
      <vt:lpstr>PowerPoint Presentation</vt:lpstr>
      <vt:lpstr>PowerPoint Presentation</vt:lpstr>
      <vt:lpstr>Compito per casa:   Coniugare al presente indicativo i seguenti verbi: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PRESENTE INDICATIVO (verbi regolari)  -RIPASSO-</dc:title>
  <dc:creator>Nemanja</dc:creator>
  <cp:lastModifiedBy>Korisnik</cp:lastModifiedBy>
  <cp:revision>34</cp:revision>
  <dcterms:created xsi:type="dcterms:W3CDTF">2020-11-27T10:21:39Z</dcterms:created>
  <dcterms:modified xsi:type="dcterms:W3CDTF">2020-12-06T21:33:41Z</dcterms:modified>
</cp:coreProperties>
</file>