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70" r:id="rId2"/>
    <p:sldId id="272" r:id="rId3"/>
    <p:sldId id="258" r:id="rId4"/>
    <p:sldId id="262" r:id="rId5"/>
    <p:sldId id="263" r:id="rId6"/>
    <p:sldId id="264" r:id="rId7"/>
    <p:sldId id="265" r:id="rId8"/>
    <p:sldId id="269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2" autoAdjust="0"/>
    <p:restoredTop sz="94713" autoAdjust="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D2115-4873-4C8D-851B-2FCFC283D57F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D5E19-C591-4D92-8720-9B4F167A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1FDAA0-14B3-461D-AA4F-BF247AC362F8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09BCC7-F4D4-4314-8573-CE66E95E6A5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2285992"/>
            <a:ext cx="70723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4400" b="1" dirty="0" smtClean="0">
                <a:latin typeface="Times New Roman" pitchFamily="18" charset="0"/>
                <a:cs typeface="Times New Roman" pitchFamily="18" charset="0"/>
              </a:rPr>
              <a:t>Штампана слова латинице</a:t>
            </a:r>
          </a:p>
          <a:p>
            <a:endParaRPr lang="bs-Cyrl-BA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bs-Cyrl-BA" sz="5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5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bs-Cyrl-BA" sz="5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sr-Cyrl-RS" sz="3300" b="1" dirty="0" smtClean="0">
                <a:latin typeface="Times New Roman" pitchFamily="18" charset="0"/>
                <a:cs typeface="Times New Roman" pitchFamily="18" charset="0"/>
              </a:rPr>
              <a:t>ЗАДАТАК ЗА САМОСТАЛАН  РАД!</a:t>
            </a:r>
          </a:p>
          <a:p>
            <a:pPr algn="ctr">
              <a:buNone/>
            </a:pPr>
            <a:endParaRPr lang="sr-Cyrl-RS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уџбенику „Учимо латиницу“ на страни </a:t>
            </a: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пронађи</a:t>
            </a:r>
            <a:endParaRPr lang="bs-Latn-BA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задатак  </a:t>
            </a: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Прочитај </a:t>
            </a: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препиши” </a:t>
            </a: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препиши</a:t>
            </a: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 ријечи</a:t>
            </a:r>
            <a:endParaRPr lang="bs-Latn-BA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које </a:t>
            </a:r>
            <a:r>
              <a:rPr lang="bs-Latn-BA" sz="3300" dirty="0" smtClean="0">
                <a:latin typeface="Times New Roman" pitchFamily="18" charset="0"/>
                <a:cs typeface="Times New Roman" pitchFamily="18" charset="0"/>
              </a:rPr>
              <a:t>су написане у прва три </a:t>
            </a:r>
            <a:r>
              <a:rPr lang="bs-Latn-BA" sz="3300" smtClean="0">
                <a:latin typeface="Times New Roman" pitchFamily="18" charset="0"/>
                <a:cs typeface="Times New Roman" pitchFamily="18" charset="0"/>
              </a:rPr>
              <a:t>реда</a:t>
            </a:r>
            <a:r>
              <a:rPr lang="bs-Latn-BA" sz="33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s-Latn-BA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 „Прочитај и препиши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Filip,_________ 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film,______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kifla, ________</a:t>
            </a:r>
            <a:endParaRPr lang="sr-Latn-R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Hristivoje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_hrčak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________pohvala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______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Goran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 ______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__ guska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 _________  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tigar 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__„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5984" y="1785926"/>
            <a:ext cx="4572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4000" b="1" dirty="0" smtClean="0">
                <a:latin typeface="Times New Roman" pitchFamily="18" charset="0"/>
                <a:cs typeface="Times New Roman" pitchFamily="18" charset="0"/>
              </a:rPr>
              <a:t>Данас </a:t>
            </a:r>
            <a:r>
              <a:rPr lang="bs-Cyrl-BA" sz="4000" b="1" dirty="0" smtClean="0">
                <a:latin typeface="Times New Roman" pitchFamily="18" charset="0"/>
                <a:cs typeface="Times New Roman" pitchFamily="18" charset="0"/>
              </a:rPr>
              <a:t>ћемо</a:t>
            </a:r>
            <a:r>
              <a:rPr lang="sr-Cyrl-CS" sz="4000" b="1" dirty="0" smtClean="0">
                <a:latin typeface="Times New Roman" pitchFamily="18" charset="0"/>
                <a:cs typeface="Times New Roman" pitchFamily="18" charset="0"/>
              </a:rPr>
              <a:t> ти помоћи да научиш </a:t>
            </a:r>
            <a:r>
              <a:rPr lang="bs-Cyrl-BA" sz="4000" b="1" dirty="0" smtClean="0">
                <a:latin typeface="Times New Roman" pitchFamily="18" charset="0"/>
                <a:cs typeface="Times New Roman" pitchFamily="18" charset="0"/>
              </a:rPr>
              <a:t>штампана </a:t>
            </a:r>
            <a:r>
              <a:rPr lang="sr-Cyrl-CS" sz="4000" b="1" dirty="0" smtClean="0">
                <a:latin typeface="Times New Roman" pitchFamily="18" charset="0"/>
                <a:cs typeface="Times New Roman" pitchFamily="18" charset="0"/>
              </a:rPr>
              <a:t>слова латинице: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bs-Cyrl-BA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4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bs-Cyrl-BA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285992"/>
            <a:ext cx="6500858" cy="37147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43108" y="1500174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s-Cyrl-BA" sz="4000" b="1" dirty="0" smtClean="0">
                <a:latin typeface="Times New Roman" pitchFamily="18" charset="0"/>
                <a:cs typeface="Times New Roman" pitchFamily="18" charset="0"/>
              </a:rPr>
              <a:t>Кренимо!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85786" y="1214422"/>
            <a:ext cx="7981976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Ф ф</a:t>
            </a:r>
            <a:r>
              <a:rPr lang="sr-Latn-RS" sz="6000" b="1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Х х</a:t>
            </a:r>
            <a:r>
              <a:rPr lang="sr-Latn-RS" sz="6000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Г г</a:t>
            </a:r>
            <a:endParaRPr lang="sr-Latn-C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857224" y="3143248"/>
            <a:ext cx="800100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Latn-R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f</a:t>
            </a:r>
            <a:r>
              <a:rPr lang="bs-Cyrl-B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RS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 h</a:t>
            </a:r>
            <a:r>
              <a:rPr lang="bs-Cyrl-B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 g</a:t>
            </a:r>
            <a:endParaRPr lang="sr-Latn-CS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786050" y="2214554"/>
            <a:ext cx="71434" cy="1000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4760595" y="2214554"/>
            <a:ext cx="45719" cy="1000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Explosion 1 19"/>
          <p:cNvSpPr/>
          <p:nvPr/>
        </p:nvSpPr>
        <p:spPr>
          <a:xfrm>
            <a:off x="838200" y="304800"/>
            <a:ext cx="25146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71600" y="533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ЋИРИЛИЦА</a:t>
            </a:r>
          </a:p>
        </p:txBody>
      </p:sp>
      <p:sp>
        <p:nvSpPr>
          <p:cNvPr id="22" name="Explosion 1 21"/>
          <p:cNvSpPr/>
          <p:nvPr/>
        </p:nvSpPr>
        <p:spPr>
          <a:xfrm>
            <a:off x="6858000" y="4267200"/>
            <a:ext cx="22860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315200" y="4419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ЛАТИНИЦА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6858016" y="2285992"/>
            <a:ext cx="45719" cy="85725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20" grpId="0" animBg="1"/>
      <p:bldP spid="21" grpId="0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352800" y="4419600"/>
            <a:ext cx="5410200" cy="2133600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4953000"/>
            <a:ext cx="480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Пажљиво гледај како се пише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латинице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57200"/>
            <a:ext cx="288457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r-Cyrl-R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 Ф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57422" y="1714488"/>
          <a:ext cx="6286544" cy="10334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286544"/>
              </a:tblGrid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  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28859" y="1357298"/>
            <a:ext cx="342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10800" dirty="0" smtClean="0"/>
              <a:t>F</a:t>
            </a:r>
            <a:r>
              <a:rPr lang="sr-Latn-RS" sz="9600" dirty="0" smtClean="0"/>
              <a:t> </a:t>
            </a:r>
            <a:r>
              <a:rPr lang="sr-Latn-RS" sz="7000" dirty="0" smtClean="0"/>
              <a:t>f</a:t>
            </a:r>
            <a:endParaRPr lang="en-US" sz="7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32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352800" y="4419600"/>
            <a:ext cx="5410200" cy="2133600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4876800"/>
            <a:ext cx="480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Пажљиво гледај како се пише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латинице.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152400"/>
            <a:ext cx="278999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r-Cyrl-RS" sz="54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sr-Cyrl-RS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en-US" sz="5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14546" y="1857364"/>
          <a:ext cx="6286544" cy="10334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286544"/>
              </a:tblGrid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  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285984" y="1500174"/>
            <a:ext cx="243047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0800" dirty="0" smtClean="0"/>
              <a:t>H </a:t>
            </a:r>
            <a:r>
              <a:rPr lang="sr-Latn-RS" sz="2800" dirty="0" smtClean="0"/>
              <a:t> </a:t>
            </a:r>
            <a:r>
              <a:rPr lang="sr-Latn-RS" sz="8400" dirty="0" smtClean="0"/>
              <a:t>h</a:t>
            </a:r>
            <a:endParaRPr lang="en-US" sz="8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352800" y="4419600"/>
            <a:ext cx="5410200" cy="2133600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4953000"/>
            <a:ext cx="480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Пажљиво гледај како се пише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словo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латинице.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438400" y="228600"/>
            <a:ext cx="273068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r-Cyrl-RS" sz="54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sr-Cyrl-R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endParaRPr lang="en-US" sz="5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14546" y="1857364"/>
          <a:ext cx="6286544" cy="10334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286544"/>
              </a:tblGrid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  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85984" y="1500174"/>
            <a:ext cx="213872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0800" dirty="0" smtClean="0"/>
              <a:t>G </a:t>
            </a:r>
            <a:r>
              <a:rPr lang="sr-Latn-RS" sz="2800" dirty="0" smtClean="0"/>
              <a:t> </a:t>
            </a:r>
            <a:r>
              <a:rPr lang="sr-Latn-RS" sz="8400" dirty="0" smtClean="0"/>
              <a:t>g</a:t>
            </a:r>
            <a:endParaRPr lang="en-US" sz="8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artoon-bear-7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228600"/>
            <a:ext cx="2514600" cy="2514600"/>
          </a:xfrm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286000" y="304800"/>
            <a:ext cx="4419600" cy="533400"/>
          </a:xfrm>
          <a:prstGeom prst="wedgeRoundRectCallout">
            <a:avLst>
              <a:gd name="adj1" fmla="val -66380"/>
              <a:gd name="adj2" fmla="val 7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514600" y="381000"/>
            <a:ext cx="411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 dirty="0"/>
              <a:t>Отвори свеску и </a:t>
            </a:r>
            <a:r>
              <a:rPr lang="bs-Cyrl-BA" b="1" dirty="0" smtClean="0"/>
              <a:t>запиши слова</a:t>
            </a:r>
            <a:r>
              <a:rPr lang="sr-Cyrl-CS" b="1" dirty="0" smtClean="0"/>
              <a:t>: </a:t>
            </a:r>
            <a:endParaRPr lang="en-US" b="1" dirty="0"/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743200" y="1143000"/>
            <a:ext cx="121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991"/>
              </a:avLst>
            </a:prstTxWarp>
          </a:bodyPr>
          <a:lstStyle/>
          <a:p>
            <a:pPr algn="ctr"/>
            <a:r>
              <a:rPr lang="sr-Latn-R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F f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2667000" y="1066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2743200" y="1447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2667000" y="19050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4"/>
          <p:cNvSpPr>
            <a:spLocks noChangeShapeType="1"/>
          </p:cNvSpPr>
          <p:nvPr/>
        </p:nvSpPr>
        <p:spPr bwMode="auto">
          <a:xfrm>
            <a:off x="2667000" y="2209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5"/>
          <p:cNvSpPr>
            <a:spLocks noChangeShapeType="1"/>
          </p:cNvSpPr>
          <p:nvPr/>
        </p:nvSpPr>
        <p:spPr bwMode="auto">
          <a:xfrm>
            <a:off x="2667000" y="2514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6"/>
          <p:cNvSpPr>
            <a:spLocks noChangeShapeType="1"/>
          </p:cNvSpPr>
          <p:nvPr/>
        </p:nvSpPr>
        <p:spPr bwMode="auto">
          <a:xfrm>
            <a:off x="2667000" y="2895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2743200" y="2209800"/>
            <a:ext cx="990600" cy="687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H h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0253" name="Line 19"/>
          <p:cNvSpPr>
            <a:spLocks noChangeShapeType="1"/>
          </p:cNvSpPr>
          <p:nvPr/>
        </p:nvSpPr>
        <p:spPr bwMode="auto">
          <a:xfrm>
            <a:off x="2667000" y="3200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20"/>
          <p:cNvSpPr>
            <a:spLocks noChangeShapeType="1"/>
          </p:cNvSpPr>
          <p:nvPr/>
        </p:nvSpPr>
        <p:spPr bwMode="auto">
          <a:xfrm>
            <a:off x="2667000" y="3581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21"/>
          <p:cNvSpPr>
            <a:spLocks noChangeShapeType="1"/>
          </p:cNvSpPr>
          <p:nvPr/>
        </p:nvSpPr>
        <p:spPr bwMode="auto">
          <a:xfrm>
            <a:off x="2667000" y="4038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WordArt 28"/>
          <p:cNvSpPr>
            <a:spLocks noChangeArrowheads="1" noChangeShapeType="1" noTextEdit="1"/>
          </p:cNvSpPr>
          <p:nvPr/>
        </p:nvSpPr>
        <p:spPr bwMode="auto">
          <a:xfrm>
            <a:off x="2743200" y="3276600"/>
            <a:ext cx="900106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G 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/>
      <p:bldP spid="5129" grpId="0" animBg="1"/>
      <p:bldP spid="5137" grpId="0" animBg="1"/>
      <p:bldP spid="51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Прочитаћемо </a:t>
            </a:r>
            <a:r>
              <a:rPr lang="bs-Cyrl-B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сљедеће ријечи да бисмо уочили гдје се то налазе наша научена слова</a:t>
            </a:r>
            <a:r>
              <a:rPr lang="sr-Latn-B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1700808"/>
            <a:ext cx="89797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sr-Cyrl-R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BA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ilip</a:t>
            </a:r>
            <a:r>
              <a:rPr lang="sr-Cyrl-RS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sr-Latn-B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sr-Cyrl-RS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Latn-RS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4800" b="1" dirty="0" smtClean="0">
                <a:latin typeface="Times New Roman" pitchFamily="18" charset="0"/>
                <a:cs typeface="Times New Roman" pitchFamily="18" charset="0"/>
              </a:rPr>
              <a:t>rčak</a:t>
            </a:r>
            <a:r>
              <a:rPr lang="sr-Cyrl-RS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RS" sz="48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RS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4800" b="1" dirty="0" smtClean="0">
                <a:latin typeface="Times New Roman" pitchFamily="18" charset="0"/>
                <a:cs typeface="Times New Roman" pitchFamily="18" charset="0"/>
              </a:rPr>
              <a:t>vala</a:t>
            </a:r>
            <a:r>
              <a:rPr lang="sr-Cyrl-RS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R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4800" b="1" dirty="0" smtClean="0">
                <a:latin typeface="Times New Roman" pitchFamily="18" charset="0"/>
                <a:cs typeface="Times New Roman" pitchFamily="18" charset="0"/>
              </a:rPr>
              <a:t>oran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snije</a:t>
            </a:r>
            <a:r>
              <a:rPr lang="sr-Latn-BA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sr-Latn-BA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sr-Latn-C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7920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159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  Прочитаћемо сљедеће ријечи да бисмо уочили гдје се то налазе наша научена слова: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Kuzmo</dc:creator>
  <cp:lastModifiedBy>Laptop 002</cp:lastModifiedBy>
  <cp:revision>35</cp:revision>
  <dcterms:created xsi:type="dcterms:W3CDTF">2020-11-17T08:22:47Z</dcterms:created>
  <dcterms:modified xsi:type="dcterms:W3CDTF">2020-11-21T09:21:51Z</dcterms:modified>
</cp:coreProperties>
</file>