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7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F48A04-97B6-445C-85C0-958F91B291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47A25BC-2482-46DD-8C5C-2BABCB0B9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BD60F46-46A5-48D4-84D0-033FADE1D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AF23-9262-491C-A575-1A07C751B386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8993249-61BD-4587-86BF-58E92F7AD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81C52CB-BD8B-4DFE-BFF1-076E5FD6F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CA57F-A47E-4BE4-B946-AEB17C8520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4215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87463A-7B81-4035-8062-F336AA209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FC23CF8-42C2-45DD-8414-0DAD20879C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03FF67D-64DB-4438-AA3A-BC0D37D47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AF23-9262-491C-A575-1A07C751B386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2D35B61-15C8-4DDE-9AD5-6316D8AB6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072D1D6-5809-409E-A6BD-2B4090E15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CA57F-A47E-4BE4-B946-AEB17C8520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432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26CCB01F-164F-47AC-803F-C95E05D21E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514CD65-3C0F-4750-BC94-9EAF9F4771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980A8C7-933B-4B5A-A14A-037CDDF67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AF23-9262-491C-A575-1A07C751B386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56520AD-A0C0-44F6-A703-CB0BEC96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D957C79-1873-4F74-897D-DBA1C870E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CA57F-A47E-4BE4-B946-AEB17C8520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663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FEE80D-DE57-4089-80E5-8DDE5715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9518DD6-7098-4E00-8D81-BD7CF9146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2B27F43-005D-47D1-AA95-092A8F851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AF23-9262-491C-A575-1A07C751B386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3A41067-2FD7-4B78-8AF7-22BEFB5FF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2F19A3E-9FAC-4B69-94D5-63BD8DD64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CA57F-A47E-4BE4-B946-AEB17C8520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8119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96076AF-1677-4F12-9B25-A76F60A05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53A6BA9-2EE2-45E3-960C-61B62D011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B7263DB-45BE-4D3D-B8B2-DB52A57F4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AF23-9262-491C-A575-1A07C751B386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B6926F9-514B-48B0-B369-BBF261921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2A16BD8-AEB4-411B-88C9-EEC6E6E9D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CA57F-A47E-4BE4-B946-AEB17C8520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4611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88C657-56FC-46C5-B70F-0EC750CA4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2461106-F6FB-4A9B-A6B2-EF67D61B31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F96EC13-0306-42F5-AEE6-C81B6B4ACE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7F5FC0E-C4E2-43D2-A6C0-1E9BC199A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AF23-9262-491C-A575-1A07C751B386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317EFE2-22A2-4E5C-A2D4-F65034430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BD8F238-C978-43FC-93B3-72F917DAE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CA57F-A47E-4BE4-B946-AEB17C8520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8381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36A568E-A8A4-4EE6-A8BC-2224EDD92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C14CE4B-E228-4534-B79D-C6266BB8D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B099608-C987-46BF-B602-AA0F1900E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46B585E5-C7A7-4CA6-AAE1-8A644B7AC9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13401FB2-8C3E-4900-8DD7-6F89EC68D6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5A93EA73-A133-448B-85AA-9F0C1C688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AF23-9262-491C-A575-1A07C751B386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593C41CA-FC8B-4857-97D7-42A9C745D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366F1E43-20FE-46FE-AD8B-5AE3A7EB7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CA57F-A47E-4BE4-B946-AEB17C8520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6026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BDB43A-B86C-474B-A2E2-808A53384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568A6DCF-2FBB-44CE-8E4C-3A06845C4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AF23-9262-491C-A575-1A07C751B386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D5D6214D-0595-41E0-A4A8-44D635DF2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07A5D4A2-D1F1-44A1-BC8F-95A7166C2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CA57F-A47E-4BE4-B946-AEB17C8520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432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9BF8E5F9-4D00-4EC0-B693-0E82E3176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AF23-9262-491C-A575-1A07C751B386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8B53BC12-94D5-4558-9E69-8916B285E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F7398E1D-8E98-4D3D-9539-BAD5FA68A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CA57F-A47E-4BE4-B946-AEB17C8520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0187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FA7254-9DE9-4588-B6DC-015B5BBC2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F8A136E-40C7-4383-8434-78C38899F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C9FD3BC-C1D1-44F8-B65E-7C7134A53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9F56D0B-1C56-4782-AF86-AE16F2064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AF23-9262-491C-A575-1A07C751B386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E68BC11-43C8-4BDB-AEE2-BE83F7A62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D28E413-B75C-47AD-BCB3-2A23CF5F7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CA57F-A47E-4BE4-B946-AEB17C8520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7416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737717-692C-4C88-9AE7-8BC98368C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44C24070-9AF9-4337-97A7-D365D88A2A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801A90B-C7A8-4519-BEEF-0FCDA03EF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4C7CF33-584C-4DAB-8E54-FF8E0D2A1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AF23-9262-491C-A575-1A07C751B386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4E124EC-ECB3-44DC-B6CE-D93A8F06E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AA4027F-F82F-4D6B-BCD1-EC958798C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CA57F-A47E-4BE4-B946-AEB17C8520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026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7A79290D-CD05-4A0E-BA6D-EF52D6801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2A40805-A047-4F3C-A86A-0F583B023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FCEECE1-F854-4352-BDDF-0D103E3954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0AF23-9262-491C-A575-1A07C751B386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79F309F-4140-4EFD-A7EC-887E14EC16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1918210-E0A3-4639-AD8B-7BD557C7D1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CA57F-A47E-4BE4-B946-AEB17C8520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639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microsoft.com/office/2007/relationships/hdphoto" Target="../media/hdphoto2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8.png"/><Relationship Id="rId5" Type="http://schemas.openxmlformats.org/officeDocument/2006/relationships/image" Target="../media/image13.png"/><Relationship Id="rId10" Type="http://schemas.openxmlformats.org/officeDocument/2006/relationships/image" Target="../media/image17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7EDCA9-000D-4073-AF60-23DB453143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6D8EE70-B6C2-4890-AD9D-BEDB4FC2AB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FC8C61D6-591F-4187-8082-4B2D76F30D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F634315A-6719-4AF9-8A92-DD9336C26D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5" name="Pravokutnik 4">
            <a:extLst>
              <a:ext uri="{FF2B5EF4-FFF2-40B4-BE49-F238E27FC236}">
                <a16:creationId xmlns:a16="http://schemas.microsoft.com/office/drawing/2014/main" id="{9B946137-1633-4C77-8304-DF304CD3E78B}"/>
              </a:ext>
            </a:extLst>
          </p:cNvPr>
          <p:cNvSpPr/>
          <p:nvPr/>
        </p:nvSpPr>
        <p:spPr>
          <a:xfrm>
            <a:off x="2512381" y="1935332"/>
            <a:ext cx="7554897" cy="306065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ЗАМЈЕНА МЈЕСТА И ЗДРУЖИВАЊЕ </a:t>
            </a:r>
          </a:p>
          <a:p>
            <a:pPr algn="ctr"/>
            <a:r>
              <a:rPr lang="sr-Cyrl-B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САБИРАКА</a:t>
            </a:r>
          </a:p>
          <a:p>
            <a:pPr algn="ctr"/>
            <a:r>
              <a:rPr lang="sr-Cyrl-B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(утврђивање)</a:t>
            </a:r>
            <a:endParaRPr lang="hr-H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2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CFBE30-BC88-4E4A-83EB-CEE8857B9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17CBB0F7-7901-4350-A998-B8A47D3F8F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sr-Cyrl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hr-H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CECA77BF-E3DE-4C61-AE22-CF2B57D2B007}"/>
              </a:ext>
            </a:extLst>
          </p:cNvPr>
          <p:cNvSpPr/>
          <p:nvPr/>
        </p:nvSpPr>
        <p:spPr>
          <a:xfrm>
            <a:off x="2112885" y="1714338"/>
            <a:ext cx="923278" cy="87318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r-H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878E122E-9CF7-4587-B9F6-D100F6771B11}"/>
              </a:ext>
            </a:extLst>
          </p:cNvPr>
          <p:cNvSpPr/>
          <p:nvPr/>
        </p:nvSpPr>
        <p:spPr>
          <a:xfrm>
            <a:off x="2096609" y="4145089"/>
            <a:ext cx="985422" cy="928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r-H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44C52ACD-86EE-4A36-ABCE-3156E35BDA4E}"/>
              </a:ext>
            </a:extLst>
          </p:cNvPr>
          <p:cNvSpPr/>
          <p:nvPr/>
        </p:nvSpPr>
        <p:spPr>
          <a:xfrm>
            <a:off x="2056660" y="2965460"/>
            <a:ext cx="1065321" cy="801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r-H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51D4C184-A387-4398-928B-B2CF31D22E2E}"/>
              </a:ext>
            </a:extLst>
          </p:cNvPr>
          <p:cNvSpPr/>
          <p:nvPr/>
        </p:nvSpPr>
        <p:spPr>
          <a:xfrm>
            <a:off x="2112885" y="5390759"/>
            <a:ext cx="1074198" cy="928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r-H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ravougaonik 2"/>
          <p:cNvSpPr/>
          <p:nvPr/>
        </p:nvSpPr>
        <p:spPr>
          <a:xfrm>
            <a:off x="367990" y="278780"/>
            <a:ext cx="2575932" cy="25333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Поновимо:</a:t>
            </a:r>
            <a:endParaRPr lang="sr-Latn-B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898" y="901066"/>
            <a:ext cx="10726784" cy="57868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5193" y="2433919"/>
            <a:ext cx="2264492" cy="2133500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381" y="2433919"/>
            <a:ext cx="2177569" cy="2133500"/>
          </a:xfrm>
          <a:prstGeom prst="rect">
            <a:avLst/>
          </a:prstGeom>
        </p:spPr>
      </p:pic>
      <p:pic>
        <p:nvPicPr>
          <p:cNvPr id="12" name="Slika 11">
            <a:extLst>
              <a:ext uri="{FF2B5EF4-FFF2-40B4-BE49-F238E27FC236}">
                <a16:creationId xmlns:a16="http://schemas.microsoft.com/office/drawing/2014/main" id="{4E72186F-2E18-49A5-9CE1-03761EE97E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60" b="98963" l="0" r="100000">
                        <a14:foregroundMark x1="39458" y1="27178" x2="39458" y2="27178"/>
                        <a14:foregroundMark x1="35542" y1="26971" x2="35542" y2="26971"/>
                        <a14:foregroundMark x1="36747" y1="76349" x2="36747" y2="76349"/>
                        <a14:foregroundMark x1="29518" y1="73859" x2="29518" y2="73859"/>
                        <a14:foregroundMark x1="29819" y1="72822" x2="29819" y2="72822"/>
                        <a14:foregroundMark x1="47289" y1="58921" x2="47289" y2="58921"/>
                        <a14:foregroundMark x1="55723" y1="71577" x2="55723" y2="71577"/>
                        <a14:foregroundMark x1="52711" y1="69710" x2="52711" y2="69710"/>
                        <a14:foregroundMark x1="53313" y1="71577" x2="53313" y2="71577"/>
                        <a14:foregroundMark x1="54217" y1="73237" x2="54217" y2="73237"/>
                        <a14:foregroundMark x1="55120" y1="73444" x2="55120" y2="73444"/>
                        <a14:foregroundMark x1="43675" y1="69917" x2="43675" y2="69917"/>
                        <a14:foregroundMark x1="48494" y1="77593" x2="48494" y2="775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10" y="2871727"/>
            <a:ext cx="1314301" cy="1845523"/>
          </a:xfrm>
          <a:prstGeom prst="rect">
            <a:avLst/>
          </a:prstGeom>
        </p:spPr>
      </p:pic>
      <p:pic>
        <p:nvPicPr>
          <p:cNvPr id="15" name="Slika 14">
            <a:extLst>
              <a:ext uri="{FF2B5EF4-FFF2-40B4-BE49-F238E27FC236}">
                <a16:creationId xmlns:a16="http://schemas.microsoft.com/office/drawing/2014/main" id="{0E8EC677-2F83-43FB-8D93-6B895CE2155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60" b="98963" l="0" r="100000">
                        <a14:foregroundMark x1="39458" y1="27178" x2="39458" y2="27178"/>
                        <a14:foregroundMark x1="35542" y1="26971" x2="35542" y2="26971"/>
                        <a14:foregroundMark x1="36747" y1="76349" x2="36747" y2="76349"/>
                        <a14:foregroundMark x1="29518" y1="73859" x2="29518" y2="73859"/>
                        <a14:foregroundMark x1="29819" y1="72822" x2="29819" y2="72822"/>
                        <a14:foregroundMark x1="47289" y1="58921" x2="47289" y2="58921"/>
                        <a14:foregroundMark x1="55723" y1="71577" x2="55723" y2="71577"/>
                        <a14:foregroundMark x1="52711" y1="69710" x2="52711" y2="69710"/>
                        <a14:foregroundMark x1="53313" y1="71577" x2="53313" y2="71577"/>
                        <a14:foregroundMark x1="54217" y1="73237" x2="54217" y2="73237"/>
                        <a14:foregroundMark x1="55120" y1="73444" x2="55120" y2="73444"/>
                        <a14:foregroundMark x1="43675" y1="69917" x2="43675" y2="69917"/>
                        <a14:foregroundMark x1="48494" y1="77593" x2="48494" y2="775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701" y="2756277"/>
            <a:ext cx="1314301" cy="1845523"/>
          </a:xfrm>
          <a:prstGeom prst="rect">
            <a:avLst/>
          </a:prstGeom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id="{3932F12B-85E6-4AA6-808A-A47022124E4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60" b="98963" l="0" r="100000">
                        <a14:foregroundMark x1="39458" y1="27178" x2="39458" y2="27178"/>
                        <a14:foregroundMark x1="35542" y1="26971" x2="35542" y2="26971"/>
                        <a14:foregroundMark x1="36747" y1="76349" x2="36747" y2="76349"/>
                        <a14:foregroundMark x1="29518" y1="73859" x2="29518" y2="73859"/>
                        <a14:foregroundMark x1="29819" y1="72822" x2="29819" y2="72822"/>
                        <a14:foregroundMark x1="47289" y1="58921" x2="47289" y2="58921"/>
                        <a14:foregroundMark x1="55723" y1="71577" x2="55723" y2="71577"/>
                        <a14:foregroundMark x1="52711" y1="69710" x2="52711" y2="69710"/>
                        <a14:foregroundMark x1="53313" y1="71577" x2="53313" y2="71577"/>
                        <a14:foregroundMark x1="54217" y1="73237" x2="54217" y2="73237"/>
                        <a14:foregroundMark x1="55120" y1="73444" x2="55120" y2="73444"/>
                        <a14:foregroundMark x1="43675" y1="69917" x2="43675" y2="69917"/>
                        <a14:foregroundMark x1="48494" y1="77593" x2="48494" y2="775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247" y="2640827"/>
            <a:ext cx="1314301" cy="1845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14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7.40741E-7 L 0.45312 0.2245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78" y="1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2.59259E-6 L 0.46888 0.22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38" y="1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25 0.01111 L 0.50494 0.21597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78" y="1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-0.54245 0.02593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77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3.33333E-6 L -0.53424 0.0092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8" y="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>
            <a:extLst>
              <a:ext uri="{FF2B5EF4-FFF2-40B4-BE49-F238E27FC236}">
                <a16:creationId xmlns:a16="http://schemas.microsoft.com/office/drawing/2014/main" id="{840E3508-EE6F-484A-AA84-D7384F88CBB5}"/>
              </a:ext>
            </a:extLst>
          </p:cNvPr>
          <p:cNvSpPr/>
          <p:nvPr/>
        </p:nvSpPr>
        <p:spPr>
          <a:xfrm>
            <a:off x="0" y="0"/>
            <a:ext cx="12641179" cy="888732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sr-Cyrl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Ако сабирцима замијенимо мјеста,</a:t>
            </a:r>
            <a:r>
              <a:rPr lang="sr-Latn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збир остаје исти.</a:t>
            </a:r>
          </a:p>
          <a:p>
            <a:pPr algn="just"/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(ЗБИР СЕ НЕ МИЈЕЊА)</a:t>
            </a:r>
          </a:p>
          <a:p>
            <a:pPr algn="just"/>
            <a:endParaRPr lang="sr-Cyrl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  <a:p>
            <a:pPr algn="just"/>
            <a:endParaRPr lang="sr-Cyrl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</a:t>
            </a:r>
          </a:p>
          <a:p>
            <a:pPr algn="just"/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pPr algn="just"/>
            <a:endParaRPr lang="sr-Cyrl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</a:t>
            </a:r>
            <a:endParaRPr lang="hr-H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avougaonik 7"/>
          <p:cNvSpPr/>
          <p:nvPr/>
        </p:nvSpPr>
        <p:spPr>
          <a:xfrm>
            <a:off x="5722396" y="1966766"/>
            <a:ext cx="3398744" cy="113861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r-Cyrl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Slika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8878" y="2068761"/>
            <a:ext cx="1682642" cy="1402202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7290">
            <a:off x="8391531" y="2047498"/>
            <a:ext cx="1682642" cy="1402202"/>
          </a:xfrm>
          <a:prstGeom prst="rect">
            <a:avLst/>
          </a:prstGeom>
        </p:spPr>
      </p:pic>
      <p:pic>
        <p:nvPicPr>
          <p:cNvPr id="22" name="Slika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963" y="4340723"/>
            <a:ext cx="1682642" cy="1402202"/>
          </a:xfrm>
          <a:prstGeom prst="rect">
            <a:avLst/>
          </a:prstGeom>
        </p:spPr>
      </p:pic>
      <p:pic>
        <p:nvPicPr>
          <p:cNvPr id="25" name="Slika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2184" y="4443148"/>
            <a:ext cx="1682642" cy="140220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966106" y="3536061"/>
            <a:ext cx="52872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/>
          </a:p>
        </p:txBody>
      </p:sp>
      <p:sp>
        <p:nvSpPr>
          <p:cNvPr id="28" name="TextBox 27"/>
          <p:cNvSpPr txBox="1"/>
          <p:nvPr/>
        </p:nvSpPr>
        <p:spPr>
          <a:xfrm>
            <a:off x="4398313" y="3536061"/>
            <a:ext cx="52872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/>
          </a:p>
        </p:txBody>
      </p:sp>
      <p:sp>
        <p:nvSpPr>
          <p:cNvPr id="30" name="TextBox 29"/>
          <p:cNvSpPr txBox="1"/>
          <p:nvPr/>
        </p:nvSpPr>
        <p:spPr>
          <a:xfrm flipH="1">
            <a:off x="1394459" y="3623310"/>
            <a:ext cx="437535" cy="724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000" dirty="0">
                <a:solidFill>
                  <a:schemeClr val="bg1"/>
                </a:solidFill>
              </a:rPr>
              <a:t>3</a:t>
            </a:r>
            <a:endParaRPr lang="sr-Latn-BA" sz="40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flipH="1">
            <a:off x="2966106" y="3631211"/>
            <a:ext cx="437535" cy="724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000" dirty="0">
                <a:solidFill>
                  <a:schemeClr val="bg1"/>
                </a:solidFill>
              </a:rPr>
              <a:t>+</a:t>
            </a:r>
            <a:endParaRPr lang="sr-Latn-BA" sz="40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flipH="1">
            <a:off x="4443905" y="3603560"/>
            <a:ext cx="437535" cy="724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000" dirty="0">
                <a:solidFill>
                  <a:schemeClr val="bg1"/>
                </a:solidFill>
              </a:rPr>
              <a:t>2</a:t>
            </a:r>
            <a:endParaRPr lang="sr-Latn-BA" sz="40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flipH="1">
            <a:off x="6024874" y="3616624"/>
            <a:ext cx="437535" cy="724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000" dirty="0">
                <a:solidFill>
                  <a:schemeClr val="bg1"/>
                </a:solidFill>
              </a:rPr>
              <a:t>=</a:t>
            </a:r>
            <a:endParaRPr lang="sr-Latn-BA" sz="40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flipH="1">
            <a:off x="8346570" y="3553440"/>
            <a:ext cx="437535" cy="724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000" dirty="0">
                <a:solidFill>
                  <a:schemeClr val="bg1"/>
                </a:solidFill>
              </a:rPr>
              <a:t>5</a:t>
            </a:r>
            <a:endParaRPr lang="sr-Latn-BA" sz="4000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flipH="1">
            <a:off x="10561753" y="3470963"/>
            <a:ext cx="1016836" cy="724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000" dirty="0">
                <a:solidFill>
                  <a:schemeClr val="bg1"/>
                </a:solidFill>
              </a:rPr>
              <a:t>или</a:t>
            </a:r>
            <a:endParaRPr lang="sr-Latn-BA" sz="40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flipH="1">
            <a:off x="1372011" y="5766796"/>
            <a:ext cx="437535" cy="724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000" dirty="0">
                <a:solidFill>
                  <a:schemeClr val="bg1"/>
                </a:solidFill>
              </a:rPr>
              <a:t>2</a:t>
            </a:r>
            <a:endParaRPr lang="sr-Latn-BA" sz="4000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flipH="1">
            <a:off x="2956145" y="5766796"/>
            <a:ext cx="437535" cy="724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000" dirty="0">
                <a:solidFill>
                  <a:schemeClr val="bg1"/>
                </a:solidFill>
              </a:rPr>
              <a:t>+</a:t>
            </a:r>
            <a:endParaRPr lang="sr-Latn-BA" sz="4000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flipH="1">
            <a:off x="4321511" y="5789035"/>
            <a:ext cx="437535" cy="724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000" dirty="0">
                <a:solidFill>
                  <a:schemeClr val="bg1"/>
                </a:solidFill>
              </a:rPr>
              <a:t>3</a:t>
            </a:r>
            <a:endParaRPr lang="sr-Latn-BA" sz="40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 flipH="1">
            <a:off x="6157265" y="5789034"/>
            <a:ext cx="437535" cy="724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000" dirty="0">
                <a:solidFill>
                  <a:schemeClr val="bg1"/>
                </a:solidFill>
              </a:rPr>
              <a:t>=</a:t>
            </a:r>
            <a:endParaRPr lang="sr-Latn-BA" sz="40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flipH="1">
            <a:off x="8573091" y="5856722"/>
            <a:ext cx="437535" cy="724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000" dirty="0">
                <a:solidFill>
                  <a:schemeClr val="bg1"/>
                </a:solidFill>
              </a:rPr>
              <a:t>5</a:t>
            </a:r>
            <a:endParaRPr lang="sr-Latn-BA" sz="4000" dirty="0">
              <a:solidFill>
                <a:schemeClr val="bg1"/>
              </a:solidFill>
            </a:endParaRPr>
          </a:p>
        </p:txBody>
      </p:sp>
      <p:pic>
        <p:nvPicPr>
          <p:cNvPr id="41" name="Slika 40">
            <a:extLst>
              <a:ext uri="{FF2B5EF4-FFF2-40B4-BE49-F238E27FC236}">
                <a16:creationId xmlns:a16="http://schemas.microsoft.com/office/drawing/2014/main" id="{4E72186F-2E18-49A5-9CE1-03761EE97E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60" b="98963" l="0" r="100000">
                        <a14:foregroundMark x1="39458" y1="27178" x2="39458" y2="27178"/>
                        <a14:foregroundMark x1="35542" y1="26971" x2="35542" y2="26971"/>
                        <a14:foregroundMark x1="36747" y1="76349" x2="36747" y2="76349"/>
                        <a14:foregroundMark x1="29518" y1="73859" x2="29518" y2="73859"/>
                        <a14:foregroundMark x1="29819" y1="72822" x2="29819" y2="72822"/>
                        <a14:foregroundMark x1="47289" y1="58921" x2="47289" y2="58921"/>
                        <a14:foregroundMark x1="55723" y1="71577" x2="55723" y2="71577"/>
                        <a14:foregroundMark x1="52711" y1="69710" x2="52711" y2="69710"/>
                        <a14:foregroundMark x1="53313" y1="71577" x2="53313" y2="71577"/>
                        <a14:foregroundMark x1="54217" y1="73237" x2="54217" y2="73237"/>
                        <a14:foregroundMark x1="55120" y1="73444" x2="55120" y2="73444"/>
                        <a14:foregroundMark x1="43675" y1="69917" x2="43675" y2="69917"/>
                        <a14:foregroundMark x1="48494" y1="77593" x2="48494" y2="775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554" y="2104335"/>
            <a:ext cx="837352" cy="1212980"/>
          </a:xfrm>
          <a:prstGeom prst="rect">
            <a:avLst/>
          </a:prstGeom>
        </p:spPr>
      </p:pic>
      <p:pic>
        <p:nvPicPr>
          <p:cNvPr id="42" name="Slika 41">
            <a:extLst>
              <a:ext uri="{FF2B5EF4-FFF2-40B4-BE49-F238E27FC236}">
                <a16:creationId xmlns:a16="http://schemas.microsoft.com/office/drawing/2014/main" id="{4E72186F-2E18-49A5-9CE1-03761EE97E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60" b="98963" l="0" r="100000">
                        <a14:foregroundMark x1="39458" y1="27178" x2="39458" y2="27178"/>
                        <a14:foregroundMark x1="35542" y1="26971" x2="35542" y2="26971"/>
                        <a14:foregroundMark x1="36747" y1="76349" x2="36747" y2="76349"/>
                        <a14:foregroundMark x1="29518" y1="73859" x2="29518" y2="73859"/>
                        <a14:foregroundMark x1="29819" y1="72822" x2="29819" y2="72822"/>
                        <a14:foregroundMark x1="47289" y1="58921" x2="47289" y2="58921"/>
                        <a14:foregroundMark x1="55723" y1="71577" x2="55723" y2="71577"/>
                        <a14:foregroundMark x1="52711" y1="69710" x2="52711" y2="69710"/>
                        <a14:foregroundMark x1="53313" y1="71577" x2="53313" y2="71577"/>
                        <a14:foregroundMark x1="54217" y1="73237" x2="54217" y2="73237"/>
                        <a14:foregroundMark x1="55120" y1="73444" x2="55120" y2="73444"/>
                        <a14:foregroundMark x1="43675" y1="69917" x2="43675" y2="69917"/>
                        <a14:foregroundMark x1="48494" y1="77593" x2="48494" y2="775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156" y="4450461"/>
            <a:ext cx="875052" cy="1117870"/>
          </a:xfrm>
          <a:prstGeom prst="rect">
            <a:avLst/>
          </a:prstGeom>
        </p:spPr>
      </p:pic>
      <p:pic>
        <p:nvPicPr>
          <p:cNvPr id="43" name="Slika 42">
            <a:extLst>
              <a:ext uri="{FF2B5EF4-FFF2-40B4-BE49-F238E27FC236}">
                <a16:creationId xmlns:a16="http://schemas.microsoft.com/office/drawing/2014/main" id="{4E72186F-2E18-49A5-9CE1-03761EE97E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60" b="98963" l="0" r="100000">
                        <a14:foregroundMark x1="39458" y1="27178" x2="39458" y2="27178"/>
                        <a14:foregroundMark x1="35542" y1="26971" x2="35542" y2="26971"/>
                        <a14:foregroundMark x1="36747" y1="76349" x2="36747" y2="76349"/>
                        <a14:foregroundMark x1="29518" y1="73859" x2="29518" y2="73859"/>
                        <a14:foregroundMark x1="29819" y1="72822" x2="29819" y2="72822"/>
                        <a14:foregroundMark x1="47289" y1="58921" x2="47289" y2="58921"/>
                        <a14:foregroundMark x1="55723" y1="71577" x2="55723" y2="71577"/>
                        <a14:foregroundMark x1="52711" y1="69710" x2="52711" y2="69710"/>
                        <a14:foregroundMark x1="53313" y1="71577" x2="53313" y2="71577"/>
                        <a14:foregroundMark x1="54217" y1="73237" x2="54217" y2="73237"/>
                        <a14:foregroundMark x1="55120" y1="73444" x2="55120" y2="73444"/>
                        <a14:foregroundMark x1="43675" y1="69917" x2="43675" y2="69917"/>
                        <a14:foregroundMark x1="48494" y1="77593" x2="48494" y2="775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32" y="2434037"/>
            <a:ext cx="839618" cy="1102024"/>
          </a:xfrm>
          <a:prstGeom prst="rect">
            <a:avLst/>
          </a:prstGeom>
        </p:spPr>
      </p:pic>
      <p:pic>
        <p:nvPicPr>
          <p:cNvPr id="44" name="Slika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003" y="2088802"/>
            <a:ext cx="1682642" cy="1402202"/>
          </a:xfrm>
          <a:prstGeom prst="rect">
            <a:avLst/>
          </a:prstGeom>
        </p:spPr>
      </p:pic>
      <p:pic>
        <p:nvPicPr>
          <p:cNvPr id="45" name="Slika 44">
            <a:extLst>
              <a:ext uri="{FF2B5EF4-FFF2-40B4-BE49-F238E27FC236}">
                <a16:creationId xmlns:a16="http://schemas.microsoft.com/office/drawing/2014/main" id="{4E72186F-2E18-49A5-9CE1-03761EE97E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60" b="98963" l="0" r="100000">
                        <a14:foregroundMark x1="39458" y1="27178" x2="39458" y2="27178"/>
                        <a14:foregroundMark x1="35542" y1="26971" x2="35542" y2="26971"/>
                        <a14:foregroundMark x1="36747" y1="76349" x2="36747" y2="76349"/>
                        <a14:foregroundMark x1="29518" y1="73859" x2="29518" y2="73859"/>
                        <a14:foregroundMark x1="29819" y1="72822" x2="29819" y2="72822"/>
                        <a14:foregroundMark x1="47289" y1="58921" x2="47289" y2="58921"/>
                        <a14:foregroundMark x1="55723" y1="71577" x2="55723" y2="71577"/>
                        <a14:foregroundMark x1="52711" y1="69710" x2="52711" y2="69710"/>
                        <a14:foregroundMark x1="53313" y1="71577" x2="53313" y2="71577"/>
                        <a14:foregroundMark x1="54217" y1="73237" x2="54217" y2="73237"/>
                        <a14:foregroundMark x1="55120" y1="73444" x2="55120" y2="73444"/>
                        <a14:foregroundMark x1="43675" y1="69917" x2="43675" y2="69917"/>
                        <a14:foregroundMark x1="48494" y1="77593" x2="48494" y2="775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84507">
            <a:off x="8220700" y="2051462"/>
            <a:ext cx="875052" cy="1252351"/>
          </a:xfrm>
          <a:prstGeom prst="rect">
            <a:avLst/>
          </a:prstGeom>
        </p:spPr>
      </p:pic>
      <p:pic>
        <p:nvPicPr>
          <p:cNvPr id="46" name="Slika 45">
            <a:extLst>
              <a:ext uri="{FF2B5EF4-FFF2-40B4-BE49-F238E27FC236}">
                <a16:creationId xmlns:a16="http://schemas.microsoft.com/office/drawing/2014/main" id="{4E72186F-2E18-49A5-9CE1-03761EE97E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60" b="98963" l="0" r="100000">
                        <a14:foregroundMark x1="39458" y1="27178" x2="39458" y2="27178"/>
                        <a14:foregroundMark x1="35542" y1="26971" x2="35542" y2="26971"/>
                        <a14:foregroundMark x1="36747" y1="76349" x2="36747" y2="76349"/>
                        <a14:foregroundMark x1="29518" y1="73859" x2="29518" y2="73859"/>
                        <a14:foregroundMark x1="29819" y1="72822" x2="29819" y2="72822"/>
                        <a14:foregroundMark x1="47289" y1="58921" x2="47289" y2="58921"/>
                        <a14:foregroundMark x1="55723" y1="71577" x2="55723" y2="71577"/>
                        <a14:foregroundMark x1="52711" y1="69710" x2="52711" y2="69710"/>
                        <a14:foregroundMark x1="53313" y1="71577" x2="53313" y2="71577"/>
                        <a14:foregroundMark x1="54217" y1="73237" x2="54217" y2="73237"/>
                        <a14:foregroundMark x1="55120" y1="73444" x2="55120" y2="73444"/>
                        <a14:foregroundMark x1="43675" y1="69917" x2="43675" y2="69917"/>
                        <a14:foregroundMark x1="48494" y1="77593" x2="48494" y2="775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39738">
            <a:off x="7609979" y="2098909"/>
            <a:ext cx="875052" cy="1279912"/>
          </a:xfrm>
          <a:prstGeom prst="rect">
            <a:avLst/>
          </a:prstGeom>
        </p:spPr>
      </p:pic>
      <p:pic>
        <p:nvPicPr>
          <p:cNvPr id="47" name="Slika 46">
            <a:extLst>
              <a:ext uri="{FF2B5EF4-FFF2-40B4-BE49-F238E27FC236}">
                <a16:creationId xmlns:a16="http://schemas.microsoft.com/office/drawing/2014/main" id="{4E72186F-2E18-49A5-9CE1-03761EE97E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60" b="98963" l="0" r="100000">
                        <a14:foregroundMark x1="39458" y1="27178" x2="39458" y2="27178"/>
                        <a14:foregroundMark x1="35542" y1="26971" x2="35542" y2="26971"/>
                        <a14:foregroundMark x1="36747" y1="76349" x2="36747" y2="76349"/>
                        <a14:foregroundMark x1="29518" y1="73859" x2="29518" y2="73859"/>
                        <a14:foregroundMark x1="29819" y1="72822" x2="29819" y2="72822"/>
                        <a14:foregroundMark x1="47289" y1="58921" x2="47289" y2="58921"/>
                        <a14:foregroundMark x1="55723" y1="71577" x2="55723" y2="71577"/>
                        <a14:foregroundMark x1="52711" y1="69710" x2="52711" y2="69710"/>
                        <a14:foregroundMark x1="53313" y1="71577" x2="53313" y2="71577"/>
                        <a14:foregroundMark x1="54217" y1="73237" x2="54217" y2="73237"/>
                        <a14:foregroundMark x1="55120" y1="73444" x2="55120" y2="73444"/>
                        <a14:foregroundMark x1="43675" y1="69917" x2="43675" y2="69917"/>
                        <a14:foregroundMark x1="48494" y1="77593" x2="48494" y2="775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13977">
            <a:off x="7093235" y="2126524"/>
            <a:ext cx="875052" cy="1207334"/>
          </a:xfrm>
          <a:prstGeom prst="rect">
            <a:avLst/>
          </a:prstGeom>
        </p:spPr>
      </p:pic>
      <p:pic>
        <p:nvPicPr>
          <p:cNvPr id="48" name="Slika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9354">
            <a:off x="9001775" y="1915113"/>
            <a:ext cx="1682642" cy="1402202"/>
          </a:xfrm>
          <a:prstGeom prst="rect">
            <a:avLst/>
          </a:prstGeom>
        </p:spPr>
      </p:pic>
      <p:pic>
        <p:nvPicPr>
          <p:cNvPr id="49" name="Slika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727" y="4396684"/>
            <a:ext cx="1682642" cy="1402202"/>
          </a:xfrm>
          <a:prstGeom prst="rect">
            <a:avLst/>
          </a:prstGeom>
        </p:spPr>
      </p:pic>
      <p:pic>
        <p:nvPicPr>
          <p:cNvPr id="50" name="Slika 49">
            <a:extLst>
              <a:ext uri="{FF2B5EF4-FFF2-40B4-BE49-F238E27FC236}">
                <a16:creationId xmlns:a16="http://schemas.microsoft.com/office/drawing/2014/main" id="{4E72186F-2E18-49A5-9CE1-03761EE97E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60" b="98963" l="0" r="100000">
                        <a14:foregroundMark x1="39458" y1="27178" x2="39458" y2="27178"/>
                        <a14:foregroundMark x1="35542" y1="26971" x2="35542" y2="26971"/>
                        <a14:foregroundMark x1="36747" y1="76349" x2="36747" y2="76349"/>
                        <a14:foregroundMark x1="29518" y1="73859" x2="29518" y2="73859"/>
                        <a14:foregroundMark x1="29819" y1="72822" x2="29819" y2="72822"/>
                        <a14:foregroundMark x1="47289" y1="58921" x2="47289" y2="58921"/>
                        <a14:foregroundMark x1="55723" y1="71577" x2="55723" y2="71577"/>
                        <a14:foregroundMark x1="52711" y1="69710" x2="52711" y2="69710"/>
                        <a14:foregroundMark x1="53313" y1="71577" x2="53313" y2="71577"/>
                        <a14:foregroundMark x1="54217" y1="73237" x2="54217" y2="73237"/>
                        <a14:foregroundMark x1="55120" y1="73444" x2="55120" y2="73444"/>
                        <a14:foregroundMark x1="43675" y1="69917" x2="43675" y2="69917"/>
                        <a14:foregroundMark x1="48494" y1="77593" x2="48494" y2="775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356" y="2545450"/>
            <a:ext cx="875052" cy="1117870"/>
          </a:xfrm>
          <a:prstGeom prst="rect">
            <a:avLst/>
          </a:prstGeom>
        </p:spPr>
      </p:pic>
      <p:pic>
        <p:nvPicPr>
          <p:cNvPr id="51" name="Slika 50">
            <a:extLst>
              <a:ext uri="{FF2B5EF4-FFF2-40B4-BE49-F238E27FC236}">
                <a16:creationId xmlns:a16="http://schemas.microsoft.com/office/drawing/2014/main" id="{4E72186F-2E18-49A5-9CE1-03761EE97E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60" b="98963" l="0" r="100000">
                        <a14:foregroundMark x1="39458" y1="27178" x2="39458" y2="27178"/>
                        <a14:foregroundMark x1="35542" y1="26971" x2="35542" y2="26971"/>
                        <a14:foregroundMark x1="36747" y1="76349" x2="36747" y2="76349"/>
                        <a14:foregroundMark x1="29518" y1="73859" x2="29518" y2="73859"/>
                        <a14:foregroundMark x1="29819" y1="72822" x2="29819" y2="72822"/>
                        <a14:foregroundMark x1="47289" y1="58921" x2="47289" y2="58921"/>
                        <a14:foregroundMark x1="55723" y1="71577" x2="55723" y2="71577"/>
                        <a14:foregroundMark x1="52711" y1="69710" x2="52711" y2="69710"/>
                        <a14:foregroundMark x1="53313" y1="71577" x2="53313" y2="71577"/>
                        <a14:foregroundMark x1="54217" y1="73237" x2="54217" y2="73237"/>
                        <a14:foregroundMark x1="55120" y1="73444" x2="55120" y2="73444"/>
                        <a14:foregroundMark x1="43675" y1="69917" x2="43675" y2="69917"/>
                        <a14:foregroundMark x1="48494" y1="77593" x2="48494" y2="775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702" y="4169246"/>
            <a:ext cx="875052" cy="1117870"/>
          </a:xfrm>
          <a:prstGeom prst="rect">
            <a:avLst/>
          </a:prstGeom>
        </p:spPr>
      </p:pic>
      <p:pic>
        <p:nvPicPr>
          <p:cNvPr id="52" name="Slika 51">
            <a:extLst>
              <a:ext uri="{FF2B5EF4-FFF2-40B4-BE49-F238E27FC236}">
                <a16:creationId xmlns:a16="http://schemas.microsoft.com/office/drawing/2014/main" id="{4E72186F-2E18-49A5-9CE1-03761EE97E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60" b="98963" l="0" r="100000">
                        <a14:foregroundMark x1="39458" y1="27178" x2="39458" y2="27178"/>
                        <a14:foregroundMark x1="35542" y1="26971" x2="35542" y2="26971"/>
                        <a14:foregroundMark x1="36747" y1="76349" x2="36747" y2="76349"/>
                        <a14:foregroundMark x1="29518" y1="73859" x2="29518" y2="73859"/>
                        <a14:foregroundMark x1="29819" y1="72822" x2="29819" y2="72822"/>
                        <a14:foregroundMark x1="47289" y1="58921" x2="47289" y2="58921"/>
                        <a14:foregroundMark x1="55723" y1="71577" x2="55723" y2="71577"/>
                        <a14:foregroundMark x1="52711" y1="69710" x2="52711" y2="69710"/>
                        <a14:foregroundMark x1="53313" y1="71577" x2="53313" y2="71577"/>
                        <a14:foregroundMark x1="54217" y1="73237" x2="54217" y2="73237"/>
                        <a14:foregroundMark x1="55120" y1="73444" x2="55120" y2="73444"/>
                        <a14:foregroundMark x1="43675" y1="69917" x2="43675" y2="69917"/>
                        <a14:foregroundMark x1="48494" y1="77593" x2="48494" y2="775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762" y="4648926"/>
            <a:ext cx="875052" cy="1117870"/>
          </a:xfrm>
          <a:prstGeom prst="rect">
            <a:avLst/>
          </a:prstGeom>
        </p:spPr>
      </p:pic>
      <p:pic>
        <p:nvPicPr>
          <p:cNvPr id="53" name="Slika 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9075" y="4436305"/>
            <a:ext cx="1682642" cy="1402202"/>
          </a:xfrm>
          <a:prstGeom prst="rect">
            <a:avLst/>
          </a:prstGeom>
        </p:spPr>
      </p:pic>
      <p:pic>
        <p:nvPicPr>
          <p:cNvPr id="54" name="Slika 53">
            <a:extLst>
              <a:ext uri="{FF2B5EF4-FFF2-40B4-BE49-F238E27FC236}">
                <a16:creationId xmlns:a16="http://schemas.microsoft.com/office/drawing/2014/main" id="{4E72186F-2E18-49A5-9CE1-03761EE97E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60" b="98963" l="0" r="100000">
                        <a14:foregroundMark x1="39458" y1="27178" x2="39458" y2="27178"/>
                        <a14:foregroundMark x1="35542" y1="26971" x2="35542" y2="26971"/>
                        <a14:foregroundMark x1="36747" y1="76349" x2="36747" y2="76349"/>
                        <a14:foregroundMark x1="29518" y1="73859" x2="29518" y2="73859"/>
                        <a14:foregroundMark x1="29819" y1="72822" x2="29819" y2="72822"/>
                        <a14:foregroundMark x1="47289" y1="58921" x2="47289" y2="58921"/>
                        <a14:foregroundMark x1="55723" y1="71577" x2="55723" y2="71577"/>
                        <a14:foregroundMark x1="52711" y1="69710" x2="52711" y2="69710"/>
                        <a14:foregroundMark x1="53313" y1="71577" x2="53313" y2="71577"/>
                        <a14:foregroundMark x1="54217" y1="73237" x2="54217" y2="73237"/>
                        <a14:foregroundMark x1="55120" y1="73444" x2="55120" y2="73444"/>
                        <a14:foregroundMark x1="43675" y1="69917" x2="43675" y2="69917"/>
                        <a14:foregroundMark x1="48494" y1="77593" x2="48494" y2="775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683" y="4497323"/>
            <a:ext cx="875052" cy="1238531"/>
          </a:xfrm>
          <a:prstGeom prst="rect">
            <a:avLst/>
          </a:prstGeom>
        </p:spPr>
      </p:pic>
      <p:pic>
        <p:nvPicPr>
          <p:cNvPr id="55" name="Slika 54">
            <a:extLst>
              <a:ext uri="{FF2B5EF4-FFF2-40B4-BE49-F238E27FC236}">
                <a16:creationId xmlns:a16="http://schemas.microsoft.com/office/drawing/2014/main" id="{4E72186F-2E18-49A5-9CE1-03761EE97E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60" b="98963" l="0" r="100000">
                        <a14:foregroundMark x1="39458" y1="27178" x2="39458" y2="27178"/>
                        <a14:foregroundMark x1="35542" y1="26971" x2="35542" y2="26971"/>
                        <a14:foregroundMark x1="36747" y1="76349" x2="36747" y2="76349"/>
                        <a14:foregroundMark x1="29518" y1="73859" x2="29518" y2="73859"/>
                        <a14:foregroundMark x1="29819" y1="72822" x2="29819" y2="72822"/>
                        <a14:foregroundMark x1="47289" y1="58921" x2="47289" y2="58921"/>
                        <a14:foregroundMark x1="55723" y1="71577" x2="55723" y2="71577"/>
                        <a14:foregroundMark x1="52711" y1="69710" x2="52711" y2="69710"/>
                        <a14:foregroundMark x1="53313" y1="71577" x2="53313" y2="71577"/>
                        <a14:foregroundMark x1="54217" y1="73237" x2="54217" y2="73237"/>
                        <a14:foregroundMark x1="55120" y1="73444" x2="55120" y2="73444"/>
                        <a14:foregroundMark x1="43675" y1="69917" x2="43675" y2="69917"/>
                        <a14:foregroundMark x1="48494" y1="77593" x2="48494" y2="775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841" y="4546133"/>
            <a:ext cx="875052" cy="1222258"/>
          </a:xfrm>
          <a:prstGeom prst="rect">
            <a:avLst/>
          </a:prstGeom>
        </p:spPr>
      </p:pic>
      <p:pic>
        <p:nvPicPr>
          <p:cNvPr id="56" name="Slika 55">
            <a:extLst>
              <a:ext uri="{FF2B5EF4-FFF2-40B4-BE49-F238E27FC236}">
                <a16:creationId xmlns:a16="http://schemas.microsoft.com/office/drawing/2014/main" id="{4E72186F-2E18-49A5-9CE1-03761EE97E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60" b="98963" l="0" r="100000">
                        <a14:foregroundMark x1="39458" y1="27178" x2="39458" y2="27178"/>
                        <a14:foregroundMark x1="35542" y1="26971" x2="35542" y2="26971"/>
                        <a14:foregroundMark x1="36747" y1="76349" x2="36747" y2="76349"/>
                        <a14:foregroundMark x1="29518" y1="73859" x2="29518" y2="73859"/>
                        <a14:foregroundMark x1="29819" y1="72822" x2="29819" y2="72822"/>
                        <a14:foregroundMark x1="47289" y1="58921" x2="47289" y2="58921"/>
                        <a14:foregroundMark x1="55723" y1="71577" x2="55723" y2="71577"/>
                        <a14:foregroundMark x1="52711" y1="69710" x2="52711" y2="69710"/>
                        <a14:foregroundMark x1="53313" y1="71577" x2="53313" y2="71577"/>
                        <a14:foregroundMark x1="54217" y1="73237" x2="54217" y2="73237"/>
                        <a14:foregroundMark x1="55120" y1="73444" x2="55120" y2="73444"/>
                        <a14:foregroundMark x1="43675" y1="69917" x2="43675" y2="69917"/>
                        <a14:foregroundMark x1="48494" y1="77593" x2="48494" y2="775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96" y="4546133"/>
            <a:ext cx="875052" cy="122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10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47497"/>
          </a:xfrm>
        </p:spPr>
        <p:txBody>
          <a:bodyPr>
            <a:normAutofit fontScale="90000"/>
          </a:bodyPr>
          <a:lstStyle/>
          <a:p>
            <a:r>
              <a:rPr lang="sr-Cyrl-BA" b="1" dirty="0">
                <a:solidFill>
                  <a:schemeClr val="bg1"/>
                </a:solidFill>
              </a:rPr>
              <a:t>Учили смо да здруживањем сабирака на више начина збир остаје исти,</a:t>
            </a:r>
            <a:r>
              <a:rPr lang="sr-Latn-BA" b="1" dirty="0">
                <a:solidFill>
                  <a:schemeClr val="bg1"/>
                </a:solidFill>
              </a:rPr>
              <a:t> </a:t>
            </a:r>
            <a:r>
              <a:rPr lang="sr-Cyrl-BA" b="1" dirty="0" err="1">
                <a:solidFill>
                  <a:schemeClr val="bg1"/>
                </a:solidFill>
              </a:rPr>
              <a:t>непромијењен</a:t>
            </a:r>
            <a:br>
              <a:rPr lang="sr-Cyrl-BA" b="1" dirty="0">
                <a:solidFill>
                  <a:schemeClr val="bg1"/>
                </a:solidFill>
              </a:rPr>
            </a:br>
            <a:r>
              <a:rPr lang="sr-Cyrl-BA" b="1" dirty="0">
                <a:solidFill>
                  <a:schemeClr val="bg1"/>
                </a:solidFill>
              </a:rPr>
              <a:t> (збир се не мијења).</a:t>
            </a:r>
            <a:endParaRPr lang="sr-Latn-BA" b="1" dirty="0">
              <a:solidFill>
                <a:schemeClr val="bg1"/>
              </a:solidFill>
            </a:endParaRPr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717177" y="2600428"/>
            <a:ext cx="10515600" cy="1460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4400" b="1" dirty="0">
                <a:solidFill>
                  <a:schemeClr val="bg1"/>
                </a:solidFill>
              </a:rPr>
              <a:t>2 + 3 + 4 = (2 + 3) + 4 = 5 + 4 = 9</a:t>
            </a:r>
          </a:p>
          <a:p>
            <a:pPr marL="0" indent="0">
              <a:buNone/>
            </a:pPr>
            <a:r>
              <a:rPr lang="sr-Cyrl-BA" sz="4400" b="1" dirty="0">
                <a:solidFill>
                  <a:schemeClr val="bg1"/>
                </a:solidFill>
              </a:rPr>
              <a:t>                = 2 + (3 + 4) = 2 + 7 = 9</a:t>
            </a:r>
          </a:p>
          <a:p>
            <a:pPr marL="0" indent="0">
              <a:buNone/>
            </a:pPr>
            <a:endParaRPr lang="sr-Cyrl-BA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r-Latn-BA" sz="4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7177" y="4558553"/>
            <a:ext cx="102287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>
                <a:solidFill>
                  <a:schemeClr val="bg1"/>
                </a:solidFill>
              </a:rPr>
              <a:t>ПРВО СЕ РАЧУНА НАЗНАЧЕНО У ЗАГРАДИ,</a:t>
            </a:r>
            <a:r>
              <a:rPr lang="sr-Latn-BA" sz="3200" b="1" dirty="0">
                <a:solidFill>
                  <a:schemeClr val="bg1"/>
                </a:solidFill>
              </a:rPr>
              <a:t> </a:t>
            </a:r>
            <a:r>
              <a:rPr lang="sr-Cyrl-BA" sz="3200" b="1" dirty="0">
                <a:solidFill>
                  <a:schemeClr val="bg1"/>
                </a:solidFill>
              </a:rPr>
              <a:t>ПА СЕ НАСТАВИ РЈЕШАВАТИ ЗАДАТАК</a:t>
            </a:r>
            <a:r>
              <a:rPr lang="sr-Latn-BA" sz="3200" b="1">
                <a:solidFill>
                  <a:schemeClr val="bg1"/>
                </a:solidFill>
              </a:rPr>
              <a:t>.</a:t>
            </a:r>
            <a:endParaRPr lang="sr-Latn-BA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950" y="2502851"/>
            <a:ext cx="2025050" cy="1852298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3688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510987"/>
            <a:ext cx="10515600" cy="941295"/>
          </a:xfrm>
        </p:spPr>
        <p:txBody>
          <a:bodyPr>
            <a:normAutofit fontScale="90000"/>
          </a:bodyPr>
          <a:lstStyle/>
          <a:p>
            <a:br>
              <a:rPr lang="sr-Cyrl-BA" sz="3600" b="1" dirty="0">
                <a:solidFill>
                  <a:schemeClr val="bg1"/>
                </a:solidFill>
              </a:rPr>
            </a:br>
            <a:br>
              <a:rPr lang="sr-Cyrl-BA" sz="3600" b="1" dirty="0">
                <a:solidFill>
                  <a:schemeClr val="bg1"/>
                </a:solidFill>
              </a:rPr>
            </a:br>
            <a:br>
              <a:rPr lang="sr-Cyrl-BA" sz="3600" b="1" dirty="0">
                <a:solidFill>
                  <a:schemeClr val="bg1"/>
                </a:solidFill>
              </a:rPr>
            </a:br>
            <a:br>
              <a:rPr lang="sr-Cyrl-BA" sz="3600" b="1" dirty="0">
                <a:solidFill>
                  <a:schemeClr val="bg1"/>
                </a:solidFill>
              </a:rPr>
            </a:br>
            <a:r>
              <a:rPr lang="sr-Latn-BA" sz="4000" b="1" dirty="0">
                <a:solidFill>
                  <a:schemeClr val="bg1"/>
                </a:solidFill>
              </a:rPr>
              <a:t>1</a:t>
            </a:r>
            <a:r>
              <a:rPr lang="sr-Latn-BA" sz="3600" b="1" dirty="0">
                <a:solidFill>
                  <a:schemeClr val="bg1"/>
                </a:solidFill>
              </a:rPr>
              <a:t>. </a:t>
            </a:r>
            <a:r>
              <a:rPr lang="sr-Cyrl-BA" sz="4000" b="1" dirty="0">
                <a:solidFill>
                  <a:schemeClr val="bg1"/>
                </a:solidFill>
              </a:rPr>
              <a:t>Бројеве 2, 6 и 1 сабери на два начина.</a:t>
            </a:r>
            <a:br>
              <a:rPr lang="sr-Cyrl-BA" sz="4000" b="1" dirty="0">
                <a:solidFill>
                  <a:schemeClr val="bg1"/>
                </a:solidFill>
              </a:rPr>
            </a:br>
            <a:br>
              <a:rPr lang="sr-Cyrl-BA" sz="3600" b="1" dirty="0">
                <a:solidFill>
                  <a:schemeClr val="bg1"/>
                </a:solidFill>
              </a:rPr>
            </a:br>
            <a:endParaRPr lang="sr-Latn-BA" sz="3600" b="1" dirty="0">
              <a:solidFill>
                <a:schemeClr val="bg1"/>
              </a:solidFill>
            </a:endParaRPr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681260" y="2022050"/>
            <a:ext cx="10515600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3200" dirty="0">
                <a:solidFill>
                  <a:schemeClr val="bg1"/>
                </a:solidFill>
              </a:rPr>
              <a:t>  ПРВИ НАЧИН</a:t>
            </a:r>
            <a:r>
              <a:rPr lang="sr-Cyrl-BA" dirty="0">
                <a:solidFill>
                  <a:schemeClr val="bg1"/>
                </a:solidFill>
              </a:rPr>
              <a:t>: </a:t>
            </a:r>
          </a:p>
          <a:p>
            <a:pPr marL="0" indent="0">
              <a:buNone/>
            </a:pPr>
            <a:endParaRPr lang="sr-Cyrl-BA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Cyrl-BA" sz="3200">
                <a:solidFill>
                  <a:schemeClr val="bg1"/>
                </a:solidFill>
              </a:rPr>
              <a:t>  ДРУГИ </a:t>
            </a:r>
            <a:r>
              <a:rPr lang="sr-Cyrl-BA" sz="3200" dirty="0">
                <a:solidFill>
                  <a:schemeClr val="bg1"/>
                </a:solidFill>
              </a:rPr>
              <a:t>НАЧИН: </a:t>
            </a:r>
            <a:endParaRPr lang="sr-Latn-BA" sz="3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3269535" y="1931276"/>
            <a:ext cx="1671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 (2 + 6 )</a:t>
            </a:r>
            <a:endParaRPr lang="sr-Latn-BA" sz="3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69795" y="1923767"/>
            <a:ext cx="1344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+ 1 = </a:t>
            </a:r>
            <a:endParaRPr lang="sr-Latn-BA" sz="3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5767860" y="1936989"/>
            <a:ext cx="453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8 </a:t>
            </a:r>
            <a:endParaRPr lang="sr-Latn-BA" sz="36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flipH="1">
            <a:off x="6238439" y="1917812"/>
            <a:ext cx="720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+</a:t>
            </a:r>
            <a:endParaRPr lang="sr-Latn-BA" sz="36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flipH="1">
            <a:off x="6623889" y="1911387"/>
            <a:ext cx="453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1 </a:t>
            </a:r>
            <a:endParaRPr lang="sr-Latn-BA" sz="36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flipH="1">
            <a:off x="7090220" y="1931276"/>
            <a:ext cx="412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= </a:t>
            </a:r>
            <a:endParaRPr lang="sr-Latn-BA" sz="36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6321808" y="2994530"/>
            <a:ext cx="453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2 </a:t>
            </a:r>
            <a:endParaRPr lang="sr-Latn-BA" sz="3600" dirty="0">
              <a:solidFill>
                <a:schemeClr val="bg1"/>
              </a:solidFill>
            </a:endParaRPr>
          </a:p>
        </p:txBody>
      </p:sp>
      <p:pic>
        <p:nvPicPr>
          <p:cNvPr id="23" name="Slika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6718" y="4907336"/>
            <a:ext cx="3315282" cy="195066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 flipH="1">
            <a:off x="3548003" y="3010957"/>
            <a:ext cx="453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2</a:t>
            </a:r>
            <a:endParaRPr lang="sr-Latn-BA" sz="36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flipH="1">
            <a:off x="3901792" y="3011549"/>
            <a:ext cx="406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+ </a:t>
            </a:r>
            <a:endParaRPr lang="sr-Latn-BA" sz="36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flipH="1">
            <a:off x="4349516" y="2971194"/>
            <a:ext cx="1697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( 6 + 1 )</a:t>
            </a:r>
            <a:endParaRPr lang="sr-Latn-BA" sz="36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flipH="1">
            <a:off x="5923580" y="2989549"/>
            <a:ext cx="453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= </a:t>
            </a:r>
            <a:endParaRPr lang="sr-Latn-BA" sz="36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flipH="1">
            <a:off x="7548549" y="1933336"/>
            <a:ext cx="453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9 </a:t>
            </a:r>
            <a:endParaRPr lang="sr-Latn-BA" sz="36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flipH="1">
            <a:off x="6682289" y="2936450"/>
            <a:ext cx="453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+ </a:t>
            </a:r>
            <a:endParaRPr lang="sr-Latn-BA" sz="36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flipH="1">
            <a:off x="7167720" y="3010957"/>
            <a:ext cx="453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7 </a:t>
            </a:r>
            <a:endParaRPr lang="sr-Latn-BA" sz="36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flipH="1">
            <a:off x="7555807" y="2988907"/>
            <a:ext cx="453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= </a:t>
            </a:r>
            <a:endParaRPr lang="sr-Latn-BA" sz="36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flipH="1">
            <a:off x="8016772" y="3010957"/>
            <a:ext cx="453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9 </a:t>
            </a:r>
            <a:endParaRPr lang="sr-Latn-BA" sz="36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flipH="1">
            <a:off x="838200" y="157044"/>
            <a:ext cx="2671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000" dirty="0">
                <a:solidFill>
                  <a:schemeClr val="bg1"/>
                </a:solidFill>
              </a:rPr>
              <a:t>ЗАДАЦИ:</a:t>
            </a:r>
            <a:endParaRPr lang="sr-Latn-BA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98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1" grpId="0"/>
      <p:bldP spid="12" grpId="0"/>
      <p:bldP spid="19" grpId="0"/>
      <p:bldP spid="20" grpId="0"/>
      <p:bldP spid="21" grpId="0"/>
      <p:bldP spid="22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9186" y="365125"/>
            <a:ext cx="11164614" cy="1325563"/>
          </a:xfrm>
        </p:spPr>
        <p:txBody>
          <a:bodyPr>
            <a:normAutofit fontScale="90000"/>
          </a:bodyPr>
          <a:lstStyle/>
          <a:p>
            <a:r>
              <a:rPr lang="sr-Cyrl-BA" dirty="0"/>
              <a:t> </a:t>
            </a:r>
            <a:br>
              <a:rPr lang="sr-Cyrl-BA" dirty="0"/>
            </a:br>
            <a:br>
              <a:rPr lang="sr-Cyrl-BA" dirty="0"/>
            </a:br>
            <a:r>
              <a:rPr lang="sr-Cyrl-BA" dirty="0">
                <a:solidFill>
                  <a:schemeClr val="bg1"/>
                </a:solidFill>
              </a:rPr>
              <a:t>2</a:t>
            </a:r>
            <a:r>
              <a:rPr lang="sr-Cyrl-BA" b="1" dirty="0">
                <a:solidFill>
                  <a:schemeClr val="bg1"/>
                </a:solidFill>
              </a:rPr>
              <a:t>.</a:t>
            </a:r>
            <a:r>
              <a:rPr lang="sr-Cyrl-BA" dirty="0">
                <a:solidFill>
                  <a:schemeClr val="bg1"/>
                </a:solidFill>
              </a:rPr>
              <a:t> Маја је у корпи носила 3 плава,</a:t>
            </a:r>
            <a:r>
              <a:rPr lang="sr-Latn-BA" dirty="0">
                <a:solidFill>
                  <a:schemeClr val="bg1"/>
                </a:solidFill>
              </a:rPr>
              <a:t> </a:t>
            </a:r>
            <a:r>
              <a:rPr lang="sr-Cyrl-BA" dirty="0">
                <a:solidFill>
                  <a:schemeClr val="bg1"/>
                </a:solidFill>
              </a:rPr>
              <a:t>4 црвена и 2 жута цвијета.</a:t>
            </a:r>
            <a:r>
              <a:rPr lang="sr-Latn-BA" dirty="0">
                <a:solidFill>
                  <a:schemeClr val="bg1"/>
                </a:solidFill>
              </a:rPr>
              <a:t> </a:t>
            </a:r>
            <a:r>
              <a:rPr lang="sr-Cyrl-BA" dirty="0">
                <a:solidFill>
                  <a:schemeClr val="bg1"/>
                </a:solidFill>
              </a:rPr>
              <a:t>Колико је укупно цвјетова у корпи? Израчунај на два начина.</a:t>
            </a:r>
            <a:br>
              <a:rPr lang="sr-Cyrl-BA" dirty="0">
                <a:solidFill>
                  <a:schemeClr val="bg1"/>
                </a:solidFill>
              </a:rPr>
            </a:br>
            <a:br>
              <a:rPr lang="sr-Cyrl-BA" dirty="0"/>
            </a:br>
            <a:endParaRPr lang="sr-Latn-BA" dirty="0"/>
          </a:p>
        </p:txBody>
      </p:sp>
      <p:sp>
        <p:nvSpPr>
          <p:cNvPr id="14" name="TextBox 13"/>
          <p:cNvSpPr txBox="1"/>
          <p:nvPr/>
        </p:nvSpPr>
        <p:spPr>
          <a:xfrm>
            <a:off x="453667" y="4361251"/>
            <a:ext cx="1852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chemeClr val="bg1"/>
                </a:solidFill>
              </a:rPr>
              <a:t>2</a:t>
            </a:r>
            <a:r>
              <a:rPr lang="sr-Cyrl-BA" sz="3200" dirty="0">
                <a:solidFill>
                  <a:schemeClr val="bg1"/>
                </a:solidFill>
              </a:rPr>
              <a:t>.НАЧИН:</a:t>
            </a:r>
            <a:r>
              <a:rPr lang="sr-Cyrl-BA" sz="2800" dirty="0">
                <a:solidFill>
                  <a:schemeClr val="bg1"/>
                </a:solidFill>
              </a:rPr>
              <a:t> </a:t>
            </a:r>
            <a:endParaRPr lang="sr-Latn-BA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71205" y="4325454"/>
            <a:ext cx="54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3</a:t>
            </a:r>
            <a:r>
              <a:rPr lang="sr-Cyrl-BA" dirty="0"/>
              <a:t> </a:t>
            </a:r>
            <a:endParaRPr lang="sr-Latn-BA" dirty="0"/>
          </a:p>
        </p:txBody>
      </p:sp>
      <p:sp>
        <p:nvSpPr>
          <p:cNvPr id="17" name="TextBox 16"/>
          <p:cNvSpPr txBox="1"/>
          <p:nvPr/>
        </p:nvSpPr>
        <p:spPr>
          <a:xfrm>
            <a:off x="2726371" y="4313355"/>
            <a:ext cx="54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+</a:t>
            </a:r>
            <a:r>
              <a:rPr lang="sr-Cyrl-BA" dirty="0"/>
              <a:t> </a:t>
            </a:r>
            <a:endParaRPr lang="sr-Latn-BA" dirty="0"/>
          </a:p>
        </p:txBody>
      </p:sp>
      <p:sp>
        <p:nvSpPr>
          <p:cNvPr id="18" name="TextBox 17"/>
          <p:cNvSpPr txBox="1"/>
          <p:nvPr/>
        </p:nvSpPr>
        <p:spPr>
          <a:xfrm>
            <a:off x="3026523" y="4309933"/>
            <a:ext cx="1433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(4 + 2)</a:t>
            </a:r>
            <a:r>
              <a:rPr lang="sr-Cyrl-BA" dirty="0"/>
              <a:t> </a:t>
            </a:r>
            <a:endParaRPr lang="sr-Latn-BA" dirty="0"/>
          </a:p>
        </p:txBody>
      </p:sp>
      <p:sp>
        <p:nvSpPr>
          <p:cNvPr id="20" name="TextBox 19"/>
          <p:cNvSpPr txBox="1"/>
          <p:nvPr/>
        </p:nvSpPr>
        <p:spPr>
          <a:xfrm>
            <a:off x="4352408" y="3644006"/>
            <a:ext cx="551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=</a:t>
            </a:r>
            <a:r>
              <a:rPr lang="sr-Cyrl-BA" dirty="0"/>
              <a:t> </a:t>
            </a:r>
            <a:endParaRPr lang="sr-Latn-BA" dirty="0"/>
          </a:p>
        </p:txBody>
      </p:sp>
      <p:sp>
        <p:nvSpPr>
          <p:cNvPr id="21" name="TextBox 20"/>
          <p:cNvSpPr txBox="1"/>
          <p:nvPr/>
        </p:nvSpPr>
        <p:spPr>
          <a:xfrm>
            <a:off x="4791549" y="4329883"/>
            <a:ext cx="54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3</a:t>
            </a:r>
            <a:r>
              <a:rPr lang="sr-Cyrl-BA" dirty="0"/>
              <a:t> </a:t>
            </a:r>
            <a:endParaRPr lang="sr-Latn-BA" dirty="0"/>
          </a:p>
        </p:txBody>
      </p:sp>
      <p:sp>
        <p:nvSpPr>
          <p:cNvPr id="22" name="TextBox 21"/>
          <p:cNvSpPr txBox="1"/>
          <p:nvPr/>
        </p:nvSpPr>
        <p:spPr>
          <a:xfrm>
            <a:off x="5129616" y="3608075"/>
            <a:ext cx="54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+</a:t>
            </a:r>
            <a:r>
              <a:rPr lang="sr-Cyrl-BA" dirty="0"/>
              <a:t> </a:t>
            </a:r>
            <a:endParaRPr lang="sr-Latn-BA" dirty="0"/>
          </a:p>
        </p:txBody>
      </p:sp>
      <p:sp>
        <p:nvSpPr>
          <p:cNvPr id="23" name="TextBox 22"/>
          <p:cNvSpPr txBox="1"/>
          <p:nvPr/>
        </p:nvSpPr>
        <p:spPr>
          <a:xfrm>
            <a:off x="5603251" y="4330108"/>
            <a:ext cx="54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6</a:t>
            </a:r>
            <a:r>
              <a:rPr lang="sr-Cyrl-BA" dirty="0"/>
              <a:t> </a:t>
            </a:r>
            <a:endParaRPr lang="sr-Latn-BA" dirty="0"/>
          </a:p>
        </p:txBody>
      </p:sp>
      <p:sp>
        <p:nvSpPr>
          <p:cNvPr id="25" name="TextBox 24"/>
          <p:cNvSpPr txBox="1"/>
          <p:nvPr/>
        </p:nvSpPr>
        <p:spPr>
          <a:xfrm>
            <a:off x="5982753" y="3608075"/>
            <a:ext cx="54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=</a:t>
            </a:r>
            <a:r>
              <a:rPr lang="sr-Cyrl-BA" dirty="0"/>
              <a:t> </a:t>
            </a:r>
            <a:endParaRPr lang="sr-Latn-BA" dirty="0"/>
          </a:p>
        </p:txBody>
      </p:sp>
      <p:sp>
        <p:nvSpPr>
          <p:cNvPr id="26" name="TextBox 25"/>
          <p:cNvSpPr txBox="1"/>
          <p:nvPr/>
        </p:nvSpPr>
        <p:spPr>
          <a:xfrm>
            <a:off x="6442388" y="3608075"/>
            <a:ext cx="54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9</a:t>
            </a:r>
            <a:r>
              <a:rPr lang="sr-Cyrl-BA" dirty="0"/>
              <a:t> </a:t>
            </a:r>
            <a:endParaRPr lang="sr-Latn-BA" dirty="0"/>
          </a:p>
        </p:txBody>
      </p:sp>
      <p:sp>
        <p:nvSpPr>
          <p:cNvPr id="28" name="TextBox 27"/>
          <p:cNvSpPr txBox="1"/>
          <p:nvPr/>
        </p:nvSpPr>
        <p:spPr>
          <a:xfrm>
            <a:off x="404384" y="3668732"/>
            <a:ext cx="1852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chemeClr val="bg1"/>
                </a:solidFill>
              </a:rPr>
              <a:t>1</a:t>
            </a:r>
            <a:r>
              <a:rPr lang="sr-Cyrl-BA" sz="3200" dirty="0">
                <a:solidFill>
                  <a:schemeClr val="bg1"/>
                </a:solidFill>
              </a:rPr>
              <a:t>.НАЧИН:</a:t>
            </a:r>
            <a:r>
              <a:rPr lang="sr-Cyrl-BA" sz="2800" dirty="0">
                <a:solidFill>
                  <a:schemeClr val="bg1"/>
                </a:solidFill>
              </a:rPr>
              <a:t> </a:t>
            </a:r>
            <a:endParaRPr lang="sr-Latn-BA" sz="28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75656" y="3613152"/>
            <a:ext cx="1540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( 3 + 4)</a:t>
            </a:r>
            <a:r>
              <a:rPr lang="sr-Cyrl-BA" dirty="0"/>
              <a:t> </a:t>
            </a:r>
            <a:endParaRPr lang="sr-Latn-BA" dirty="0"/>
          </a:p>
        </p:txBody>
      </p:sp>
      <p:sp>
        <p:nvSpPr>
          <p:cNvPr id="30" name="TextBox 29"/>
          <p:cNvSpPr txBox="1"/>
          <p:nvPr/>
        </p:nvSpPr>
        <p:spPr>
          <a:xfrm>
            <a:off x="3538763" y="3642475"/>
            <a:ext cx="54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+</a:t>
            </a:r>
            <a:r>
              <a:rPr lang="sr-Cyrl-BA" dirty="0"/>
              <a:t> </a:t>
            </a:r>
            <a:endParaRPr lang="sr-Latn-BA" dirty="0"/>
          </a:p>
        </p:txBody>
      </p:sp>
      <p:sp>
        <p:nvSpPr>
          <p:cNvPr id="31" name="TextBox 30"/>
          <p:cNvSpPr txBox="1"/>
          <p:nvPr/>
        </p:nvSpPr>
        <p:spPr>
          <a:xfrm>
            <a:off x="3942813" y="3620659"/>
            <a:ext cx="54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2</a:t>
            </a:r>
            <a:r>
              <a:rPr lang="sr-Cyrl-BA" dirty="0"/>
              <a:t> </a:t>
            </a:r>
            <a:endParaRPr lang="sr-Latn-BA" dirty="0"/>
          </a:p>
        </p:txBody>
      </p:sp>
      <p:sp>
        <p:nvSpPr>
          <p:cNvPr id="32" name="TextBox 31"/>
          <p:cNvSpPr txBox="1"/>
          <p:nvPr/>
        </p:nvSpPr>
        <p:spPr>
          <a:xfrm>
            <a:off x="4391982" y="4313201"/>
            <a:ext cx="54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=</a:t>
            </a:r>
            <a:r>
              <a:rPr lang="sr-Cyrl-BA" dirty="0"/>
              <a:t> </a:t>
            </a:r>
            <a:endParaRPr lang="sr-Latn-BA" dirty="0"/>
          </a:p>
        </p:txBody>
      </p:sp>
      <p:sp>
        <p:nvSpPr>
          <p:cNvPr id="33" name="TextBox 32"/>
          <p:cNvSpPr txBox="1"/>
          <p:nvPr/>
        </p:nvSpPr>
        <p:spPr>
          <a:xfrm>
            <a:off x="4742132" y="3640055"/>
            <a:ext cx="54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7</a:t>
            </a:r>
            <a:r>
              <a:rPr lang="sr-Cyrl-BA" dirty="0"/>
              <a:t> </a:t>
            </a:r>
            <a:endParaRPr lang="sr-Latn-BA" dirty="0"/>
          </a:p>
        </p:txBody>
      </p:sp>
      <p:sp>
        <p:nvSpPr>
          <p:cNvPr id="34" name="TextBox 33"/>
          <p:cNvSpPr txBox="1"/>
          <p:nvPr/>
        </p:nvSpPr>
        <p:spPr>
          <a:xfrm>
            <a:off x="5171051" y="4269312"/>
            <a:ext cx="54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+</a:t>
            </a:r>
            <a:r>
              <a:rPr lang="sr-Cyrl-BA" dirty="0"/>
              <a:t> </a:t>
            </a:r>
            <a:endParaRPr lang="sr-Latn-BA" dirty="0"/>
          </a:p>
        </p:txBody>
      </p:sp>
      <p:sp>
        <p:nvSpPr>
          <p:cNvPr id="35" name="TextBox 34"/>
          <p:cNvSpPr txBox="1"/>
          <p:nvPr/>
        </p:nvSpPr>
        <p:spPr>
          <a:xfrm>
            <a:off x="5525898" y="3612122"/>
            <a:ext cx="54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2</a:t>
            </a:r>
            <a:r>
              <a:rPr lang="sr-Cyrl-BA" dirty="0"/>
              <a:t> </a:t>
            </a:r>
            <a:endParaRPr lang="sr-Latn-BA" dirty="0"/>
          </a:p>
        </p:txBody>
      </p:sp>
      <p:sp>
        <p:nvSpPr>
          <p:cNvPr id="36" name="TextBox 35"/>
          <p:cNvSpPr txBox="1"/>
          <p:nvPr/>
        </p:nvSpPr>
        <p:spPr>
          <a:xfrm>
            <a:off x="5982753" y="4303884"/>
            <a:ext cx="54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=</a:t>
            </a:r>
            <a:r>
              <a:rPr lang="sr-Cyrl-BA" dirty="0"/>
              <a:t> </a:t>
            </a:r>
            <a:endParaRPr lang="sr-Latn-BA" dirty="0"/>
          </a:p>
        </p:txBody>
      </p:sp>
      <p:sp>
        <p:nvSpPr>
          <p:cNvPr id="37" name="TextBox 36"/>
          <p:cNvSpPr txBox="1"/>
          <p:nvPr/>
        </p:nvSpPr>
        <p:spPr>
          <a:xfrm>
            <a:off x="6439590" y="4277630"/>
            <a:ext cx="54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9</a:t>
            </a:r>
            <a:r>
              <a:rPr lang="sr-Cyrl-BA" dirty="0"/>
              <a:t> </a:t>
            </a:r>
            <a:endParaRPr lang="sr-Latn-BA" dirty="0"/>
          </a:p>
        </p:txBody>
      </p:sp>
      <p:sp>
        <p:nvSpPr>
          <p:cNvPr id="38" name="TextBox 37"/>
          <p:cNvSpPr txBox="1"/>
          <p:nvPr/>
        </p:nvSpPr>
        <p:spPr>
          <a:xfrm>
            <a:off x="358467" y="4950215"/>
            <a:ext cx="19997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sz="3200" dirty="0">
              <a:solidFill>
                <a:schemeClr val="bg1"/>
              </a:solidFill>
            </a:endParaRPr>
          </a:p>
          <a:p>
            <a:r>
              <a:rPr lang="sr-Cyrl-BA" sz="3200" dirty="0">
                <a:solidFill>
                  <a:schemeClr val="bg1"/>
                </a:solidFill>
              </a:rPr>
              <a:t>ОДГОВОР:</a:t>
            </a:r>
            <a:r>
              <a:rPr lang="sr-Cyrl-BA" sz="2800" dirty="0">
                <a:solidFill>
                  <a:schemeClr val="bg1"/>
                </a:solidFill>
              </a:rPr>
              <a:t> </a:t>
            </a:r>
            <a:endParaRPr lang="sr-Latn-BA" sz="28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347460" y="4966897"/>
            <a:ext cx="80625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sz="3200" dirty="0">
              <a:solidFill>
                <a:schemeClr val="bg1"/>
              </a:solidFill>
            </a:endParaRPr>
          </a:p>
          <a:p>
            <a:r>
              <a:rPr lang="sr-Cyrl-BA" sz="3200" dirty="0">
                <a:solidFill>
                  <a:schemeClr val="bg1"/>
                </a:solidFill>
              </a:rPr>
              <a:t>У корпи је укупно  9 цвјетова.</a:t>
            </a:r>
            <a:r>
              <a:rPr lang="sr-Cyrl-BA" sz="2800" dirty="0">
                <a:solidFill>
                  <a:schemeClr val="bg1"/>
                </a:solidFill>
              </a:rPr>
              <a:t> </a:t>
            </a:r>
            <a:endParaRPr lang="sr-Latn-BA" sz="2800" dirty="0">
              <a:solidFill>
                <a:schemeClr val="bg1"/>
              </a:solidFill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763" y="2289333"/>
            <a:ext cx="1074060" cy="894399"/>
          </a:xfrm>
          <a:prstGeom prst="rect">
            <a:avLst/>
          </a:prstGeom>
        </p:spPr>
      </p:pic>
      <p:pic>
        <p:nvPicPr>
          <p:cNvPr id="41" name="Slika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645" y="2235450"/>
            <a:ext cx="981110" cy="925645"/>
          </a:xfrm>
          <a:prstGeom prst="rect">
            <a:avLst/>
          </a:prstGeom>
        </p:spPr>
      </p:pic>
      <p:pic>
        <p:nvPicPr>
          <p:cNvPr id="42" name="Slika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488" y="2268722"/>
            <a:ext cx="990113" cy="919059"/>
          </a:xfrm>
          <a:prstGeom prst="rect">
            <a:avLst/>
          </a:prstGeom>
        </p:spPr>
      </p:pic>
      <p:pic>
        <p:nvPicPr>
          <p:cNvPr id="43" name="Slika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652" y="2246945"/>
            <a:ext cx="1099199" cy="919193"/>
          </a:xfrm>
          <a:prstGeom prst="rect">
            <a:avLst/>
          </a:prstGeom>
        </p:spPr>
      </p:pic>
      <p:pic>
        <p:nvPicPr>
          <p:cNvPr id="45" name="Slika 44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contras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52" y="2289333"/>
            <a:ext cx="1076171" cy="899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Slika 47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725" y="2305873"/>
            <a:ext cx="1095419" cy="916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Slika 48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contras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483" y="2289333"/>
            <a:ext cx="1058270" cy="8849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lika 2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902" y="2194110"/>
            <a:ext cx="1200026" cy="1068281"/>
          </a:xfrm>
          <a:prstGeom prst="rect">
            <a:avLst/>
          </a:prstGeom>
        </p:spPr>
      </p:pic>
      <p:pic>
        <p:nvPicPr>
          <p:cNvPr id="52" name="Slika 5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972" y="2168542"/>
            <a:ext cx="1186846" cy="107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76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7" grpId="0"/>
      <p:bldP spid="18" grpId="0"/>
      <p:bldP spid="20" grpId="0"/>
      <p:bldP spid="21" grpId="0"/>
      <p:bldP spid="22" grpId="0"/>
      <p:bldP spid="23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ЗАДАТАК ЗА САМОСТАЛАН РАД:</a:t>
            </a:r>
            <a:endParaRPr lang="sr-Latn-BA" sz="3600" dirty="0">
              <a:solidFill>
                <a:schemeClr val="bg1"/>
              </a:solidFill>
            </a:endParaRPr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665922" y="1428060"/>
            <a:ext cx="10515600" cy="5582340"/>
          </a:xfrm>
        </p:spPr>
        <p:txBody>
          <a:bodyPr>
            <a:norm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У Радној свесци на 47.</a:t>
            </a:r>
            <a:r>
              <a:rPr lang="sr-Latn-BA" sz="3600" dirty="0">
                <a:solidFill>
                  <a:schemeClr val="bg1"/>
                </a:solidFill>
              </a:rPr>
              <a:t> </a:t>
            </a:r>
            <a:r>
              <a:rPr lang="sr-Cyrl-BA" sz="3600" dirty="0">
                <a:solidFill>
                  <a:schemeClr val="bg1"/>
                </a:solidFill>
              </a:rPr>
              <a:t>страни</a:t>
            </a:r>
          </a:p>
          <a:p>
            <a:pPr marL="0" indent="0">
              <a:buNone/>
            </a:pPr>
            <a:r>
              <a:rPr lang="sr-Cyrl-BA" sz="3600" dirty="0">
                <a:solidFill>
                  <a:schemeClr val="bg1"/>
                </a:solidFill>
              </a:rPr>
              <a:t>   урадити 7. 8. и  9. задатак.</a:t>
            </a:r>
            <a:endParaRPr lang="sr-Latn-BA" sz="3600" dirty="0">
              <a:solidFill>
                <a:schemeClr val="bg1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8005" y="3691079"/>
            <a:ext cx="7615990" cy="3007895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0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>
            <a:lumMod val="50000"/>
          </a:schemeClr>
        </a:solidFill>
        <a:ln>
          <a:solidFill>
            <a:schemeClr val="accent6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96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267</Words>
  <Application>Microsoft Office PowerPoint</Application>
  <PresentationFormat>Široki zaslon</PresentationFormat>
  <Paragraphs>80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sustava Office</vt:lpstr>
      <vt:lpstr>PowerPoint prezentacija</vt:lpstr>
      <vt:lpstr>PowerPoint prezentacija</vt:lpstr>
      <vt:lpstr>PowerPoint prezentacija</vt:lpstr>
      <vt:lpstr>Учили смо да здруживањем сабирака на више начина збир остаје исти, непромијењен  (збир се не мијења).</vt:lpstr>
      <vt:lpstr>    1. Бројеве 2, 6 и 1 сабери на два начина.  </vt:lpstr>
      <vt:lpstr>   2. Маја је у корпи носила 3 плава, 4 црвена и 2 жута цвијета. Колико је укупно цвјетова у корпи? Израчунај на два начина.  </vt:lpstr>
      <vt:lpstr>ЗАДАТАК ЗА САМОСТАЛАН РАД: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sasa kojic</dc:creator>
  <cp:lastModifiedBy>sasa kojic</cp:lastModifiedBy>
  <cp:revision>59</cp:revision>
  <dcterms:created xsi:type="dcterms:W3CDTF">2020-11-15T13:28:18Z</dcterms:created>
  <dcterms:modified xsi:type="dcterms:W3CDTF">2020-11-22T19:54:07Z</dcterms:modified>
</cp:coreProperties>
</file>