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E91"/>
    <a:srgbClr val="CA4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67A77-E99E-4343-BB87-3B15CF9E96C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E555BD1B-8709-45CD-B76E-BE6B89207038}">
      <dgm:prSet phldrT="[Text]"/>
      <dgm:spPr/>
      <dgm:t>
        <a:bodyPr/>
        <a:lstStyle/>
        <a:p>
          <a:r>
            <a:rPr lang="sr-Cyrl-BA" dirty="0"/>
            <a:t>Брод Бигл</a:t>
          </a:r>
          <a:endParaRPr lang="en-US" dirty="0"/>
        </a:p>
      </dgm:t>
    </dgm:pt>
    <dgm:pt modelId="{CD58D40A-E89D-4396-A6F9-87A972139FFE}" type="parTrans" cxnId="{1031F19A-4767-4412-9BD2-A88C5FEFEA8A}">
      <dgm:prSet/>
      <dgm:spPr/>
      <dgm:t>
        <a:bodyPr/>
        <a:lstStyle/>
        <a:p>
          <a:endParaRPr lang="en-US"/>
        </a:p>
      </dgm:t>
    </dgm:pt>
    <dgm:pt modelId="{44149BC0-F8F5-47AA-A040-5A14FA6119B1}" type="sibTrans" cxnId="{1031F19A-4767-4412-9BD2-A88C5FEFEA8A}">
      <dgm:prSet/>
      <dgm:spPr/>
      <dgm:t>
        <a:bodyPr/>
        <a:lstStyle/>
        <a:p>
          <a:endParaRPr lang="en-US"/>
        </a:p>
      </dgm:t>
    </dgm:pt>
    <dgm:pt modelId="{A0EE2605-EA1E-4994-8B35-D71132B1D11B}" type="pres">
      <dgm:prSet presAssocID="{04D67A77-E99E-4343-BB87-3B15CF9E96C4}" presName="diagram" presStyleCnt="0">
        <dgm:presLayoutVars>
          <dgm:dir/>
        </dgm:presLayoutVars>
      </dgm:prSet>
      <dgm:spPr/>
    </dgm:pt>
    <dgm:pt modelId="{1415445B-1471-40D6-833A-19D756273BA1}" type="pres">
      <dgm:prSet presAssocID="{E555BD1B-8709-45CD-B76E-BE6B89207038}" presName="composite" presStyleCnt="0"/>
      <dgm:spPr/>
    </dgm:pt>
    <dgm:pt modelId="{339170E3-51F0-4B90-8157-BFB0D888F68F}" type="pres">
      <dgm:prSet presAssocID="{E555BD1B-8709-45CD-B76E-BE6B89207038}" presName="Image" presStyleLbl="bgShp" presStyleIdx="0" presStyleCnt="1" custScaleX="111157" custScaleY="109890" custLinFactNeighborX="7923" custLinFactNeighborY="136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7BC9645-8025-483A-AA69-0D770ACBCCB8}" type="pres">
      <dgm:prSet presAssocID="{E555BD1B-8709-45CD-B76E-BE6B89207038}" presName="Parent" presStyleLbl="node0" presStyleIdx="0" presStyleCnt="1" custScaleX="73680" custScaleY="48219" custLinFactNeighborX="1243" custLinFactNeighborY="34040">
        <dgm:presLayoutVars>
          <dgm:bulletEnabled val="1"/>
        </dgm:presLayoutVars>
      </dgm:prSet>
      <dgm:spPr/>
    </dgm:pt>
  </dgm:ptLst>
  <dgm:cxnLst>
    <dgm:cxn modelId="{1031F19A-4767-4412-9BD2-A88C5FEFEA8A}" srcId="{04D67A77-E99E-4343-BB87-3B15CF9E96C4}" destId="{E555BD1B-8709-45CD-B76E-BE6B89207038}" srcOrd="0" destOrd="0" parTransId="{CD58D40A-E89D-4396-A6F9-87A972139FFE}" sibTransId="{44149BC0-F8F5-47AA-A040-5A14FA6119B1}"/>
    <dgm:cxn modelId="{3D59EAE4-F337-4C4C-A2BA-94E2671C7749}" type="presOf" srcId="{E555BD1B-8709-45CD-B76E-BE6B89207038}" destId="{07BC9645-8025-483A-AA69-0D770ACBCCB8}" srcOrd="0" destOrd="0" presId="urn:microsoft.com/office/officeart/2008/layout/BendingPictureCaption"/>
    <dgm:cxn modelId="{CA06B1EF-AF30-4396-951C-391A231ACB75}" type="presOf" srcId="{04D67A77-E99E-4343-BB87-3B15CF9E96C4}" destId="{A0EE2605-EA1E-4994-8B35-D71132B1D11B}" srcOrd="0" destOrd="0" presId="urn:microsoft.com/office/officeart/2008/layout/BendingPictureCaption"/>
    <dgm:cxn modelId="{5883C0FB-6925-48EC-8640-B3D0794B19DF}" type="presParOf" srcId="{A0EE2605-EA1E-4994-8B35-D71132B1D11B}" destId="{1415445B-1471-40D6-833A-19D756273BA1}" srcOrd="0" destOrd="0" presId="urn:microsoft.com/office/officeart/2008/layout/BendingPictureCaption"/>
    <dgm:cxn modelId="{04584CDA-AE17-4C28-BEF7-1C041E01B523}" type="presParOf" srcId="{1415445B-1471-40D6-833A-19D756273BA1}" destId="{339170E3-51F0-4B90-8157-BFB0D888F68F}" srcOrd="0" destOrd="0" presId="urn:microsoft.com/office/officeart/2008/layout/BendingPictureCaption"/>
    <dgm:cxn modelId="{79FCAA90-2E48-42FB-A39F-FE4BBB01AC53}" type="presParOf" srcId="{1415445B-1471-40D6-833A-19D756273BA1}" destId="{07BC9645-8025-483A-AA69-0D770ACBCCB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5BB05-D2AA-4E64-8A39-4B8D6D110B6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1B005651-1E77-4BD9-A1FB-103D331A0557}">
      <dgm:prSet phldrT="[Text]"/>
      <dgm:spPr>
        <a:solidFill>
          <a:srgbClr val="1F8E91"/>
        </a:solidFill>
      </dgm:spPr>
      <dgm:t>
        <a:bodyPr/>
        <a:lstStyle/>
        <a:p>
          <a:r>
            <a:rPr lang="sr-Cyrl-BA" dirty="0"/>
            <a:t>Ламаркова и дарвинова теорија</a:t>
          </a:r>
          <a:endParaRPr lang="en-US" dirty="0"/>
        </a:p>
      </dgm:t>
    </dgm:pt>
    <dgm:pt modelId="{E1C25031-5B0F-454E-8EE2-CA941BAF5D14}" type="parTrans" cxnId="{64CE43BE-F945-42DD-9297-91F991A8D3D9}">
      <dgm:prSet/>
      <dgm:spPr/>
      <dgm:t>
        <a:bodyPr/>
        <a:lstStyle/>
        <a:p>
          <a:endParaRPr lang="en-US"/>
        </a:p>
      </dgm:t>
    </dgm:pt>
    <dgm:pt modelId="{944BE25C-80D0-42C4-8E50-1BAE559D0DC3}" type="sibTrans" cxnId="{64CE43BE-F945-42DD-9297-91F991A8D3D9}">
      <dgm:prSet/>
      <dgm:spPr/>
      <dgm:t>
        <a:bodyPr/>
        <a:lstStyle/>
        <a:p>
          <a:endParaRPr lang="en-US"/>
        </a:p>
      </dgm:t>
    </dgm:pt>
    <dgm:pt modelId="{F9D3712C-656E-438A-A84E-0301501DF886}" type="pres">
      <dgm:prSet presAssocID="{9C15BB05-D2AA-4E64-8A39-4B8D6D110B61}" presName="Name0" presStyleCnt="0">
        <dgm:presLayoutVars>
          <dgm:dir/>
          <dgm:resizeHandles val="exact"/>
        </dgm:presLayoutVars>
      </dgm:prSet>
      <dgm:spPr/>
    </dgm:pt>
    <dgm:pt modelId="{3FC4B27D-6BA3-4E4A-ACAA-732D9E5677C3}" type="pres">
      <dgm:prSet presAssocID="{1B005651-1E77-4BD9-A1FB-103D331A0557}" presName="composite" presStyleCnt="0"/>
      <dgm:spPr/>
    </dgm:pt>
    <dgm:pt modelId="{4C66F6C6-0A5E-43F1-BEA3-65895257AFFA}" type="pres">
      <dgm:prSet presAssocID="{1B005651-1E77-4BD9-A1FB-103D331A0557}" presName="rect1" presStyleLbl="bgImgPlace1" presStyleIdx="0" presStyleCnt="1" custScaleX="175945" custLinFactNeighborX="-8307" custLinFactNeighborY="1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8BEC636-1EB1-4C13-995E-F187D39A8662}" type="pres">
      <dgm:prSet presAssocID="{1B005651-1E77-4BD9-A1FB-103D331A0557}" presName="wedgeRectCallout1" presStyleLbl="node1" presStyleIdx="0" presStyleCnt="1" custScaleX="153022" custScaleY="52130">
        <dgm:presLayoutVars>
          <dgm:bulletEnabled val="1"/>
        </dgm:presLayoutVars>
      </dgm:prSet>
      <dgm:spPr/>
    </dgm:pt>
  </dgm:ptLst>
  <dgm:cxnLst>
    <dgm:cxn modelId="{64CE43BE-F945-42DD-9297-91F991A8D3D9}" srcId="{9C15BB05-D2AA-4E64-8A39-4B8D6D110B61}" destId="{1B005651-1E77-4BD9-A1FB-103D331A0557}" srcOrd="0" destOrd="0" parTransId="{E1C25031-5B0F-454E-8EE2-CA941BAF5D14}" sibTransId="{944BE25C-80D0-42C4-8E50-1BAE559D0DC3}"/>
    <dgm:cxn modelId="{314D91D9-FB9C-4EFF-BE1D-47901D96E5CB}" type="presOf" srcId="{9C15BB05-D2AA-4E64-8A39-4B8D6D110B61}" destId="{F9D3712C-656E-438A-A84E-0301501DF886}" srcOrd="0" destOrd="0" presId="urn:microsoft.com/office/officeart/2008/layout/BendingPictureCaptionList"/>
    <dgm:cxn modelId="{9035A1F1-A6B0-43B6-8396-453B46921698}" type="presOf" srcId="{1B005651-1E77-4BD9-A1FB-103D331A0557}" destId="{38BEC636-1EB1-4C13-995E-F187D39A8662}" srcOrd="0" destOrd="0" presId="urn:microsoft.com/office/officeart/2008/layout/BendingPictureCaptionList"/>
    <dgm:cxn modelId="{35794620-D5AA-4108-80C9-7BDCA93F2553}" type="presParOf" srcId="{F9D3712C-656E-438A-A84E-0301501DF886}" destId="{3FC4B27D-6BA3-4E4A-ACAA-732D9E5677C3}" srcOrd="0" destOrd="0" presId="urn:microsoft.com/office/officeart/2008/layout/BendingPictureCaptionList"/>
    <dgm:cxn modelId="{85711735-B136-4166-A4C0-4B7897131FD1}" type="presParOf" srcId="{3FC4B27D-6BA3-4E4A-ACAA-732D9E5677C3}" destId="{4C66F6C6-0A5E-43F1-BEA3-65895257AFFA}" srcOrd="0" destOrd="0" presId="urn:microsoft.com/office/officeart/2008/layout/BendingPictureCaptionList"/>
    <dgm:cxn modelId="{D7150C5E-6CC0-46EA-A6F3-CFC24CCA8C85}" type="presParOf" srcId="{3FC4B27D-6BA3-4E4A-ACAA-732D9E5677C3}" destId="{38BEC636-1EB1-4C13-995E-F187D39A866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70E3-51F0-4B90-8157-BFB0D888F68F}">
      <dsp:nvSpPr>
        <dsp:cNvPr id="0" name=""/>
        <dsp:cNvSpPr/>
      </dsp:nvSpPr>
      <dsp:spPr>
        <a:xfrm>
          <a:off x="73" y="474519"/>
          <a:ext cx="3471673" cy="2536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C9645-8025-483A-AA69-0D770ACBCCB8}">
      <dsp:nvSpPr>
        <dsp:cNvPr id="0" name=""/>
        <dsp:cNvSpPr/>
      </dsp:nvSpPr>
      <dsp:spPr>
        <a:xfrm>
          <a:off x="1193179" y="2628552"/>
          <a:ext cx="1982936" cy="311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BA" sz="1800" kern="1200" dirty="0"/>
            <a:t>Брод Бигл</a:t>
          </a:r>
          <a:endParaRPr lang="en-US" sz="1800" kern="1200" dirty="0"/>
        </a:p>
      </dsp:txBody>
      <dsp:txXfrm>
        <a:off x="1193179" y="2628552"/>
        <a:ext cx="1982936" cy="311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6F6C6-0A5E-43F1-BEA3-65895257AFFA}">
      <dsp:nvSpPr>
        <dsp:cNvPr id="0" name=""/>
        <dsp:cNvSpPr/>
      </dsp:nvSpPr>
      <dsp:spPr>
        <a:xfrm>
          <a:off x="0" y="6047"/>
          <a:ext cx="8042825" cy="36569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EC636-1EB1-4C13-995E-F187D39A8662}">
      <dsp:nvSpPr>
        <dsp:cNvPr id="0" name=""/>
        <dsp:cNvSpPr/>
      </dsp:nvSpPr>
      <dsp:spPr>
        <a:xfrm>
          <a:off x="1318149" y="3598081"/>
          <a:ext cx="6225519" cy="667232"/>
        </a:xfrm>
        <a:prstGeom prst="wedgeRectCallout">
          <a:avLst>
            <a:gd name="adj1" fmla="val 20250"/>
            <a:gd name="adj2" fmla="val -60700"/>
          </a:avLst>
        </a:prstGeom>
        <a:solidFill>
          <a:srgbClr val="1F8E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3100" kern="1200" dirty="0"/>
            <a:t>Ламаркова и дарвинова теорија</a:t>
          </a:r>
          <a:endParaRPr lang="en-US" sz="3100" kern="1200" dirty="0"/>
        </a:p>
      </dsp:txBody>
      <dsp:txXfrm>
        <a:off x="1318149" y="3598081"/>
        <a:ext cx="6225519" cy="66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5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77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2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EE70-27DA-4C00-B5E3-44BF67336F6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5113-4B86-4141-9F09-6A81F1FB5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hyperlink" Target="https://sodiummedia.com/4175874-what-is-the-evolution-of-nature-and-is-it-in-society" TargetMode="External"/><Relationship Id="rId21" Type="http://schemas.openxmlformats.org/officeDocument/2006/relationships/image" Target="../media/image18.jpeg"/><Relationship Id="rId42" Type="http://schemas.openxmlformats.org/officeDocument/2006/relationships/hyperlink" Target="https://www.google.com/search?q=dokazi+evolucije&amp;tbm=isch&amp;bih=910&amp;biw=1920&amp;hl=sr&amp;ved=2ahUKEwj609-igMfpAhU8IMUKHVtgCmoQrNwCKAJ6BQgBEKIB" TargetMode="External"/><Relationship Id="rId63" Type="http://schemas.openxmlformats.org/officeDocument/2006/relationships/hyperlink" Target="https://www.discogs.com/Vrooom-Evolucija/release/1947658" TargetMode="External"/><Relationship Id="rId84" Type="http://schemas.openxmlformats.org/officeDocument/2006/relationships/image" Target="../media/image50.jpeg"/><Relationship Id="rId138" Type="http://schemas.openxmlformats.org/officeDocument/2006/relationships/image" Target="../media/image77.jpeg"/><Relationship Id="rId159" Type="http://schemas.openxmlformats.org/officeDocument/2006/relationships/hyperlink" Target="https://www.b92.net/sport/teme/kovacevic.php?yyyy=2020&amp;mm=01&amp;nav_id=1642237" TargetMode="External"/><Relationship Id="rId170" Type="http://schemas.openxmlformats.org/officeDocument/2006/relationships/image" Target="../media/image93.jpeg"/><Relationship Id="rId191" Type="http://schemas.openxmlformats.org/officeDocument/2006/relationships/hyperlink" Target="https://www.picuki.com/tag/evolucija" TargetMode="External"/><Relationship Id="rId205" Type="http://schemas.openxmlformats.org/officeDocument/2006/relationships/hyperlink" Target="https://www.bbc.com/serbian/lat/svet-52633389" TargetMode="External"/><Relationship Id="rId226" Type="http://schemas.openxmlformats.org/officeDocument/2006/relationships/image" Target="../media/image121.jpeg"/><Relationship Id="rId247" Type="http://schemas.openxmlformats.org/officeDocument/2006/relationships/hyperlink" Target="https://www.helloworld.rs/desavanja/evolucija-novca-meetup-o-kriptovalutama/8477" TargetMode="External"/><Relationship Id="rId107" Type="http://schemas.openxmlformats.org/officeDocument/2006/relationships/hyperlink" Target="https://www.mozaweb.com/sr/Extra-3D_modeli-Evolucija_mozga_kichmenjaka-209006" TargetMode="External"/><Relationship Id="rId268" Type="http://schemas.openxmlformats.org/officeDocument/2006/relationships/hyperlink" Target="https://ddl.rs/zivot/naucnici-tvrde-da-evolucija-ide-u-kontrasmeru/" TargetMode="External"/><Relationship Id="rId11" Type="http://schemas.openxmlformats.org/officeDocument/2006/relationships/image" Target="../media/image13.png"/><Relationship Id="rId32" Type="http://schemas.openxmlformats.org/officeDocument/2006/relationships/hyperlink" Target="https://www.svetnauke.org/5856-evolucija-zvezda" TargetMode="External"/><Relationship Id="rId53" Type="http://schemas.openxmlformats.org/officeDocument/2006/relationships/hyperlink" Target="https://sodiummedia.com/4271671-the-concept-of-quotevolutionquot-in-philosophy" TargetMode="External"/><Relationship Id="rId74" Type="http://schemas.openxmlformats.org/officeDocument/2006/relationships/image" Target="../media/image45.jpeg"/><Relationship Id="rId128" Type="http://schemas.openxmlformats.org/officeDocument/2006/relationships/image" Target="../media/image72.jpeg"/><Relationship Id="rId149" Type="http://schemas.openxmlformats.org/officeDocument/2006/relationships/hyperlink" Target="https://mojtv.net/film/1109/evolucija.aspx" TargetMode="External"/><Relationship Id="rId5" Type="http://schemas.openxmlformats.org/officeDocument/2006/relationships/image" Target="../media/image10.jpeg"/><Relationship Id="rId95" Type="http://schemas.openxmlformats.org/officeDocument/2006/relationships/hyperlink" Target="https://bs.eferrit.com/anatomija-evolucija-i-uloga-homolognih-struktura/" TargetMode="External"/><Relationship Id="rId160" Type="http://schemas.openxmlformats.org/officeDocument/2006/relationships/image" Target="../media/image88.jpeg"/><Relationship Id="rId181" Type="http://schemas.openxmlformats.org/officeDocument/2006/relationships/hyperlink" Target="https://www.wish.hr/evolucija-percepcije-2-0-u-galeriji-sc/" TargetMode="External"/><Relationship Id="rId216" Type="http://schemas.openxmlformats.org/officeDocument/2006/relationships/image" Target="../media/image116.jpeg"/><Relationship Id="rId237" Type="http://schemas.openxmlformats.org/officeDocument/2006/relationships/hyperlink" Target="https://kragujevacplaza.rs/en/dogadjaji-en/izlozba-evolucija/" TargetMode="External"/><Relationship Id="rId258" Type="http://schemas.openxmlformats.org/officeDocument/2006/relationships/hyperlink" Target="https://www.novi-svjetski-poredak.com/tag/evolucija/" TargetMode="External"/><Relationship Id="rId22" Type="http://schemas.openxmlformats.org/officeDocument/2006/relationships/hyperlink" Target="https://www.slideshare.net/ltixomir/18-evolucija-nervnog-sistema" TargetMode="External"/><Relationship Id="rId43" Type="http://schemas.openxmlformats.org/officeDocument/2006/relationships/image" Target="../media/image29.png"/><Relationship Id="rId64" Type="http://schemas.openxmlformats.org/officeDocument/2006/relationships/image" Target="../media/image40.jpeg"/><Relationship Id="rId118" Type="http://schemas.openxmlformats.org/officeDocument/2006/relationships/image" Target="../media/image67.jpeg"/><Relationship Id="rId139" Type="http://schemas.openxmlformats.org/officeDocument/2006/relationships/hyperlink" Target="https://dokumen.tips/documents/porijeklo-i-evolucija-zivotinja-565757174d840.html" TargetMode="External"/><Relationship Id="rId85" Type="http://schemas.openxmlformats.org/officeDocument/2006/relationships/hyperlink" Target="http://www.biologija.unios.hr/dubravka-cerba/evolucija-27-4-1-5-2020/" TargetMode="External"/><Relationship Id="rId150" Type="http://schemas.openxmlformats.org/officeDocument/2006/relationships/image" Target="../media/image83.jpeg"/><Relationship Id="rId171" Type="http://schemas.openxmlformats.org/officeDocument/2006/relationships/hyperlink" Target="https://www.bastabalkana.com/2013/04/teorija-evolucije-genetska-evolucija-biljaka-i-zivotinja-i-neo-darvinizam/" TargetMode="External"/><Relationship Id="rId192" Type="http://schemas.openxmlformats.org/officeDocument/2006/relationships/image" Target="../media/image104.jpeg"/><Relationship Id="rId206" Type="http://schemas.openxmlformats.org/officeDocument/2006/relationships/image" Target="../media/image111.jpeg"/><Relationship Id="rId227" Type="http://schemas.openxmlformats.org/officeDocument/2006/relationships/hyperlink" Target="https://www.pngwave.com/search?q=evolucija" TargetMode="External"/><Relationship Id="rId248" Type="http://schemas.openxmlformats.org/officeDocument/2006/relationships/image" Target="../media/image132.jpeg"/><Relationship Id="rId269" Type="http://schemas.openxmlformats.org/officeDocument/2006/relationships/hyperlink" Target="https://jasamandroid.net/portal/nexus-evolucija/" TargetMode="External"/><Relationship Id="rId12" Type="http://schemas.openxmlformats.org/officeDocument/2006/relationships/hyperlink" Target="https://www.docsity.com/sr/poreklo-i-evolucija-coveka/5245680/" TargetMode="External"/><Relationship Id="rId33" Type="http://schemas.openxmlformats.org/officeDocument/2006/relationships/image" Target="../media/image24.jpeg"/><Relationship Id="rId108" Type="http://schemas.openxmlformats.org/officeDocument/2006/relationships/image" Target="../media/image62.jpeg"/><Relationship Id="rId129" Type="http://schemas.openxmlformats.org/officeDocument/2006/relationships/hyperlink" Target="https://www.novizivot.net/razlozi-zasto-ne-vjerujem-evoluciju/" TargetMode="External"/><Relationship Id="rId54" Type="http://schemas.openxmlformats.org/officeDocument/2006/relationships/image" Target="../media/image35.jpeg"/><Relationship Id="rId75" Type="http://schemas.openxmlformats.org/officeDocument/2006/relationships/hyperlink" Target="https://www.alfa.hr/artikl/info/54632a525c2195b8450009d5" TargetMode="External"/><Relationship Id="rId96" Type="http://schemas.openxmlformats.org/officeDocument/2006/relationships/image" Target="../media/image56.jpeg"/><Relationship Id="rId140" Type="http://schemas.openxmlformats.org/officeDocument/2006/relationships/image" Target="../media/image78.jpeg"/><Relationship Id="rId161" Type="http://schemas.openxmlformats.org/officeDocument/2006/relationships/hyperlink" Target="https://www.wikiwand.com/bs/Evolucija_%C4%8Dovjeka" TargetMode="External"/><Relationship Id="rId182" Type="http://schemas.openxmlformats.org/officeDocument/2006/relationships/image" Target="../media/image99.jpeg"/><Relationship Id="rId217" Type="http://schemas.openxmlformats.org/officeDocument/2006/relationships/hyperlink" Target="https://forum.krstarica.com/threads/evolucija.857208/" TargetMode="External"/><Relationship Id="rId6" Type="http://schemas.openxmlformats.org/officeDocument/2006/relationships/hyperlink" Target="https://svejefizika.wordpress.com/2014/02/18/evolucija-coveka/" TargetMode="External"/><Relationship Id="rId238" Type="http://schemas.openxmlformats.org/officeDocument/2006/relationships/image" Target="../media/image127.jpeg"/><Relationship Id="rId259" Type="http://schemas.openxmlformats.org/officeDocument/2006/relationships/hyperlink" Target="http://www.novilist.hr/Komentari/Kolumne/Kolumna-Marina-Miletica/Evolucija-ili-kako-je-trebalo-i-za-majmune-umrijeti-na-drvetu-kriza" TargetMode="External"/><Relationship Id="rId23" Type="http://schemas.openxmlformats.org/officeDocument/2006/relationships/image" Target="../media/image19.jpeg"/><Relationship Id="rId119" Type="http://schemas.openxmlformats.org/officeDocument/2006/relationships/hyperlink" Target="https://www.danubeogradu.rs/2018/05/muzej-nauke-tehnike-celije-domena-evolucija-zivota-zemlji/" TargetMode="External"/><Relationship Id="rId270" Type="http://schemas.openxmlformats.org/officeDocument/2006/relationships/hyperlink" Target="https://mojweb.ba/evolucija-web-dizajna/" TargetMode="External"/><Relationship Id="rId44" Type="http://schemas.openxmlformats.org/officeDocument/2006/relationships/hyperlink" Target="https://www.docsity.com/sr/antropologija-evolucija-coveka-slajdovi-populacija/272846/" TargetMode="External"/><Relationship Id="rId60" Type="http://schemas.openxmlformats.org/officeDocument/2006/relationships/image" Target="../media/image38.jpeg"/><Relationship Id="rId65" Type="http://schemas.openxmlformats.org/officeDocument/2006/relationships/hyperlink" Target="https://www.klix.ba/scitech/nauka/mutacije-po-narudzbi-nakon-nastanka-zivota-evolucija-je-bila-4-000-puta-brza-nego-danas/160711080" TargetMode="External"/><Relationship Id="rId81" Type="http://schemas.openxmlformats.org/officeDocument/2006/relationships/hyperlink" Target="https://www.serbian-metal.org/vesti/8928/evolucija-uzivo-u-paracinu-novi-album-do-kraja-godine/" TargetMode="External"/><Relationship Id="rId86" Type="http://schemas.openxmlformats.org/officeDocument/2006/relationships/image" Target="../media/image51.jpeg"/><Relationship Id="rId130" Type="http://schemas.openxmlformats.org/officeDocument/2006/relationships/image" Target="../media/image73.jpeg"/><Relationship Id="rId135" Type="http://schemas.openxmlformats.org/officeDocument/2006/relationships/hyperlink" Target="https://mainstreetartisans.com/3976729-pokemon-evolution-of-pokemon-levels" TargetMode="External"/><Relationship Id="rId151" Type="http://schemas.openxmlformats.org/officeDocument/2006/relationships/hyperlink" Target="https://trecisvijet.com/evolucija-uskoro-krece-na-mini-turneju-po-evropi/" TargetMode="External"/><Relationship Id="rId156" Type="http://schemas.openxmlformats.org/officeDocument/2006/relationships/image" Target="../media/image86.jpeg"/><Relationship Id="rId177" Type="http://schemas.openxmlformats.org/officeDocument/2006/relationships/hyperlink" Target="https://man.wannabemagazine.com/devojke-i-seks/da-li-je-evolucija-zenski-put/" TargetMode="External"/><Relationship Id="rId198" Type="http://schemas.openxmlformats.org/officeDocument/2006/relationships/image" Target="../media/image107.jpeg"/><Relationship Id="rId172" Type="http://schemas.openxmlformats.org/officeDocument/2006/relationships/image" Target="../media/image94.jpeg"/><Relationship Id="rId193" Type="http://schemas.openxmlformats.org/officeDocument/2006/relationships/hyperlink" Target="http://www.politika.rs/sr/clanak/133877/Zivot-i-stil/Ljubav-seks-i-evolucija" TargetMode="External"/><Relationship Id="rId202" Type="http://schemas.openxmlformats.org/officeDocument/2006/relationships/image" Target="../media/image109.jpeg"/><Relationship Id="rId207" Type="http://schemas.openxmlformats.org/officeDocument/2006/relationships/hyperlink" Target="https://biosmg.wordpress.com/2016/03/10/%D0%BB%D0%B8%D1%81%D1%82%D0%B0-%D0%BF%D0%B8%D1%82%D0%B0%D1%9A%D0%B0-%D0%B8%D0%B7-%D0%B5%D0%B2%D0%BE%D0%BB%D1%83%D1%86%D0%B8%D1%98%D0%B5-2/" TargetMode="External"/><Relationship Id="rId223" Type="http://schemas.openxmlformats.org/officeDocument/2006/relationships/hyperlink" Target="https://www.primus.si/spontana-evolucija" TargetMode="External"/><Relationship Id="rId228" Type="http://schemas.openxmlformats.org/officeDocument/2006/relationships/image" Target="../media/image122.jpeg"/><Relationship Id="rId244" Type="http://schemas.openxmlformats.org/officeDocument/2006/relationships/image" Target="../media/image130.jpeg"/><Relationship Id="rId249" Type="http://schemas.openxmlformats.org/officeDocument/2006/relationships/hyperlink" Target="https://www.netokracija.com/event/digitalna-revolucija-3-0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s://hr.wikipedia.org/wiki/Evolucija" TargetMode="External"/><Relationship Id="rId39" Type="http://schemas.openxmlformats.org/officeDocument/2006/relationships/image" Target="../media/image27.jpeg"/><Relationship Id="rId109" Type="http://schemas.openxmlformats.org/officeDocument/2006/relationships/hyperlink" Target="https://net.hr/cafe/overkloking/evolucija/" TargetMode="External"/><Relationship Id="rId260" Type="http://schemas.openxmlformats.org/officeDocument/2006/relationships/hyperlink" Target="https://festivalnauke.org/Program/Beogradski-sajam/Evolucija-od-Afrike-do-Evrope" TargetMode="External"/><Relationship Id="rId265" Type="http://schemas.openxmlformats.org/officeDocument/2006/relationships/hyperlink" Target="http://www.rockomotiva.com/fresh/video-singl/evolucija-se-sa-evropske-turneje-vratila-sa-novim-spotom/" TargetMode="External"/><Relationship Id="rId34" Type="http://schemas.openxmlformats.org/officeDocument/2006/relationships/hyperlink" Target="https://www.knjizare-vulkan.rs/popularna-nauka/45540-evolucija-svega-kako-nastaju-nove-ideje" TargetMode="External"/><Relationship Id="rId50" Type="http://schemas.openxmlformats.org/officeDocument/2006/relationships/image" Target="../media/image33.jpeg"/><Relationship Id="rId55" Type="http://schemas.openxmlformats.org/officeDocument/2006/relationships/hyperlink" Target="https://knjizaraum.hr/knjiga/kreativnost-4-0-evolucija-revolucija/" TargetMode="External"/><Relationship Id="rId76" Type="http://schemas.openxmlformats.org/officeDocument/2006/relationships/image" Target="../media/image46.jpeg"/><Relationship Id="rId97" Type="http://schemas.openxmlformats.org/officeDocument/2006/relationships/hyperlink" Target="http://rijeczivota.hr/evolucija-i-biblija/" TargetMode="External"/><Relationship Id="rId104" Type="http://schemas.openxmlformats.org/officeDocument/2006/relationships/image" Target="../media/image60.jpeg"/><Relationship Id="rId120" Type="http://schemas.openxmlformats.org/officeDocument/2006/relationships/image" Target="../media/image68.jpeg"/><Relationship Id="rId125" Type="http://schemas.openxmlformats.org/officeDocument/2006/relationships/hyperlink" Target="https://sr.m.wikipedia.org/wiki/%D0%94%D0%B0%D1%82%D0%BE%D1%82%D0%B5%D0%BA%D0%B0:%D0%95%D0%B2%D0%BE%D0%BB%D1%83%D1%86%D0%B8%D1%98%D0%B0_%D0%B3%D0%B0%D0%BC%D0%B5%D1%82%D0%BE%D1%84%D0%B8%D1%82%D0%B0.jpg" TargetMode="External"/><Relationship Id="rId141" Type="http://schemas.openxmlformats.org/officeDocument/2006/relationships/hyperlink" Target="https://www.autonet.hr/aktualno/vijesti/ferrari-evolucija-top-modela-u-pet-minuta/" TargetMode="External"/><Relationship Id="rId146" Type="http://schemas.openxmlformats.org/officeDocument/2006/relationships/image" Target="../media/image81.jpeg"/><Relationship Id="rId167" Type="http://schemas.openxmlformats.org/officeDocument/2006/relationships/hyperlink" Target="http://ideje.hr/evolucija-pojma-gen-pitanje-koje-je-proglaseno-filozofskim-i-nebitnim-postalo-je-bitno/" TargetMode="External"/><Relationship Id="rId188" Type="http://schemas.openxmlformats.org/officeDocument/2006/relationships/image" Target="../media/image102.jpeg"/><Relationship Id="rId7" Type="http://schemas.openxmlformats.org/officeDocument/2006/relationships/image" Target="../media/image11.png"/><Relationship Id="rId71" Type="http://schemas.openxmlformats.org/officeDocument/2006/relationships/hyperlink" Target="http://www.kgz.hr/hr/procitajte-mladez/2013-42452/robert-winston-evolucija-je-revolucija/8185" TargetMode="External"/><Relationship Id="rId92" Type="http://schemas.openxmlformats.org/officeDocument/2006/relationships/image" Target="../media/image54.jpeg"/><Relationship Id="rId162" Type="http://schemas.openxmlformats.org/officeDocument/2006/relationships/image" Target="../media/image89.jpeg"/><Relationship Id="rId183" Type="http://schemas.openxmlformats.org/officeDocument/2006/relationships/hyperlink" Target="https://pdfslide.net/documents/nastanak-i-rana-evolucija-kopnenih-biljaka.html" TargetMode="External"/><Relationship Id="rId213" Type="http://schemas.openxmlformats.org/officeDocument/2006/relationships/hyperlink" Target="https://www.bug.hr/igrace-konzole/playstation-5-i-xbox-series-x-evolucija-a-ne-revolucija-14977" TargetMode="External"/><Relationship Id="rId218" Type="http://schemas.openxmlformats.org/officeDocument/2006/relationships/image" Target="../media/image117.jpeg"/><Relationship Id="rId234" Type="http://schemas.openxmlformats.org/officeDocument/2006/relationships/image" Target="../media/image125.jpeg"/><Relationship Id="rId239" Type="http://schemas.openxmlformats.org/officeDocument/2006/relationships/hyperlink" Target="https://favpng.com/png_view/anguirus-pok%C3%A9mon-trading-card-game-evolucija-pok%C3%A9mona-evolution-ninetales-png/YuE0hJfG" TargetMode="External"/><Relationship Id="rId2" Type="http://schemas.openxmlformats.org/officeDocument/2006/relationships/hyperlink" Target="https://www.novosti.rs/%D0%B2%D0%B5%D1%81%D1%82%D0%B8/%D0%BD%D0%B0%D1%81%D0%BB%D0%BE%D0%B2%D0%BD%D0%B0/%D1%80%D0%B5%D0%BF%D0%BE%D1%80%D1%82%D0%B0%D0%B6%D0%B5.409.html:802068-%D0%9A%D0%A0%D0%90%D0%88-%D0%95%D0%92%D0%9E%D0%9B%D0%A3%D0%A6%D0%98%D0%88%D0%95-%D0%A7%D0%9E%D0%92%D0%95%D0%9A%D0%90-%D0%97%D0%B0%D1%88%D1%82%D0%BE-%D0%BD%D0%B5%D1%9B%D0%B5%D0%BC%D0%BE-%D0%B2%D0%B8%D1%88%D0%B5-%D1%80%D0%B0%D1%81%D1%82%D0%B8-%D0%B8-%D1%80%D0%B0%D0%B7%D0%B2%D0%B8%D1%98%D0%B0%D1%82%D0%B8-%D1%81%D0%B5" TargetMode="External"/><Relationship Id="rId29" Type="http://schemas.openxmlformats.org/officeDocument/2006/relationships/image" Target="../media/image22.jpeg"/><Relationship Id="rId250" Type="http://schemas.openxmlformats.org/officeDocument/2006/relationships/image" Target="../media/image133.jpeg"/><Relationship Id="rId255" Type="http://schemas.openxmlformats.org/officeDocument/2006/relationships/hyperlink" Target="https://www.pngocean.com/search?png=evolucija" TargetMode="External"/><Relationship Id="rId271" Type="http://schemas.openxmlformats.org/officeDocument/2006/relationships/hyperlink" Target="https://srpskainfo.com/urnebesna-evolucija-nasmijala-svijet-kako-se-ples-mijenjao-kroz-decenije-video/" TargetMode="External"/><Relationship Id="rId276" Type="http://schemas.openxmlformats.org/officeDocument/2006/relationships/image" Target="../media/image5.png"/><Relationship Id="rId24" Type="http://schemas.openxmlformats.org/officeDocument/2006/relationships/hyperlink" Target="https://opusteno.rs/slike/2013/06/smesne-slike-18853/evolucija-parazita.html" TargetMode="External"/><Relationship Id="rId40" Type="http://schemas.openxmlformats.org/officeDocument/2006/relationships/hyperlink" Target="https://www.google.com/search?q=darvinova+teorija+evolucije&amp;tbm=isch&amp;bih=910&amp;biw=1920&amp;hl=sr&amp;ved=2ahUKEwj609-igMfpAhU8IMUKHVtgCmoQrNwCKAF6BQgBEKAB" TargetMode="External"/><Relationship Id="rId45" Type="http://schemas.openxmlformats.org/officeDocument/2006/relationships/image" Target="../media/image30.png"/><Relationship Id="rId66" Type="http://schemas.openxmlformats.org/officeDocument/2006/relationships/image" Target="../media/image41.jpeg"/><Relationship Id="rId87" Type="http://schemas.openxmlformats.org/officeDocument/2006/relationships/hyperlink" Target="https://www.novi-svjetski-poredak.com/2019/01/05/istrazivanje-pokazalo-evolucija-predodredila-da-je-covjeku-unaprijed-odredeno-da-vjeruje-u-boga/" TargetMode="External"/><Relationship Id="rId110" Type="http://schemas.openxmlformats.org/officeDocument/2006/relationships/image" Target="../media/image63.jpeg"/><Relationship Id="rId115" Type="http://schemas.openxmlformats.org/officeDocument/2006/relationships/hyperlink" Target="http://sanjarenja56.blog.rs/blog/sanjarenja56/humor/2009/11/01/evolucija" TargetMode="External"/><Relationship Id="rId131" Type="http://schemas.openxmlformats.org/officeDocument/2006/relationships/hyperlink" Target="https://www.zvornikdanas.com/2018/09/evolucija-nije-zavrsena-evo-dokaza/" TargetMode="External"/><Relationship Id="rId136" Type="http://schemas.openxmlformats.org/officeDocument/2006/relationships/image" Target="../media/image76.jpeg"/><Relationship Id="rId157" Type="http://schemas.openxmlformats.org/officeDocument/2006/relationships/hyperlink" Target="https://www.slideshare.net/Pogimnazija/ss-75519188" TargetMode="External"/><Relationship Id="rId178" Type="http://schemas.openxmlformats.org/officeDocument/2006/relationships/image" Target="../media/image97.jpeg"/><Relationship Id="rId61" Type="http://schemas.openxmlformats.org/officeDocument/2006/relationships/hyperlink" Target="https://www.kaptolcinema.hr/kaptol/predator-evolucija/5581" TargetMode="External"/><Relationship Id="rId82" Type="http://schemas.openxmlformats.org/officeDocument/2006/relationships/image" Target="../media/image49.jpeg"/><Relationship Id="rId152" Type="http://schemas.openxmlformats.org/officeDocument/2006/relationships/image" Target="../media/image84.jpeg"/><Relationship Id="rId173" Type="http://schemas.openxmlformats.org/officeDocument/2006/relationships/hyperlink" Target="https://www.bionet-skola.com/w/Evolucija_%C4%87elije" TargetMode="External"/><Relationship Id="rId194" Type="http://schemas.openxmlformats.org/officeDocument/2006/relationships/image" Target="../media/image105.jpeg"/><Relationship Id="rId199" Type="http://schemas.openxmlformats.org/officeDocument/2006/relationships/hyperlink" Target="https://www.dzs.si/artikel/9788634139914+++-1/evolucija-biotska-pestrost-in-ekologija-evolucija-ucbenik-" TargetMode="External"/><Relationship Id="rId203" Type="http://schemas.openxmlformats.org/officeDocument/2006/relationships/hyperlink" Target="http://ideje.hr/tag/evolucija/" TargetMode="External"/><Relationship Id="rId208" Type="http://schemas.openxmlformats.org/officeDocument/2006/relationships/image" Target="../media/image112.jpeg"/><Relationship Id="rId229" Type="http://schemas.openxmlformats.org/officeDocument/2006/relationships/hyperlink" Target="https://www.rtl.hr/buzzara/fotogalerije/2733523/izgleda-da-je-evolucija-bila-totalno-pijana-kada-je-napravila-ovih-25-zivotinja/?slika=3799283" TargetMode="External"/><Relationship Id="rId19" Type="http://schemas.openxmlformats.org/officeDocument/2006/relationships/image" Target="../media/image17.png"/><Relationship Id="rId224" Type="http://schemas.openxmlformats.org/officeDocument/2006/relationships/image" Target="../media/image120.jpeg"/><Relationship Id="rId240" Type="http://schemas.openxmlformats.org/officeDocument/2006/relationships/image" Target="../media/image128.jpeg"/><Relationship Id="rId245" Type="http://schemas.openxmlformats.org/officeDocument/2006/relationships/hyperlink" Target="https://www.yumpu.com/xx/document/view/34975455/evolucija" TargetMode="External"/><Relationship Id="rId261" Type="http://schemas.openxmlformats.org/officeDocument/2006/relationships/hyperlink" Target="http://www.mikroknjiga.rs/store/prikaz.php?ref=978-86-7712-327-7" TargetMode="External"/><Relationship Id="rId266" Type="http://schemas.openxmlformats.org/officeDocument/2006/relationships/hyperlink" Target="https://www.wikiwand.com/hr/Evolucija" TargetMode="External"/><Relationship Id="rId14" Type="http://schemas.openxmlformats.org/officeDocument/2006/relationships/hyperlink" Target="http://savremenisport.com/teorija-sporta/naucni-i-teorijski-pristup-sportu/3/517/evolucija-coveka-sa-aspekta-jednog-difovca" TargetMode="External"/><Relationship Id="rId30" Type="http://schemas.openxmlformats.org/officeDocument/2006/relationships/hyperlink" Target="https://geografijazatebe.wordpress.com/2018/12/24/evolucija-zivota-na-zemlji/" TargetMode="External"/><Relationship Id="rId35" Type="http://schemas.openxmlformats.org/officeDocument/2006/relationships/image" Target="../media/image25.jpeg"/><Relationship Id="rId56" Type="http://schemas.openxmlformats.org/officeDocument/2006/relationships/image" Target="../media/image36.jpeg"/><Relationship Id="rId77" Type="http://schemas.openxmlformats.org/officeDocument/2006/relationships/hyperlink" Target="https://rs-lat.sputniknews.com/zivot/202004181122372757-evolucija-u-doba-korone-majmun-iskoristio-odsustvo-ljudi-pa-sa-krova-pustao-zmaja-video/" TargetMode="External"/><Relationship Id="rId100" Type="http://schemas.openxmlformats.org/officeDocument/2006/relationships/image" Target="../media/image58.jpeg"/><Relationship Id="rId105" Type="http://schemas.openxmlformats.org/officeDocument/2006/relationships/hyperlink" Target="https://www.ekspres.net/scena/reevolucija-dragana-ilica" TargetMode="External"/><Relationship Id="rId126" Type="http://schemas.openxmlformats.org/officeDocument/2006/relationships/image" Target="../media/image71.jpeg"/><Relationship Id="rId147" Type="http://schemas.openxmlformats.org/officeDocument/2006/relationships/hyperlink" Target="http://run.hr/evolucija-u-treningu/" TargetMode="External"/><Relationship Id="rId168" Type="http://schemas.openxmlformats.org/officeDocument/2006/relationships/image" Target="../media/image92.jpeg"/><Relationship Id="rId8" Type="http://schemas.openxmlformats.org/officeDocument/2006/relationships/hyperlink" Target="http://static.astronomija.org.rs/dubokisvemir/galaksija/zvezde/evolucija/najava.htm" TargetMode="External"/><Relationship Id="rId51" Type="http://schemas.openxmlformats.org/officeDocument/2006/relationships/hyperlink" Target="https://rs.cointelegraph.com/news/everything-about-stablecoins-evolution-of-money" TargetMode="External"/><Relationship Id="rId72" Type="http://schemas.openxmlformats.org/officeDocument/2006/relationships/image" Target="../media/image44.jpeg"/><Relationship Id="rId93" Type="http://schemas.openxmlformats.org/officeDocument/2006/relationships/hyperlink" Target="https://www.google.com/search?q=lamarkova+teorija&amp;tbm=isch&amp;bih=910&amp;biw=1920&amp;hl=sr&amp;ved=2ahUKEwj609-igMfpAhU8IMUKHVtgCmoQrNwCKAJ6BQgBENgB" TargetMode="External"/><Relationship Id="rId98" Type="http://schemas.openxmlformats.org/officeDocument/2006/relationships/image" Target="../media/image57.png"/><Relationship Id="rId121" Type="http://schemas.openxmlformats.org/officeDocument/2006/relationships/hyperlink" Target="https://elementarium.cpn.rs/naucni-krug/od-celije-do-domena/" TargetMode="External"/><Relationship Id="rId142" Type="http://schemas.openxmlformats.org/officeDocument/2006/relationships/image" Target="../media/image79.jpeg"/><Relationship Id="rId163" Type="http://schemas.openxmlformats.org/officeDocument/2006/relationships/hyperlink" Target="https://prviprvinaskali.com/clanci/snimci/tvemisije-serije/evolucija-smijeha-al-jazeera-balkans.html" TargetMode="External"/><Relationship Id="rId184" Type="http://schemas.openxmlformats.org/officeDocument/2006/relationships/image" Target="../media/image100.jpeg"/><Relationship Id="rId189" Type="http://schemas.openxmlformats.org/officeDocument/2006/relationships/hyperlink" Target="https://epdf.pub/evolucija-oveanstva.html" TargetMode="External"/><Relationship Id="rId219" Type="http://schemas.openxmlformats.org/officeDocument/2006/relationships/hyperlink" Target="https://www.mozaweb.com/hr/Extra-3D_animacije-Evolucija_covjeka-155951" TargetMode="External"/><Relationship Id="rId3" Type="http://schemas.openxmlformats.org/officeDocument/2006/relationships/image" Target="../media/image9.jpeg"/><Relationship Id="rId214" Type="http://schemas.openxmlformats.org/officeDocument/2006/relationships/image" Target="../media/image115.png"/><Relationship Id="rId230" Type="http://schemas.openxmlformats.org/officeDocument/2006/relationships/image" Target="../media/image123.jpeg"/><Relationship Id="rId235" Type="http://schemas.openxmlformats.org/officeDocument/2006/relationships/hyperlink" Target="https://tuzlanski.ba/zabava/posteri/zanimljiva-evolucija-plesa-od-70-tih-do-danas-poster/" TargetMode="External"/><Relationship Id="rId251" Type="http://schemas.openxmlformats.org/officeDocument/2006/relationships/hyperlink" Target="https://www.bionet-skola.com/w/Evolucija_%C4%8Doveka" TargetMode="External"/><Relationship Id="rId256" Type="http://schemas.openxmlformats.org/officeDocument/2006/relationships/hyperlink" Target="https://m.vecernji.hr/kultura/evolucija-1381008" TargetMode="External"/><Relationship Id="rId25" Type="http://schemas.openxmlformats.org/officeDocument/2006/relationships/image" Target="../media/image20.jpeg"/><Relationship Id="rId46" Type="http://schemas.openxmlformats.org/officeDocument/2006/relationships/hyperlink" Target="https://www.life.ba/mobiteli/evolucija-mobilnih-telefona-od-1987-godine-do-danas-u-samo-jednoj-slici/52914/" TargetMode="External"/><Relationship Id="rId67" Type="http://schemas.openxmlformats.org/officeDocument/2006/relationships/hyperlink" Target="https://www.tripadvisor.rs/Restaurant_Review-g294450-d12486992-Reviews-Evolucija-Sarajevo_Sarajevo_Canton_Federation_of_Bosnia_and_Herzegovina.html" TargetMode="External"/><Relationship Id="rId116" Type="http://schemas.openxmlformats.org/officeDocument/2006/relationships/image" Target="../media/image66.jpeg"/><Relationship Id="rId137" Type="http://schemas.openxmlformats.org/officeDocument/2006/relationships/hyperlink" Target="https://www.kurir.rs/zabava/tech/984263/evolucija-krokodili-su-trcali-kao-psi-i-jeli-biljke" TargetMode="External"/><Relationship Id="rId158" Type="http://schemas.openxmlformats.org/officeDocument/2006/relationships/image" Target="../media/image87.jpeg"/><Relationship Id="rId272" Type="http://schemas.openxmlformats.org/officeDocument/2006/relationships/hyperlink" Target="https://www.mreza-mira.net/vijesti/razno/evolucija-religija-ideologija-i-nauka/" TargetMode="External"/><Relationship Id="rId20" Type="http://schemas.openxmlformats.org/officeDocument/2006/relationships/hyperlink" Target="https://www.racunalo.com/evolucija-video-igara-i-grafike-od-1947-2020-godine/" TargetMode="External"/><Relationship Id="rId41" Type="http://schemas.openxmlformats.org/officeDocument/2006/relationships/image" Target="../media/image28.jpeg"/><Relationship Id="rId62" Type="http://schemas.openxmlformats.org/officeDocument/2006/relationships/image" Target="../media/image39.jpeg"/><Relationship Id="rId83" Type="http://schemas.openxmlformats.org/officeDocument/2006/relationships/hyperlink" Target="https://naucnenovosti.me/karijes-i-evolucija/" TargetMode="External"/><Relationship Id="rId88" Type="http://schemas.openxmlformats.org/officeDocument/2006/relationships/image" Target="../media/image52.jpeg"/><Relationship Id="rId111" Type="http://schemas.openxmlformats.org/officeDocument/2006/relationships/hyperlink" Target="https://moj.izzi.hr/DOS/1100/9335.html" TargetMode="External"/><Relationship Id="rId132" Type="http://schemas.openxmlformats.org/officeDocument/2006/relationships/image" Target="../media/image74.png"/><Relationship Id="rId153" Type="http://schemas.openxmlformats.org/officeDocument/2006/relationships/hyperlink" Target="https://www.slobodnaevropa.org/a/popularna-nauka-mapa-evolucije/27271191.html" TargetMode="External"/><Relationship Id="rId174" Type="http://schemas.openxmlformats.org/officeDocument/2006/relationships/image" Target="../media/image95.jpeg"/><Relationship Id="rId179" Type="http://schemas.openxmlformats.org/officeDocument/2006/relationships/hyperlink" Target="http://metro-portal.hr/evolucija-je-brza-nego-sto-mislimo/29786" TargetMode="External"/><Relationship Id="rId195" Type="http://schemas.openxmlformats.org/officeDocument/2006/relationships/hyperlink" Target="https://favpng.com/png_view/please-vote-pok%C3%A9mon-gold-and-silver-vertebrate-dratini-dragonite-evolucija-pok%C3%A9mona-png/DKA5ac4K" TargetMode="External"/><Relationship Id="rId209" Type="http://schemas.openxmlformats.org/officeDocument/2006/relationships/hyperlink" Target="https://www.slideserve.com/burke-garner/evolucija-ivota-na-zemlji" TargetMode="External"/><Relationship Id="rId190" Type="http://schemas.openxmlformats.org/officeDocument/2006/relationships/image" Target="../media/image103.png"/><Relationship Id="rId204" Type="http://schemas.openxmlformats.org/officeDocument/2006/relationships/image" Target="../media/image110.jpeg"/><Relationship Id="rId220" Type="http://schemas.openxmlformats.org/officeDocument/2006/relationships/image" Target="../media/image118.jpeg"/><Relationship Id="rId225" Type="http://schemas.openxmlformats.org/officeDocument/2006/relationships/hyperlink" Target="https://www.nezavisne.com/automobili/recenzije/Evolucija-Kako-se-mijenjao-automobilski-volan-u-proteklih-120-godina/598802" TargetMode="External"/><Relationship Id="rId241" Type="http://schemas.openxmlformats.org/officeDocument/2006/relationships/hyperlink" Target="http://www.rts.rs/page/magazine/sr/story/411/film-i-tv/3255045/lov-pocinje--predator-evolucija-od-sutra-u-bioskopima.html" TargetMode="External"/><Relationship Id="rId246" Type="http://schemas.openxmlformats.org/officeDocument/2006/relationships/image" Target="../media/image131.jpeg"/><Relationship Id="rId267" Type="http://schemas.openxmlformats.org/officeDocument/2006/relationships/hyperlink" Target="https://www.belisce.hr/novosti/zavrsen-projekt-slavonska-stem-evolucija/" TargetMode="External"/><Relationship Id="rId15" Type="http://schemas.openxmlformats.org/officeDocument/2006/relationships/image" Target="../media/image15.png"/><Relationship Id="rId36" Type="http://schemas.openxmlformats.org/officeDocument/2006/relationships/hyperlink" Target="http://www.sto-posto-zabava.com/smesne-slike/evolucija-muskarca/" TargetMode="External"/><Relationship Id="rId57" Type="http://schemas.openxmlformats.org/officeDocument/2006/relationships/hyperlink" Target="https://magazinplus.eu/teofil-pancic-krada-krame-20-veka/evolucija-2/" TargetMode="External"/><Relationship Id="rId106" Type="http://schemas.openxmlformats.org/officeDocument/2006/relationships/image" Target="../media/image61.jpeg"/><Relationship Id="rId127" Type="http://schemas.openxmlformats.org/officeDocument/2006/relationships/hyperlink" Target="https://verbum.hr/postanak-covjeka-i-kulturna-evolucija-817" TargetMode="External"/><Relationship Id="rId262" Type="http://schemas.openxmlformats.org/officeDocument/2006/relationships/hyperlink" Target="https://balkanandroid.com/istorija-sms-poruka/evolucija-sms-poruka-01/" TargetMode="External"/><Relationship Id="rId10" Type="http://schemas.openxmlformats.org/officeDocument/2006/relationships/hyperlink" Target="https://sites.google.com/site/evolucija321/biolo" TargetMode="External"/><Relationship Id="rId31" Type="http://schemas.openxmlformats.org/officeDocument/2006/relationships/image" Target="../media/image23.jpeg"/><Relationship Id="rId52" Type="http://schemas.openxmlformats.org/officeDocument/2006/relationships/image" Target="../media/image34.jpeg"/><Relationship Id="rId73" Type="http://schemas.openxmlformats.org/officeDocument/2006/relationships/hyperlink" Target="https://www.mreza-mira.net/vijesti/obrazovanje/evolucija-sta-nije-i-zasto-je-kontroverzna/" TargetMode="External"/><Relationship Id="rId78" Type="http://schemas.openxmlformats.org/officeDocument/2006/relationships/image" Target="../media/image47.jpeg"/><Relationship Id="rId94" Type="http://schemas.openxmlformats.org/officeDocument/2006/relationships/image" Target="../media/image55.jpeg"/><Relationship Id="rId99" Type="http://schemas.openxmlformats.org/officeDocument/2006/relationships/hyperlink" Target="http://www.logovita.ba/povijest/2498-evolucija-kratka-povijes-9789532972375.html" TargetMode="External"/><Relationship Id="rId101" Type="http://schemas.openxmlformats.org/officeDocument/2006/relationships/hyperlink" Target="https://www.kukuriku.ba/tag/evolucija/" TargetMode="External"/><Relationship Id="rId122" Type="http://schemas.openxmlformats.org/officeDocument/2006/relationships/image" Target="../media/image69.jpeg"/><Relationship Id="rId143" Type="http://schemas.openxmlformats.org/officeDocument/2006/relationships/hyperlink" Target="https://www.danas.rs/zivot/evolucija-gluposti/" TargetMode="External"/><Relationship Id="rId148" Type="http://schemas.openxmlformats.org/officeDocument/2006/relationships/image" Target="../media/image82.jpeg"/><Relationship Id="rId164" Type="http://schemas.openxmlformats.org/officeDocument/2006/relationships/image" Target="../media/image90.jpeg"/><Relationship Id="rId169" Type="http://schemas.openxmlformats.org/officeDocument/2006/relationships/hyperlink" Target="https://www.shtreber.com/bioloska-i-kulturna-evolucija-coveka" TargetMode="External"/><Relationship Id="rId185" Type="http://schemas.openxmlformats.org/officeDocument/2006/relationships/hyperlink" Target="https://www.prometej.rs/prodavnica/prakticna-knjiga/astrologija-evolucija-tajne-prorokovanja/" TargetMode="External"/><Relationship Id="rId4" Type="http://schemas.openxmlformats.org/officeDocument/2006/relationships/hyperlink" Target="http://www.zorainfo.rs/ima-li-nilskog-konja-u-vasoj-supi/evolucija/" TargetMode="External"/><Relationship Id="rId9" Type="http://schemas.openxmlformats.org/officeDocument/2006/relationships/image" Target="../media/image12.jpeg"/><Relationship Id="rId180" Type="http://schemas.openxmlformats.org/officeDocument/2006/relationships/image" Target="../media/image98.jpeg"/><Relationship Id="rId210" Type="http://schemas.openxmlformats.org/officeDocument/2006/relationships/image" Target="../media/image113.jpeg"/><Relationship Id="rId215" Type="http://schemas.openxmlformats.org/officeDocument/2006/relationships/hyperlink" Target="https://www.zgportal.com/tag/digitalna-evolucija/" TargetMode="External"/><Relationship Id="rId236" Type="http://schemas.openxmlformats.org/officeDocument/2006/relationships/image" Target="../media/image126.jpeg"/><Relationship Id="rId257" Type="http://schemas.openxmlformats.org/officeDocument/2006/relationships/hyperlink" Target="http://sanjaperic.com/2010/10/02/evolucija-astrologije/" TargetMode="External"/><Relationship Id="rId26" Type="http://schemas.openxmlformats.org/officeDocument/2006/relationships/hyperlink" Target="http://www.alfaportal.hr/phocadownload/osnovna_skola/7_razred/biologija/galerija_slika/01.%20a%20Pojava%20%C5%BEivota%20na%20Zemlji/slides/Kemijska%20evolucija.html" TargetMode="External"/><Relationship Id="rId231" Type="http://schemas.openxmlformats.org/officeDocument/2006/relationships/hyperlink" Target="http://novilist.hr/index.php/Komentari/Kolumne/Trafika-Predraga-Lucica/Evolucija-pape-Franje-u-Antikrista?articlesrclink=related" TargetMode="External"/><Relationship Id="rId252" Type="http://schemas.openxmlformats.org/officeDocument/2006/relationships/image" Target="../media/image134.jpeg"/><Relationship Id="rId273" Type="http://schemas.openxmlformats.org/officeDocument/2006/relationships/hyperlink" Target="http://evolucija.weebly.com/molekulska-evolucija.html" TargetMode="External"/><Relationship Id="rId47" Type="http://schemas.openxmlformats.org/officeDocument/2006/relationships/image" Target="../media/image31.jpeg"/><Relationship Id="rId68" Type="http://schemas.openxmlformats.org/officeDocument/2006/relationships/image" Target="../media/image42.jpeg"/><Relationship Id="rId89" Type="http://schemas.openxmlformats.org/officeDocument/2006/relationships/hyperlink" Target="https://www.google.com/search?q=%D1%87%D0%B0%D1%80%D0%BB%D1%81+%D0%B4%D0%B0%D1%80%D0%B2%D0%B8%D0%BD&amp;tbm=isch&amp;bih=910&amp;biw=1920&amp;hl=sr&amp;ved=2ahUKEwj609-igMfpAhU8IMUKHVtgCmoQrNwCKAB6BQgBENQB" TargetMode="External"/><Relationship Id="rId112" Type="http://schemas.openxmlformats.org/officeDocument/2006/relationships/image" Target="../media/image64.jpeg"/><Relationship Id="rId133" Type="http://schemas.openxmlformats.org/officeDocument/2006/relationships/hyperlink" Target="http://www.teorijaevolucije.com/EvolucijaOka.html" TargetMode="External"/><Relationship Id="rId154" Type="http://schemas.openxmlformats.org/officeDocument/2006/relationships/image" Target="../media/image85.jpeg"/><Relationship Id="rId175" Type="http://schemas.openxmlformats.org/officeDocument/2006/relationships/hyperlink" Target="https://hr.flipperworld.org/pc/eevee-pokemon-opis-i-evolucija" TargetMode="External"/><Relationship Id="rId196" Type="http://schemas.openxmlformats.org/officeDocument/2006/relationships/image" Target="../media/image106.jpeg"/><Relationship Id="rId200" Type="http://schemas.openxmlformats.org/officeDocument/2006/relationships/image" Target="../media/image108.jpeg"/><Relationship Id="rId16" Type="http://schemas.openxmlformats.org/officeDocument/2006/relationships/hyperlink" Target="https://www.medicinari.com/evolucija-coveka.html" TargetMode="External"/><Relationship Id="rId221" Type="http://schemas.openxmlformats.org/officeDocument/2006/relationships/hyperlink" Target="https://nlpcentar.hr/najava-treninga-master/nlp-evolucija-01/" TargetMode="External"/><Relationship Id="rId242" Type="http://schemas.openxmlformats.org/officeDocument/2006/relationships/image" Target="../media/image129.jpeg"/><Relationship Id="rId263" Type="http://schemas.openxmlformats.org/officeDocument/2006/relationships/hyperlink" Target="https://www.rtvbn.com/3918725/evolucija-modernog-fudbala" TargetMode="External"/><Relationship Id="rId37" Type="http://schemas.openxmlformats.org/officeDocument/2006/relationships/image" Target="../media/image26.jpeg"/><Relationship Id="rId58" Type="http://schemas.openxmlformats.org/officeDocument/2006/relationships/image" Target="../media/image37.jpeg"/><Relationship Id="rId79" Type="http://schemas.openxmlformats.org/officeDocument/2006/relationships/hyperlink" Target="https://www.fastenergydrink.com/pocetna/fast-energy-evolucija-srpski/" TargetMode="External"/><Relationship Id="rId102" Type="http://schemas.openxmlformats.org/officeDocument/2006/relationships/image" Target="../media/image59.jpeg"/><Relationship Id="rId123" Type="http://schemas.openxmlformats.org/officeDocument/2006/relationships/hyperlink" Target="https://magazinplus.eu/do-2050-evoluiracemo-u-sasvim-nov-tip-ljudi/evolucija-3/" TargetMode="External"/><Relationship Id="rId144" Type="http://schemas.openxmlformats.org/officeDocument/2006/relationships/image" Target="../media/image80.jpeg"/><Relationship Id="rId90" Type="http://schemas.openxmlformats.org/officeDocument/2006/relationships/image" Target="../media/image53.jpeg"/><Relationship Id="rId165" Type="http://schemas.openxmlformats.org/officeDocument/2006/relationships/hyperlink" Target="https://www.docsity.com/sr/evolucija-15/745067/" TargetMode="External"/><Relationship Id="rId186" Type="http://schemas.openxmlformats.org/officeDocument/2006/relationships/image" Target="../media/image101.jpeg"/><Relationship Id="rId211" Type="http://schemas.openxmlformats.org/officeDocument/2006/relationships/hyperlink" Target="https://www.kupindo.com/Filozofija/55666155_IGOR-KARDUM-EVOLUCIJA-I-LJUDSKO-PONASANJE" TargetMode="External"/><Relationship Id="rId232" Type="http://schemas.openxmlformats.org/officeDocument/2006/relationships/image" Target="../media/image124.jpeg"/><Relationship Id="rId253" Type="http://schemas.openxmlformats.org/officeDocument/2006/relationships/hyperlink" Target="https://croatianmakers.hr/hr/projekti-irim-a/slavonska-stem-evolucija-2/" TargetMode="External"/><Relationship Id="rId274" Type="http://schemas.openxmlformats.org/officeDocument/2006/relationships/image" Target="../media/image135.png"/><Relationship Id="rId27" Type="http://schemas.openxmlformats.org/officeDocument/2006/relationships/image" Target="../media/image21.jpeg"/><Relationship Id="rId48" Type="http://schemas.openxmlformats.org/officeDocument/2006/relationships/hyperlink" Target="http://www.evolucija2004.com/" TargetMode="External"/><Relationship Id="rId69" Type="http://schemas.openxmlformats.org/officeDocument/2006/relationships/hyperlink" Target="https://www.frontslobode.ba/vijesti/drustvo/148043/biljana-stojkovic-evolucija-i-demokratija" TargetMode="External"/><Relationship Id="rId113" Type="http://schemas.openxmlformats.org/officeDocument/2006/relationships/hyperlink" Target="https://sr-rs.facebook.com/evolucijaofficial/" TargetMode="External"/><Relationship Id="rId134" Type="http://schemas.openxmlformats.org/officeDocument/2006/relationships/image" Target="../media/image75.jpeg"/><Relationship Id="rId80" Type="http://schemas.openxmlformats.org/officeDocument/2006/relationships/image" Target="../media/image48.jpeg"/><Relationship Id="rId155" Type="http://schemas.openxmlformats.org/officeDocument/2006/relationships/hyperlink" Target="http://www.belami.rs/reklamacije/" TargetMode="External"/><Relationship Id="rId176" Type="http://schemas.openxmlformats.org/officeDocument/2006/relationships/image" Target="../media/image96.jpeg"/><Relationship Id="rId197" Type="http://schemas.openxmlformats.org/officeDocument/2006/relationships/hyperlink" Target="https://www.pngwing.com/en/search?q=evolucija" TargetMode="External"/><Relationship Id="rId201" Type="http://schemas.openxmlformats.org/officeDocument/2006/relationships/hyperlink" Target="https://core.ac.uk/download/pdf/156954959.pdf" TargetMode="External"/><Relationship Id="rId222" Type="http://schemas.openxmlformats.org/officeDocument/2006/relationships/image" Target="../media/image119.jpeg"/><Relationship Id="rId243" Type="http://schemas.openxmlformats.org/officeDocument/2006/relationships/hyperlink" Target="https://www.rock.org.rs/recenzije/item/160-evolucija-igra-pocinje" TargetMode="External"/><Relationship Id="rId264" Type="http://schemas.openxmlformats.org/officeDocument/2006/relationships/hyperlink" Target="https://www.klix.ba/biznis/sarajevo-dobilo-smoothie-juice-bar-evolucija-novo-mjesto-zdrave-ishrane/170606085" TargetMode="External"/><Relationship Id="rId17" Type="http://schemas.openxmlformats.org/officeDocument/2006/relationships/image" Target="../media/image16.png"/><Relationship Id="rId38" Type="http://schemas.openxmlformats.org/officeDocument/2006/relationships/hyperlink" Target="https://www.google.com/search?q=poreklo+coveka&amp;tbm=isch&amp;bih=910&amp;biw=1920&amp;hl=sr&amp;ved=2ahUKEwj609-igMfpAhU8IMUKHVtgCmoQrNwCKAB6BQgBEJ4B" TargetMode="External"/><Relationship Id="rId59" Type="http://schemas.openxmlformats.org/officeDocument/2006/relationships/hyperlink" Target="https://www.media-marketing.com/vijesti/infographic-how-important-is-a-logo/" TargetMode="External"/><Relationship Id="rId103" Type="http://schemas.openxmlformats.org/officeDocument/2006/relationships/hyperlink" Target="https://branislavapetrovic1.wordpress.com/poreklo-2/" TargetMode="External"/><Relationship Id="rId124" Type="http://schemas.openxmlformats.org/officeDocument/2006/relationships/image" Target="../media/image70.jpeg"/><Relationship Id="rId70" Type="http://schemas.openxmlformats.org/officeDocument/2006/relationships/image" Target="../media/image43.jpeg"/><Relationship Id="rId91" Type="http://schemas.openxmlformats.org/officeDocument/2006/relationships/hyperlink" Target="https://www.google.com/search?q=prirodna+selekcija&amp;tbm=isch&amp;bih=910&amp;biw=1920&amp;hl=sr&amp;ved=2ahUKEwj609-igMfpAhU8IMUKHVtgCmoQrNwCKAF6BQgBENYB" TargetMode="External"/><Relationship Id="rId145" Type="http://schemas.openxmlformats.org/officeDocument/2006/relationships/hyperlink" Target="https://www.rockomotiva.com/fresh/albumi/evolucija-album-igra-pocinje-i-spot-nisam-za-tebe-ja-odjednom/" TargetMode="External"/><Relationship Id="rId166" Type="http://schemas.openxmlformats.org/officeDocument/2006/relationships/image" Target="../media/image91.png"/><Relationship Id="rId187" Type="http://schemas.openxmlformats.org/officeDocument/2006/relationships/hyperlink" Target="https://www.facebook.com/pages/category/Community/Evolucija-Zdravlja-628926670914017/" TargetMode="Externa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14.jpeg"/><Relationship Id="rId233" Type="http://schemas.openxmlformats.org/officeDocument/2006/relationships/hyperlink" Target="https://urbancube.rs/2020/03/evolucija-straha-i-panike-kako-se-smiriti-u-doba-visokog-stepena-stresa-pandemije-koronavirusa-zavisi-iskljucivo-od-dogadanja-u-razlicitim-podrucjima-vaseg-mozga-dokazano/" TargetMode="External"/><Relationship Id="rId254" Type="http://schemas.openxmlformats.org/officeDocument/2006/relationships/hyperlink" Target="https://pogledaj.to/oblikovanje/evolucija-batmana/" TargetMode="External"/><Relationship Id="rId28" Type="http://schemas.openxmlformats.org/officeDocument/2006/relationships/hyperlink" Target="https://www.pivo.rs/tag/evolucija/" TargetMode="External"/><Relationship Id="rId49" Type="http://schemas.openxmlformats.org/officeDocument/2006/relationships/image" Target="../media/image32.png"/><Relationship Id="rId114" Type="http://schemas.openxmlformats.org/officeDocument/2006/relationships/image" Target="../media/image65.jpeg"/><Relationship Id="rId275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gi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4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jpg"/><Relationship Id="rId5" Type="http://schemas.openxmlformats.org/officeDocument/2006/relationships/image" Target="../media/image150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9334-647D-4DF8-B2C4-FBECC243E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355" y="1017918"/>
            <a:ext cx="7315200" cy="73773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C3165B-55D1-4D18-9C76-9F35767C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1" y="-1494261"/>
            <a:ext cx="12303511" cy="8352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EA2DF-9537-4C79-AB3F-6488772ED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6" y="-344158"/>
            <a:ext cx="11359376" cy="2329076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26DB9F83-7669-4B72-9F2C-2497F03FA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122" y="2527404"/>
            <a:ext cx="8143875" cy="607617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/>
            <a:r>
              <a:rPr lang="sr-Cyrl-BA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ТЕОРИЈЕ И ФАКТОРИ ЕВОЛУЦИЈЕ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72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5374-96F4-4E8F-8255-2435DDE5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ЈОШ ЈЕДНОМ ДА ПОНОВИМО...</a:t>
            </a:r>
            <a:br>
              <a:rPr lang="sr-Cyrl-BA" dirty="0"/>
            </a:br>
            <a:r>
              <a:rPr lang="sr-Cyrl-BA" dirty="0"/>
              <a:t> 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E9ACF8-6B4D-4A5A-8B90-3704E0EE6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515909"/>
              </p:ext>
            </p:extLst>
          </p:nvPr>
        </p:nvGraphicFramePr>
        <p:xfrm>
          <a:off x="2018371" y="2453268"/>
          <a:ext cx="8541834" cy="426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6B3DC9-D00D-4108-80E3-92B6BFD28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B5DC-D429-4855-993E-E5E088A6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FE5FDB-C7FC-4ABF-BCF0-A7FFCA3F4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41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8CD223-5F0F-4F79-BFC9-00847D426EBC}"/>
              </a:ext>
            </a:extLst>
          </p:cNvPr>
          <p:cNvSpPr/>
          <p:nvPr/>
        </p:nvSpPr>
        <p:spPr>
          <a:xfrm>
            <a:off x="680321" y="551986"/>
            <a:ext cx="7159083" cy="8307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/>
              <a:t>ХВАЛА НА ПАЖЊИ!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30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421E-281C-416B-859E-F63D61EB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23" y="753228"/>
            <a:ext cx="9144000" cy="108093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r-Cyrl-BA" sz="2400" dirty="0"/>
              <a:t>Вијековима је владало мишљење да је живи свијет непромјенљив али са развојем биолошких наука створени су услови за појаву теорија еволуције.....</a:t>
            </a:r>
            <a:endParaRPr lang="en-US" sz="2400" dirty="0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9144E430-FCDD-42C8-B2EC-5755BA4F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63698"/>
            <a:ext cx="9613900" cy="45943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dirty="0"/>
              <a:t>ТЕОРИЈЕ ЕВОЛУЦИЈЕ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FC007-8B61-45F7-B85D-99A4EFE7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83" y="2955073"/>
            <a:ext cx="3819022" cy="3612993"/>
          </a:xfrm>
          <a:prstGeom prst="rect">
            <a:avLst/>
          </a:prstGeom>
        </p:spPr>
      </p:pic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BB95ADED-E964-4FFA-B058-9DCEE51BCA17}"/>
              </a:ext>
            </a:extLst>
          </p:cNvPr>
          <p:cNvSpPr txBox="1">
            <a:spLocks/>
          </p:cNvSpPr>
          <p:nvPr/>
        </p:nvSpPr>
        <p:spPr>
          <a:xfrm>
            <a:off x="6934151" y="3252564"/>
            <a:ext cx="3491937" cy="3367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800" dirty="0"/>
              <a:t>Дарвинизам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dirty="0"/>
              <a:t>Чарлс Дарвин (1809.- 1882.)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D2FBF-ECF4-4984-B82C-9C29A4654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63" y="4241718"/>
            <a:ext cx="19050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57B36-781E-41D9-86E2-F877AC06F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6" y="4505681"/>
            <a:ext cx="2162175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D8CFD-B42B-4BB8-B95C-A7E3D374EEC4}"/>
              </a:ext>
            </a:extLst>
          </p:cNvPr>
          <p:cNvCxnSpPr>
            <a:cxnSpLocks/>
          </p:cNvCxnSpPr>
          <p:nvPr/>
        </p:nvCxnSpPr>
        <p:spPr>
          <a:xfrm flipH="1">
            <a:off x="3548248" y="2751352"/>
            <a:ext cx="1281928" cy="591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DBA173-FBF2-4A8B-BE4F-49B06FF35A41}"/>
              </a:ext>
            </a:extLst>
          </p:cNvPr>
          <p:cNvCxnSpPr>
            <a:cxnSpLocks/>
          </p:cNvCxnSpPr>
          <p:nvPr/>
        </p:nvCxnSpPr>
        <p:spPr>
          <a:xfrm>
            <a:off x="6240451" y="2751352"/>
            <a:ext cx="1121375" cy="50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7E0CA-5C6C-4000-A426-DB28396A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71A54-7037-4822-8AAC-89188A88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/>
              <a:t>ПРВА ТЕОРИЈА ЕВОЛУЦИЈЕ </a:t>
            </a:r>
            <a:br>
              <a:rPr lang="sr-Cyrl-BA" dirty="0"/>
            </a:br>
            <a:r>
              <a:rPr lang="sr-Cyrl-BA" dirty="0"/>
              <a:t>ЛАМАРКИЗАМ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8B9076-6FA4-450A-A04C-F67541742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024" y="2353704"/>
            <a:ext cx="4269067" cy="4321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Ламарк је француски природњак који је своју теорију еволуције дао 1809. године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По Ламарковој теорији жива бића се мијењају постепено (постепена промјенљивост)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 Теорије еволуције се најлакше објашњавају на примјеру жирафе</a:t>
            </a:r>
            <a:endParaRPr lang="en-US" dirty="0"/>
          </a:p>
        </p:txBody>
      </p:sp>
      <p:pic>
        <p:nvPicPr>
          <p:cNvPr id="1179" name="Picture 155" descr="КРАЈ ЕВОЛУЦИЈЕ ЧОВЕКА? Зашто нећемо више расти и развијати се ...">
            <a:hlinkClick r:id="rId2"/>
            <a:extLst>
              <a:ext uri="{FF2B5EF4-FFF2-40B4-BE49-F238E27FC236}">
                <a16:creationId xmlns:a16="http://schemas.microsoft.com/office/drawing/2014/main" id="{43BB4B3E-80E3-4D14-B5C8-14D339E2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3257371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Evolucija">
            <a:hlinkClick r:id="rId4"/>
            <a:extLst>
              <a:ext uri="{FF2B5EF4-FFF2-40B4-BE49-F238E27FC236}">
                <a16:creationId xmlns:a16="http://schemas.microsoft.com/office/drawing/2014/main" id="{2BE12349-27E2-43D2-91E4-F905CCE2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3079095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Evolucija čoveka | Sve je fizika">
            <a:hlinkClick r:id="rId6"/>
            <a:extLst>
              <a:ext uri="{FF2B5EF4-FFF2-40B4-BE49-F238E27FC236}">
                <a16:creationId xmlns:a16="http://schemas.microsoft.com/office/drawing/2014/main" id="{0AB422EE-85F8-4B5C-AFF9-0AAE9D82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9008188"/>
            <a:ext cx="33909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EVOLUCIJA ZVEZDA">
            <a:hlinkClick r:id="rId8"/>
            <a:extLst>
              <a:ext uri="{FF2B5EF4-FFF2-40B4-BE49-F238E27FC236}">
                <a16:creationId xmlns:a16="http://schemas.microsoft.com/office/drawing/2014/main" id="{16DC7FF0-6634-4863-951F-F837E5AE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7468313"/>
            <a:ext cx="25431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BIOLOŠKA EVOLUCIJA - EVOLUCIJA321">
            <a:hlinkClick r:id="rId10"/>
            <a:extLst>
              <a:ext uri="{FF2B5EF4-FFF2-40B4-BE49-F238E27FC236}">
                <a16:creationId xmlns:a16="http://schemas.microsoft.com/office/drawing/2014/main" id="{241D39A2-B387-43C9-BE97-3515D79D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583795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Poreklo i evolucija coveka - Docsity">
            <a:hlinkClick r:id="rId12"/>
            <a:extLst>
              <a:ext uri="{FF2B5EF4-FFF2-40B4-BE49-F238E27FC236}">
                <a16:creationId xmlns:a16="http://schemas.microsoft.com/office/drawing/2014/main" id="{C6E85E22-2533-4908-94D3-0E20DAA9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37503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Evolucija čoveka sa aspekta jednog Difovca - Naučni i teorijski ...">
            <a:hlinkClick r:id="rId14"/>
            <a:extLst>
              <a:ext uri="{FF2B5EF4-FFF2-40B4-BE49-F238E27FC236}">
                <a16:creationId xmlns:a16="http://schemas.microsoft.com/office/drawing/2014/main" id="{438529B7-1E34-4DFF-88E6-50983878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17231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Еволуција човека">
            <a:hlinkClick r:id="rId16"/>
            <a:extLst>
              <a:ext uri="{FF2B5EF4-FFF2-40B4-BE49-F238E27FC236}">
                <a16:creationId xmlns:a16="http://schemas.microsoft.com/office/drawing/2014/main" id="{172576EE-7BF1-4D61-8A05-6F1ACC44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980227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" name="Picture 163" descr="Evolucija – Wikipedija">
            <a:hlinkClick r:id="rId18"/>
            <a:extLst>
              <a:ext uri="{FF2B5EF4-FFF2-40B4-BE49-F238E27FC236}">
                <a16:creationId xmlns:a16="http://schemas.microsoft.com/office/drawing/2014/main" id="{84BCFE40-25D8-44CA-B494-B22B37C4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7806788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" name="Picture 164" descr="Evolucija video igara i grafike od 1947. do 2020. godine ...">
            <a:hlinkClick r:id="rId20"/>
            <a:extLst>
              <a:ext uri="{FF2B5EF4-FFF2-40B4-BE49-F238E27FC236}">
                <a16:creationId xmlns:a16="http://schemas.microsoft.com/office/drawing/2014/main" id="{0F5C9489-4BD8-494B-A8BA-E6D83ECE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58859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9" name="Picture 165" descr="18. Evolucija nervnog sistema">
            <a:hlinkClick r:id="rId22"/>
            <a:extLst>
              <a:ext uri="{FF2B5EF4-FFF2-40B4-BE49-F238E27FC236}">
                <a16:creationId xmlns:a16="http://schemas.microsoft.com/office/drawing/2014/main" id="{2626B144-58C2-4DF0-BB60-5F381D86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4103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0" name="Picture 166" descr="ZANIMLJIVE I SMEŠNE SLIKE GALERIJA 762 SLIKA : EVOLUCIJA PARAZITA">
            <a:hlinkClick r:id="rId24"/>
            <a:extLst>
              <a:ext uri="{FF2B5EF4-FFF2-40B4-BE49-F238E27FC236}">
                <a16:creationId xmlns:a16="http://schemas.microsoft.com/office/drawing/2014/main" id="{D8ADCD98-F7AC-4502-AF5D-0C1F042E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2075913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1" name="Picture 167" descr="BIOLOGIJA 7/01. a Pojava života na Zemlji/Kemijska evolucija">
            <a:hlinkClick r:id="rId26"/>
            <a:extLst>
              <a:ext uri="{FF2B5EF4-FFF2-40B4-BE49-F238E27FC236}">
                <a16:creationId xmlns:a16="http://schemas.microsoft.com/office/drawing/2014/main" id="{CB52AF31-D1C3-47F5-B033-1A3601DC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10110588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168" descr="evolucija Archives - Pivo.rs">
            <a:hlinkClick r:id="rId28"/>
            <a:extLst>
              <a:ext uri="{FF2B5EF4-FFF2-40B4-BE49-F238E27FC236}">
                <a16:creationId xmlns:a16="http://schemas.microsoft.com/office/drawing/2014/main" id="{6A21048B-1F80-4974-831F-944B5CDD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8388150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3" name="Picture 169" descr="Evolucija života na Zemlji – Geografija za tebe">
            <a:hlinkClick r:id="rId30"/>
            <a:extLst>
              <a:ext uri="{FF2B5EF4-FFF2-40B4-BE49-F238E27FC236}">
                <a16:creationId xmlns:a16="http://schemas.microsoft.com/office/drawing/2014/main" id="{B12D6CD0-C8ED-4389-8157-79B41C71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694035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4" name="Picture 170" descr="Evolucija Zvezda | Velibor Velović">
            <a:hlinkClick r:id="rId32"/>
            <a:extLst>
              <a:ext uri="{FF2B5EF4-FFF2-40B4-BE49-F238E27FC236}">
                <a16:creationId xmlns:a16="http://schemas.microsoft.com/office/drawing/2014/main" id="{D410EDE9-52F9-456C-8113-7E66B0A6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4913113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5" name="Picture 171" descr="EVOLUCIJA SVEGA Kako nastaju nove ideje - Met Ridli | Knjižare Vulkan">
            <a:hlinkClick r:id="rId34"/>
            <a:extLst>
              <a:ext uri="{FF2B5EF4-FFF2-40B4-BE49-F238E27FC236}">
                <a16:creationId xmlns:a16="http://schemas.microsoft.com/office/drawing/2014/main" id="{21320E3B-0D07-4330-8B72-E1B43B50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2809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72" descr="Evolucija muškarca | 100% Zabava">
            <a:hlinkClick r:id="rId36"/>
            <a:extLst>
              <a:ext uri="{FF2B5EF4-FFF2-40B4-BE49-F238E27FC236}">
                <a16:creationId xmlns:a16="http://schemas.microsoft.com/office/drawing/2014/main" id="{171F2365-606A-43FA-A133-C7A82AAA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0493513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" name="Picture 173">
            <a:hlinkClick r:id="rId38"/>
            <a:extLst>
              <a:ext uri="{FF2B5EF4-FFF2-40B4-BE49-F238E27FC236}">
                <a16:creationId xmlns:a16="http://schemas.microsoft.com/office/drawing/2014/main" id="{BA3989D0-FFAA-43BB-AC0F-2E03F363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85424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174">
            <a:hlinkClick r:id="rId40"/>
            <a:extLst>
              <a:ext uri="{FF2B5EF4-FFF2-40B4-BE49-F238E27FC236}">
                <a16:creationId xmlns:a16="http://schemas.microsoft.com/office/drawing/2014/main" id="{0167C36E-4E9F-4AE3-8DCD-6C5BB794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74756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9" name="Picture 175">
            <a:hlinkClick r:id="rId42"/>
            <a:extLst>
              <a:ext uri="{FF2B5EF4-FFF2-40B4-BE49-F238E27FC236}">
                <a16:creationId xmlns:a16="http://schemas.microsoft.com/office/drawing/2014/main" id="{DFDC358D-C5AF-4746-B92F-86EFB8F5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64088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" name="Picture 176" descr="Antropologija-Evolucija coveka-slajdovi-populacija - Docsity">
            <a:hlinkClick r:id="rId44"/>
            <a:extLst>
              <a:ext uri="{FF2B5EF4-FFF2-40B4-BE49-F238E27FC236}">
                <a16:creationId xmlns:a16="http://schemas.microsoft.com/office/drawing/2014/main" id="{80820989-8732-46D3-8C93-0A794E80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534207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" name="Picture 177" descr="Evolucija mobilnih telefona od 1987. godine do danas u samo jednoj ...">
            <a:hlinkClick r:id="rId46"/>
            <a:extLst>
              <a:ext uri="{FF2B5EF4-FFF2-40B4-BE49-F238E27FC236}">
                <a16:creationId xmlns:a16="http://schemas.microsoft.com/office/drawing/2014/main" id="{A1DECB06-77BF-46AA-99EE-75CD56DB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3284675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" name="Picture 178" descr="Evolucija 2004 - Trgovina naftnih derivata i prodaja energetske opreme">
            <a:hlinkClick r:id="rId48"/>
            <a:extLst>
              <a:ext uri="{FF2B5EF4-FFF2-40B4-BE49-F238E27FC236}">
                <a16:creationId xmlns:a16="http://schemas.microsoft.com/office/drawing/2014/main" id="{BD2520FC-7A5B-42A8-92E6-C70B0427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1425713"/>
            <a:ext cx="38766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" name="Picture 179" descr="Evolucija – Wikipedija">
            <a:hlinkClick r:id="rId18"/>
            <a:extLst>
              <a:ext uri="{FF2B5EF4-FFF2-40B4-BE49-F238E27FC236}">
                <a16:creationId xmlns:a16="http://schemas.microsoft.com/office/drawing/2014/main" id="{0BA64C27-EE3C-42AC-AD37-B4833EC0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90039825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" name="Picture 180" descr="Sve o stejblkoinima: Evolucija novca">
            <a:hlinkClick r:id="rId51"/>
            <a:extLst>
              <a:ext uri="{FF2B5EF4-FFF2-40B4-BE49-F238E27FC236}">
                <a16:creationId xmlns:a16="http://schemas.microsoft.com/office/drawing/2014/main" id="{9D787BF9-4610-498F-A6AE-0856098B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878903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5" name="Picture 181" descr="Концепт &quot;еволуције&quot; у филозофији - Науку | Април 2020">
            <a:hlinkClick r:id="rId53"/>
            <a:extLst>
              <a:ext uri="{FF2B5EF4-FFF2-40B4-BE49-F238E27FC236}">
                <a16:creationId xmlns:a16="http://schemas.microsoft.com/office/drawing/2014/main" id="{4492FFA0-0ABA-45A9-87AF-B143745D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8596947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82" descr="KREATIVNOST 4.0: evolucija i revolucija ⋆ Poslovna knjižara UM">
            <a:hlinkClick r:id="rId55"/>
            <a:extLst>
              <a:ext uri="{FF2B5EF4-FFF2-40B4-BE49-F238E27FC236}">
                <a16:creationId xmlns:a16="http://schemas.microsoft.com/office/drawing/2014/main" id="{6CAFC8E7-5109-417B-8291-7D24B3D6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84401025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183" descr="evolucija | Magazin Plus">
            <a:hlinkClick r:id="rId57"/>
            <a:extLst>
              <a:ext uri="{FF2B5EF4-FFF2-40B4-BE49-F238E27FC236}">
                <a16:creationId xmlns:a16="http://schemas.microsoft.com/office/drawing/2014/main" id="{BD544D92-CADE-4977-9687-AB816C11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813673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 descr="Infografika: Evolucija logotipa | Media Marketing">
            <a:hlinkClick r:id="rId59"/>
            <a:extLst>
              <a:ext uri="{FF2B5EF4-FFF2-40B4-BE49-F238E27FC236}">
                <a16:creationId xmlns:a16="http://schemas.microsoft.com/office/drawing/2014/main" id="{07508576-8669-4E9F-BF85-4335DF87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79340075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9" name="Picture 185" descr="Predator: Evolucija (The Predator) - CineStar Cinemas">
            <a:hlinkClick r:id="rId61"/>
            <a:extLst>
              <a:ext uri="{FF2B5EF4-FFF2-40B4-BE49-F238E27FC236}">
                <a16:creationId xmlns:a16="http://schemas.microsoft.com/office/drawing/2014/main" id="{37909C1D-0E09-430B-8B89-4816CC64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77633513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186" descr="Vrooom - Evolucija (2004, CD) | Discogs">
            <a:hlinkClick r:id="rId63"/>
            <a:extLst>
              <a:ext uri="{FF2B5EF4-FFF2-40B4-BE49-F238E27FC236}">
                <a16:creationId xmlns:a16="http://schemas.microsoft.com/office/drawing/2014/main" id="{9114745B-6BB6-4698-82E7-D04FC3CF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74920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" name="Picture 187" descr="Mutacije &quot;po narudžbi&quot;: Nakon nastanka života evolucija je bila ...">
            <a:hlinkClick r:id="rId65"/>
            <a:extLst>
              <a:ext uri="{FF2B5EF4-FFF2-40B4-BE49-F238E27FC236}">
                <a16:creationId xmlns:a16="http://schemas.microsoft.com/office/drawing/2014/main" id="{D8E57BF9-15B6-4AF6-91D8-41B73C66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7260431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2" name="Picture 188" descr="Evolucija, Sarajevo - komentar restorana - Tripadvisor">
            <a:hlinkClick r:id="rId67"/>
            <a:extLst>
              <a:ext uri="{FF2B5EF4-FFF2-40B4-BE49-F238E27FC236}">
                <a16:creationId xmlns:a16="http://schemas.microsoft.com/office/drawing/2014/main" id="{F28D030C-E027-40B4-9BA1-2FE618E6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708215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3" name="Picture 189" descr="Biljana Stojković: Evolucija i demokratija - Front Slobode">
            <a:hlinkClick r:id="rId69"/>
            <a:extLst>
              <a:ext uri="{FF2B5EF4-FFF2-40B4-BE49-F238E27FC236}">
                <a16:creationId xmlns:a16="http://schemas.microsoft.com/office/drawing/2014/main" id="{2A0D736D-930F-47A6-8D88-0CFD827D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850538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Picture 190" descr="Knjižnice grada Zagreba - Robert Winston: Evolucija je revolucija">
            <a:hlinkClick r:id="rId71"/>
            <a:extLst>
              <a:ext uri="{FF2B5EF4-FFF2-40B4-BE49-F238E27FC236}">
                <a16:creationId xmlns:a16="http://schemas.microsoft.com/office/drawing/2014/main" id="{0F7A6790-EC2C-4456-BB38-FD103A48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6767075"/>
            <a:ext cx="171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" name="Picture 191" descr="Evolucija – šta nije i zašto je kontroverzna – Mreža za izgradnju mira">
            <a:hlinkClick r:id="rId73"/>
            <a:extLst>
              <a:ext uri="{FF2B5EF4-FFF2-40B4-BE49-F238E27FC236}">
                <a16:creationId xmlns:a16="http://schemas.microsoft.com/office/drawing/2014/main" id="{A3CC7A09-6618-4F9F-A3D5-2771B0C5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4360425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192" descr="Evolucija kratka povijest">
            <a:hlinkClick r:id="rId75"/>
            <a:extLst>
              <a:ext uri="{FF2B5EF4-FFF2-40B4-BE49-F238E27FC236}">
                <a16:creationId xmlns:a16="http://schemas.microsoft.com/office/drawing/2014/main" id="{8DE67E24-61C1-4DAA-A898-ED9649DA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2561788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7" name="Picture 193" descr="Evolucija u doba korone: Majmun iskoristio odsustvo ljudi, pa sa ...">
            <a:hlinkClick r:id="rId77"/>
            <a:extLst>
              <a:ext uri="{FF2B5EF4-FFF2-40B4-BE49-F238E27FC236}">
                <a16:creationId xmlns:a16="http://schemas.microsoft.com/office/drawing/2014/main" id="{900E7D04-72B0-4469-B4DA-78D327AE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9848750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194" descr="Fast energy evolucija srpski - Fast Energy Drink">
            <a:hlinkClick r:id="rId79"/>
            <a:extLst>
              <a:ext uri="{FF2B5EF4-FFF2-40B4-BE49-F238E27FC236}">
                <a16:creationId xmlns:a16="http://schemas.microsoft.com/office/drawing/2014/main" id="{A8D6B2AF-6FD5-4D52-86C1-0702E6D6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8080275"/>
            <a:ext cx="3762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9" name="Picture 195" descr="Evolucija uživo u Paraćinu, novi album do kraja godine | SMP">
            <a:hlinkClick r:id="rId81"/>
            <a:extLst>
              <a:ext uri="{FF2B5EF4-FFF2-40B4-BE49-F238E27FC236}">
                <a16:creationId xmlns:a16="http://schemas.microsoft.com/office/drawing/2014/main" id="{5049CA58-07BE-4D8F-8D4D-56532A27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6664225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0" name="Picture 196" descr="Karijes i evolucija | Naučne Novosti">
            <a:hlinkClick r:id="rId83"/>
            <a:extLst>
              <a:ext uri="{FF2B5EF4-FFF2-40B4-BE49-F238E27FC236}">
                <a16:creationId xmlns:a16="http://schemas.microsoft.com/office/drawing/2014/main" id="{D8ECF269-D9E7-477F-9EC5-64B10749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4911625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" name="Picture 197" descr="Evolucija 27.4. - 1.5.2020. - Dubravka Čerba">
            <a:hlinkClick r:id="rId85"/>
            <a:extLst>
              <a:ext uri="{FF2B5EF4-FFF2-40B4-BE49-F238E27FC236}">
                <a16:creationId xmlns:a16="http://schemas.microsoft.com/office/drawing/2014/main" id="{D0F32017-8959-49C5-8D53-E191F25D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2716113"/>
            <a:ext cx="1714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" name="Picture 198" descr="ISTRAŽIVANJE POKAZALO: Evolucija predodredila da je čovjeku ...">
            <a:hlinkClick r:id="rId87"/>
            <a:extLst>
              <a:ext uri="{FF2B5EF4-FFF2-40B4-BE49-F238E27FC236}">
                <a16:creationId xmlns:a16="http://schemas.microsoft.com/office/drawing/2014/main" id="{5A1173E1-248D-4EDD-93F2-A96D001D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99125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3" name="Picture 199">
            <a:hlinkClick r:id="rId89"/>
            <a:extLst>
              <a:ext uri="{FF2B5EF4-FFF2-40B4-BE49-F238E27FC236}">
                <a16:creationId xmlns:a16="http://schemas.microsoft.com/office/drawing/2014/main" id="{45682EC1-9812-4DEC-A276-52E9CEFA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78091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4" name="Picture 200">
            <a:hlinkClick r:id="rId91"/>
            <a:extLst>
              <a:ext uri="{FF2B5EF4-FFF2-40B4-BE49-F238E27FC236}">
                <a16:creationId xmlns:a16="http://schemas.microsoft.com/office/drawing/2014/main" id="{8E993BAF-9B93-4504-91F3-78FA4F08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67423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5" name="Picture 201">
            <a:hlinkClick r:id="rId93"/>
            <a:extLst>
              <a:ext uri="{FF2B5EF4-FFF2-40B4-BE49-F238E27FC236}">
                <a16:creationId xmlns:a16="http://schemas.microsoft.com/office/drawing/2014/main" id="{478DB003-0D75-4B79-B9C0-0226B101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5675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" name="Picture 202" descr="Anatomija, evolucija i homologne strukture">
            <a:hlinkClick r:id="rId95"/>
            <a:extLst>
              <a:ext uri="{FF2B5EF4-FFF2-40B4-BE49-F238E27FC236}">
                <a16:creationId xmlns:a16="http://schemas.microsoft.com/office/drawing/2014/main" id="{5502A560-75FC-4732-9729-AC920749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46087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7" name="Picture 203" descr="Riječ ŽivotaEvolucija i Biblija">
            <a:hlinkClick r:id="rId97"/>
            <a:extLst>
              <a:ext uri="{FF2B5EF4-FFF2-40B4-BE49-F238E27FC236}">
                <a16:creationId xmlns:a16="http://schemas.microsoft.com/office/drawing/2014/main" id="{3DB9BDA3-742E-4D1F-B07A-0E8E1F9E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2687875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204" descr="EVOLUCIJA KRATKA POVIJEST - Logovita">
            <a:hlinkClick r:id="rId99"/>
            <a:extLst>
              <a:ext uri="{FF2B5EF4-FFF2-40B4-BE49-F238E27FC236}">
                <a16:creationId xmlns:a16="http://schemas.microsoft.com/office/drawing/2014/main" id="{9C27238A-796A-4E22-A461-F65820416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1119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" name="Picture 205" descr="EVOLUCIJA | Kukuriku portal">
            <a:hlinkClick r:id="rId101"/>
            <a:extLst>
              <a:ext uri="{FF2B5EF4-FFF2-40B4-BE49-F238E27FC236}">
                <a16:creationId xmlns:a16="http://schemas.microsoft.com/office/drawing/2014/main" id="{BE0488CD-7CE1-4E5F-9EAB-7D7F3F30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8528625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" name="Picture 206" descr="Evolucija životinja « Carstvo životinja">
            <a:hlinkClick r:id="rId103"/>
            <a:extLst>
              <a:ext uri="{FF2B5EF4-FFF2-40B4-BE49-F238E27FC236}">
                <a16:creationId xmlns:a16="http://schemas.microsoft.com/office/drawing/2014/main" id="{F4F963E8-3D24-4556-9364-9230B552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6836350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" name="Picture 207" descr="Re)evolucija Dragana Ilića | Ekspres.net">
            <a:hlinkClick r:id="rId105"/>
            <a:extLst>
              <a:ext uri="{FF2B5EF4-FFF2-40B4-BE49-F238E27FC236}">
                <a16:creationId xmlns:a16="http://schemas.microsoft.com/office/drawing/2014/main" id="{38F0EEB7-E833-48FA-89FF-56DF7A4A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50075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" name="Picture 208" descr="Еволуција мозга кичмењака - 3D модел - Mozaik Дигитално Образовање">
            <a:hlinkClick r:id="rId107"/>
            <a:extLst>
              <a:ext uri="{FF2B5EF4-FFF2-40B4-BE49-F238E27FC236}">
                <a16:creationId xmlns:a16="http://schemas.microsoft.com/office/drawing/2014/main" id="{C8D40ED9-4A5D-4817-BE27-374FA1D5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3224788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" name="Picture 209" descr="Evolucija – Net.hr">
            <a:hlinkClick r:id="rId109"/>
            <a:extLst>
              <a:ext uri="{FF2B5EF4-FFF2-40B4-BE49-F238E27FC236}">
                <a16:creationId xmlns:a16="http://schemas.microsoft.com/office/drawing/2014/main" id="{862D32D0-C090-4DBC-A96F-C5E536CE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1456313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" name="Picture 210" descr="Evolucija čovjeka">
            <a:hlinkClick r:id="rId111"/>
            <a:extLst>
              <a:ext uri="{FF2B5EF4-FFF2-40B4-BE49-F238E27FC236}">
                <a16:creationId xmlns:a16="http://schemas.microsoft.com/office/drawing/2014/main" id="{DB49B2CE-917F-4908-A9E3-DCC25F1EC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288194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5" name="Picture 211" descr="Evolucija - Почетна страница | Фејсбук">
            <a:hlinkClick r:id="rId113"/>
            <a:extLst>
              <a:ext uri="{FF2B5EF4-FFF2-40B4-BE49-F238E27FC236}">
                <a16:creationId xmlns:a16="http://schemas.microsoft.com/office/drawing/2014/main" id="{6E8E99B4-BAB8-475A-AE43-650A9F01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26793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" name="Picture 212" descr="Valcer - Evolucija">
            <a:hlinkClick r:id="rId115"/>
            <a:extLst>
              <a:ext uri="{FF2B5EF4-FFF2-40B4-BE49-F238E27FC236}">
                <a16:creationId xmlns:a16="http://schemas.microsoft.com/office/drawing/2014/main" id="{3D2FB383-BB81-4F47-9026-D98F2950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2447607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" name="Picture 213" descr="Шта је еволуција природе и да ли је она у друштву? - Науку | Може 2020">
            <a:hlinkClick r:id="rId117"/>
            <a:extLst>
              <a:ext uri="{FF2B5EF4-FFF2-40B4-BE49-F238E27FC236}">
                <a16:creationId xmlns:a16="http://schemas.microsoft.com/office/drawing/2014/main" id="{6790B499-F5AC-4088-B0F3-EAD25CCC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225266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" name="Picture 214" descr="Muzej nauke i tehnike: Od ćelije do domena - evolucija života na ...">
            <a:hlinkClick r:id="rId119"/>
            <a:extLst>
              <a:ext uri="{FF2B5EF4-FFF2-40B4-BE49-F238E27FC236}">
                <a16:creationId xmlns:a16="http://schemas.microsoft.com/office/drawing/2014/main" id="{68793132-438C-45CC-9148-0C205D37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20742275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" name="Picture 215" descr="Од ћелије до домена – еволуција живота на Земљи - ЕЛЕМЕНТАРИЈУМ">
            <a:hlinkClick r:id="rId121"/>
            <a:extLst>
              <a:ext uri="{FF2B5EF4-FFF2-40B4-BE49-F238E27FC236}">
                <a16:creationId xmlns:a16="http://schemas.microsoft.com/office/drawing/2014/main" id="{FB1E10BC-F304-4E96-971F-B9C544E3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89753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" name="Picture 216" descr="evolucija | Magazin Plus">
            <a:hlinkClick r:id="rId123"/>
            <a:extLst>
              <a:ext uri="{FF2B5EF4-FFF2-40B4-BE49-F238E27FC236}">
                <a16:creationId xmlns:a16="http://schemas.microsoft.com/office/drawing/2014/main" id="{63F61C5A-C47E-4D2A-BA24-F664DA96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70545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" name="Picture 217">
            <a:hlinkClick r:id="rId125"/>
            <a:extLst>
              <a:ext uri="{FF2B5EF4-FFF2-40B4-BE49-F238E27FC236}">
                <a16:creationId xmlns:a16="http://schemas.microsoft.com/office/drawing/2014/main" id="{AABC1672-B2F9-4301-9A4F-051FF1DD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5027275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" name="Picture 218" descr="Verbum | Postanak čovjeka i kulturna evolucija">
            <a:hlinkClick r:id="rId127"/>
            <a:extLst>
              <a:ext uri="{FF2B5EF4-FFF2-40B4-BE49-F238E27FC236}">
                <a16:creationId xmlns:a16="http://schemas.microsoft.com/office/drawing/2014/main" id="{3E38161D-791B-404B-ADD4-3B906829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278731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" name="Picture 219" descr="4 razloga zašto ne vjerujem u evoluciju">
            <a:hlinkClick r:id="rId129"/>
            <a:extLst>
              <a:ext uri="{FF2B5EF4-FFF2-40B4-BE49-F238E27FC236}">
                <a16:creationId xmlns:a16="http://schemas.microsoft.com/office/drawing/2014/main" id="{3F13A0AD-BFE7-40DB-9039-8896F96C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02727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" name="Picture 220" descr="Evolucija nije završena, evo dokaza! – Zvornik Danas">
            <a:hlinkClick r:id="rId131"/>
            <a:extLst>
              <a:ext uri="{FF2B5EF4-FFF2-40B4-BE49-F238E27FC236}">
                <a16:creationId xmlns:a16="http://schemas.microsoft.com/office/drawing/2014/main" id="{D8FD8B8D-73AB-49C8-9803-653BA472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856615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5" name="Picture 221">
            <a:hlinkClick r:id="rId133"/>
            <a:extLst>
              <a:ext uri="{FF2B5EF4-FFF2-40B4-BE49-F238E27FC236}">
                <a16:creationId xmlns:a16="http://schemas.microsoft.com/office/drawing/2014/main" id="{D1EF2035-5F66-4A01-B8D8-9930511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6615113"/>
            <a:ext cx="3571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" name="Picture 222" descr="Покемон еволуција покемена: нивоа - Телевизија - 2020">
            <a:hlinkClick r:id="rId135"/>
            <a:extLst>
              <a:ext uri="{FF2B5EF4-FFF2-40B4-BE49-F238E27FC236}">
                <a16:creationId xmlns:a16="http://schemas.microsoft.com/office/drawing/2014/main" id="{30FD0B02-05BE-402D-9D3C-21B6FC7F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5121275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7" name="Picture 223" descr="EVOLUCIJA: Krokodili su trčali kao psi i jeli biljke">
            <a:hlinkClick r:id="rId137"/>
            <a:extLst>
              <a:ext uri="{FF2B5EF4-FFF2-40B4-BE49-F238E27FC236}">
                <a16:creationId xmlns:a16="http://schemas.microsoft.com/office/drawing/2014/main" id="{DD4D0989-1CEB-4C11-A7DA-636BC091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6131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3" name="Picture 229" descr="Porijeklo i Evolucija Zivotinja">
            <a:hlinkClick r:id="rId139"/>
            <a:extLst>
              <a:ext uri="{FF2B5EF4-FFF2-40B4-BE49-F238E27FC236}">
                <a16:creationId xmlns:a16="http://schemas.microsoft.com/office/drawing/2014/main" id="{2C25F3C2-EE6E-4EDA-9A58-B4BE21F9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0265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4" name="Picture 230" descr="autonet • Ferrari - evolucija top modela u pet minuta">
            <a:hlinkClick r:id="rId141"/>
            <a:extLst>
              <a:ext uri="{FF2B5EF4-FFF2-40B4-BE49-F238E27FC236}">
                <a16:creationId xmlns:a16="http://schemas.microsoft.com/office/drawing/2014/main" id="{1EFF8F83-3073-46A4-A288-4AB06C21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0632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" name="Picture 231" descr="Evolucija gluposti - Život - Dnevni list Danas">
            <a:hlinkClick r:id="rId143"/>
            <a:extLst>
              <a:ext uri="{FF2B5EF4-FFF2-40B4-BE49-F238E27FC236}">
                <a16:creationId xmlns:a16="http://schemas.microsoft.com/office/drawing/2014/main" id="{3ECE4004-3B14-4E24-8C97-50145C1F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8460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6" name="Picture 232" descr="Evolucija: Album „Igra počinje“ i spot „Nisam za tebe ja“ odjednom ...">
            <a:hlinkClick r:id="rId145"/>
            <a:extLst>
              <a:ext uri="{FF2B5EF4-FFF2-40B4-BE49-F238E27FC236}">
                <a16:creationId xmlns:a16="http://schemas.microsoft.com/office/drawing/2014/main" id="{20D9F20E-7861-4AE2-BC34-C91BE020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62881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7" name="Picture 233" descr="Evolucija u treningu - RUN.HR">
            <a:hlinkClick r:id="rId147"/>
            <a:extLst>
              <a:ext uri="{FF2B5EF4-FFF2-40B4-BE49-F238E27FC236}">
                <a16:creationId xmlns:a16="http://schemas.microsoft.com/office/drawing/2014/main" id="{9A9D9C13-8C1C-4603-9189-4EB0B9D1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411575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8" name="Picture 234" descr="Evolucija (EVOLUTION) - Film - mojtv.net">
            <a:hlinkClick r:id="rId149"/>
            <a:extLst>
              <a:ext uri="{FF2B5EF4-FFF2-40B4-BE49-F238E27FC236}">
                <a16:creationId xmlns:a16="http://schemas.microsoft.com/office/drawing/2014/main" id="{7761C0BC-BDBF-4DC2-A67C-72707005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905413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" name="Picture 235" descr="Evolucija uskoro kreće na mini turneju po Evropi | Treći Svijet">
            <a:hlinkClick r:id="rId151"/>
            <a:extLst>
              <a:ext uri="{FF2B5EF4-FFF2-40B4-BE49-F238E27FC236}">
                <a16:creationId xmlns:a16="http://schemas.microsoft.com/office/drawing/2014/main" id="{CB8A9D27-3ADF-49DC-9578-B7993383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796125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0" name="Picture 236" descr="Evolucija: Mapa pokazuje kako ste povezani sa gorilom, glistom ...">
            <a:hlinkClick r:id="rId153"/>
            <a:extLst>
              <a:ext uri="{FF2B5EF4-FFF2-40B4-BE49-F238E27FC236}">
                <a16:creationId xmlns:a16="http://schemas.microsoft.com/office/drawing/2014/main" id="{F8C52527-B5A5-4A37-99F5-60616CCF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472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" name="Picture 237" descr="Evolucija | Belle Amie">
            <a:hlinkClick r:id="rId155"/>
            <a:extLst>
              <a:ext uri="{FF2B5EF4-FFF2-40B4-BE49-F238E27FC236}">
                <a16:creationId xmlns:a16="http://schemas.microsoft.com/office/drawing/2014/main" id="{6FA668A0-F543-493B-9F73-C267B85A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32552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" name="Picture 238" descr="Еволуција човека">
            <a:hlinkClick r:id="rId157"/>
            <a:extLst>
              <a:ext uri="{FF2B5EF4-FFF2-40B4-BE49-F238E27FC236}">
                <a16:creationId xmlns:a16="http://schemas.microsoft.com/office/drawing/2014/main" id="{6B14839C-2A67-411A-8AD2-DE32608D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1745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3" name="Picture 239" descr="R)evolucija NBA – igra se značajno promenila FOTO - B92.net">
            <a:hlinkClick r:id="rId159"/>
            <a:extLst>
              <a:ext uri="{FF2B5EF4-FFF2-40B4-BE49-F238E27FC236}">
                <a16:creationId xmlns:a16="http://schemas.microsoft.com/office/drawing/2014/main" id="{402AB4EF-A994-44CF-9AAF-0ADE946B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2018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4" name="Picture 240" descr="Evolucija čovjeka - Wikiwand">
            <a:hlinkClick r:id="rId161"/>
            <a:extLst>
              <a:ext uri="{FF2B5EF4-FFF2-40B4-BE49-F238E27FC236}">
                <a16:creationId xmlns:a16="http://schemas.microsoft.com/office/drawing/2014/main" id="{01B763D1-F9A7-48FF-A6A6-1E9068B3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122688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5" name="Picture 241" descr="Evolucija smijeha - Al Jazeera Balkans">
            <a:hlinkClick r:id="rId163"/>
            <a:extLst>
              <a:ext uri="{FF2B5EF4-FFF2-40B4-BE49-F238E27FC236}">
                <a16:creationId xmlns:a16="http://schemas.microsoft.com/office/drawing/2014/main" id="{08BAAADC-AFD0-499E-85C5-4029F22F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1484888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" name="Picture 242" descr="Evolucija - Docsity">
            <a:hlinkClick r:id="rId165"/>
            <a:extLst>
              <a:ext uri="{FF2B5EF4-FFF2-40B4-BE49-F238E27FC236}">
                <a16:creationId xmlns:a16="http://schemas.microsoft.com/office/drawing/2014/main" id="{A5D1B2AF-214F-43EF-A969-BAA103BC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26765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7" name="Picture 243" descr="Evolucija pojma gen. Pitanje koje je proglašeno filozofskim i ...">
            <a:hlinkClick r:id="rId167"/>
            <a:extLst>
              <a:ext uri="{FF2B5EF4-FFF2-40B4-BE49-F238E27FC236}">
                <a16:creationId xmlns:a16="http://schemas.microsoft.com/office/drawing/2014/main" id="{F5D38D1D-A33C-4427-ACEB-C6DFA984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5325050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8" name="Picture 244" descr="Biološka i kulturna evolucija čoveka | Shtreber">
            <a:hlinkClick r:id="rId169"/>
            <a:extLst>
              <a:ext uri="{FF2B5EF4-FFF2-40B4-BE49-F238E27FC236}">
                <a16:creationId xmlns:a16="http://schemas.microsoft.com/office/drawing/2014/main" id="{18F909E4-5B90-42E9-8336-08183584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8331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" name="Picture 245" descr="Teorija evolucije - genetska evolucija biljaka i životinja i neo ...">
            <a:hlinkClick r:id="rId171"/>
            <a:extLst>
              <a:ext uri="{FF2B5EF4-FFF2-40B4-BE49-F238E27FC236}">
                <a16:creationId xmlns:a16="http://schemas.microsoft.com/office/drawing/2014/main" id="{112CE054-E5E4-4F50-98D3-96EB0038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75405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" name="Picture 246" descr="Evolucija ćelije — Bionet Škola">
            <a:hlinkClick r:id="rId173"/>
            <a:extLst>
              <a:ext uri="{FF2B5EF4-FFF2-40B4-BE49-F238E27FC236}">
                <a16:creationId xmlns:a16="http://schemas.microsoft.com/office/drawing/2014/main" id="{42AE613E-BD0B-4C73-A45E-99869F1A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689213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1" name="Picture 247" descr="Eevee (Pokemon): opis i evolucija - Tehnološke vijesti i high-tech ...">
            <a:hlinkClick r:id="rId175"/>
            <a:extLst>
              <a:ext uri="{FF2B5EF4-FFF2-40B4-BE49-F238E27FC236}">
                <a16:creationId xmlns:a16="http://schemas.microsoft.com/office/drawing/2014/main" id="{E96800ED-6381-42A3-9C59-5D4CA2D7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838688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2" name="Picture 248" descr="Da li je evolucija ženski put? — Wannabe Man">
            <a:hlinkClick r:id="rId177"/>
            <a:extLst>
              <a:ext uri="{FF2B5EF4-FFF2-40B4-BE49-F238E27FC236}">
                <a16:creationId xmlns:a16="http://schemas.microsoft.com/office/drawing/2014/main" id="{FCE15B33-7E65-40EA-BD20-A0873128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170725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3" name="Picture 249" descr="Evolucija je brža nego što mislimo">
            <a:hlinkClick r:id="rId179"/>
            <a:extLst>
              <a:ext uri="{FF2B5EF4-FFF2-40B4-BE49-F238E27FC236}">
                <a16:creationId xmlns:a16="http://schemas.microsoft.com/office/drawing/2014/main" id="{1EF2F82C-85B4-4C56-82CE-1E960DCA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724888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4" name="Picture 250" descr="Evolucija percepcije 2.0 u Galeriji SC – Wish">
            <a:hlinkClick r:id="rId181"/>
            <a:extLst>
              <a:ext uri="{FF2B5EF4-FFF2-40B4-BE49-F238E27FC236}">
                <a16:creationId xmlns:a16="http://schemas.microsoft.com/office/drawing/2014/main" id="{B3B5C25C-CE28-4FCC-94BE-DB40BE69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8629888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5" name="Picture 251" descr="NASTANAK I RANA EVOLUCIJA KOPNENIH BILJAKA">
            <a:hlinkClick r:id="rId183"/>
            <a:extLst>
              <a:ext uri="{FF2B5EF4-FFF2-40B4-BE49-F238E27FC236}">
                <a16:creationId xmlns:a16="http://schemas.microsoft.com/office/drawing/2014/main" id="{676A82BA-1556-4CD3-80D4-90EC7DE9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3062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6" name="Picture 252" descr="Астрологија и еволуција – тајне пророковања">
            <a:hlinkClick r:id="rId185"/>
            <a:extLst>
              <a:ext uri="{FF2B5EF4-FFF2-40B4-BE49-F238E27FC236}">
                <a16:creationId xmlns:a16="http://schemas.microsoft.com/office/drawing/2014/main" id="{A39ACA74-FACA-453A-A957-F4389990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2333525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7" name="Picture 253" descr="Evolucija Zdravlja - Home | Facebook">
            <a:hlinkClick r:id="rId187"/>
            <a:extLst>
              <a:ext uri="{FF2B5EF4-FFF2-40B4-BE49-F238E27FC236}">
                <a16:creationId xmlns:a16="http://schemas.microsoft.com/office/drawing/2014/main" id="{776F33AF-76DA-4DEF-9640-D5E812C3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03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8" name="Picture 254" descr="Evolucija čovečanstva - PDF Free Download">
            <a:hlinkClick r:id="rId189"/>
            <a:extLst>
              <a:ext uri="{FF2B5EF4-FFF2-40B4-BE49-F238E27FC236}">
                <a16:creationId xmlns:a16="http://schemas.microsoft.com/office/drawing/2014/main" id="{4B749F63-DF28-46AE-B268-3204FA1D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346850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9" name="Picture 255" descr="evolucija Instagram posts (photos and videos) - Picuki.com">
            <a:hlinkClick r:id="rId191"/>
            <a:extLst>
              <a:ext uri="{FF2B5EF4-FFF2-40B4-BE49-F238E27FC236}">
                <a16:creationId xmlns:a16="http://schemas.microsoft.com/office/drawing/2014/main" id="{98D95ABA-FB51-4849-AE57-D66A132B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5358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" name="Picture 256" descr="Ljubav, seks i evolucija">
            <a:hlinkClick r:id="rId193"/>
            <a:extLst>
              <a:ext uri="{FF2B5EF4-FFF2-40B4-BE49-F238E27FC236}">
                <a16:creationId xmlns:a16="http://schemas.microsoft.com/office/drawing/2014/main" id="{E0EA2A55-20D6-48FE-96F6-578340BE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85205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1" name="Picture 257" descr="img.favpng.com/7/18/8/pok-mon-gold-and-silver-v...">
            <a:hlinkClick r:id="rId195"/>
            <a:extLst>
              <a:ext uri="{FF2B5EF4-FFF2-40B4-BE49-F238E27FC236}">
                <a16:creationId xmlns:a16="http://schemas.microsoft.com/office/drawing/2014/main" id="{945B3815-B1EC-419F-A68B-56CA391B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711013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2" name="Picture 258" descr="Evolucija png images | PNGWing">
            <a:hlinkClick r:id="rId197"/>
            <a:extLst>
              <a:ext uri="{FF2B5EF4-FFF2-40B4-BE49-F238E27FC236}">
                <a16:creationId xmlns:a16="http://schemas.microsoft.com/office/drawing/2014/main" id="{557241E1-AD5F-4663-86AF-358AC047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860488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3" name="Picture 259" descr="DZS Spletni nakupovalni center">
            <a:hlinkClick r:id="rId199"/>
            <a:extLst>
              <a:ext uri="{FF2B5EF4-FFF2-40B4-BE49-F238E27FC236}">
                <a16:creationId xmlns:a16="http://schemas.microsoft.com/office/drawing/2014/main" id="{814BFF80-DC3C-4156-B8E2-5611334C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7192525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" name="Picture 260" descr="EVOLUCIJA MOZGA, INTELIGENCIJE I KULTURE EVOLUTION OF BRAIN ...">
            <a:hlinkClick r:id="rId201"/>
            <a:extLst>
              <a:ext uri="{FF2B5EF4-FFF2-40B4-BE49-F238E27FC236}">
                <a16:creationId xmlns:a16="http://schemas.microsoft.com/office/drawing/2014/main" id="{C203C28B-5A36-4A31-B4CC-22B79BA9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9889688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5" name="Picture 261" descr="evolucija — Ideje.hr">
            <a:hlinkClick r:id="rId203"/>
            <a:extLst>
              <a:ext uri="{FF2B5EF4-FFF2-40B4-BE49-F238E27FC236}">
                <a16:creationId xmlns:a16="http://schemas.microsoft.com/office/drawing/2014/main" id="{C9FDC535-8C19-4EDA-9CA9-78C2D6D0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148988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6" name="Picture 262" descr="Nauka i evolucija: Savremeni čovek i neandertalac živeli zajedno ...">
            <a:hlinkClick r:id="rId205"/>
            <a:extLst>
              <a:ext uri="{FF2B5EF4-FFF2-40B4-BE49-F238E27FC236}">
                <a16:creationId xmlns:a16="http://schemas.microsoft.com/office/drawing/2014/main" id="{08C93C3A-7D19-4F9E-9870-D513E191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328852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7" name="Picture 263" descr="Листа питања из еволуције | БИОЛОШКА УЧИОНИЦА">
            <a:hlinkClick r:id="rId207"/>
            <a:extLst>
              <a:ext uri="{FF2B5EF4-FFF2-40B4-BE49-F238E27FC236}">
                <a16:creationId xmlns:a16="http://schemas.microsoft.com/office/drawing/2014/main" id="{0D8DCAA6-647C-4E21-96BC-11126CC5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519352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8" name="Picture 264" descr="PPT - Evolucija života na Zemlji PowerPoint Presentation, free ...">
            <a:hlinkClick r:id="rId209"/>
            <a:extLst>
              <a:ext uri="{FF2B5EF4-FFF2-40B4-BE49-F238E27FC236}">
                <a16:creationId xmlns:a16="http://schemas.microsoft.com/office/drawing/2014/main" id="{17FFF285-6602-45CF-BB51-2FE349D7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71128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9" name="Picture 265" descr="IGOR KARDUM - EVOLUCIJA I LJUDSKO PONAŠANJE - Kupindo.com (55666155)">
            <a:hlinkClick r:id="rId211"/>
            <a:extLst>
              <a:ext uri="{FF2B5EF4-FFF2-40B4-BE49-F238E27FC236}">
                <a16:creationId xmlns:a16="http://schemas.microsoft.com/office/drawing/2014/main" id="{C52F4166-60D0-4CEE-BFCF-3373BF7E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914005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" name="Picture 266" descr="PlayStation 5 i Xbox Series X - Evolucija, a ne revolucija ...">
            <a:hlinkClick r:id="rId213"/>
            <a:extLst>
              <a:ext uri="{FF2B5EF4-FFF2-40B4-BE49-F238E27FC236}">
                <a16:creationId xmlns:a16="http://schemas.microsoft.com/office/drawing/2014/main" id="{B2E59625-E446-4CF6-A432-E84BA26D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12276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1" name="Picture 267" descr="Digitalna evolucija – ZGportal Zagreb">
            <a:hlinkClick r:id="rId215"/>
            <a:extLst>
              <a:ext uri="{FF2B5EF4-FFF2-40B4-BE49-F238E27FC236}">
                <a16:creationId xmlns:a16="http://schemas.microsoft.com/office/drawing/2014/main" id="{6FF80E05-E607-4AB6-8897-1D688926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2850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2" name="Picture 268" descr="Evolucija | Forum Krstarice">
            <a:hlinkClick r:id="rId217"/>
            <a:extLst>
              <a:ext uri="{FF2B5EF4-FFF2-40B4-BE49-F238E27FC236}">
                <a16:creationId xmlns:a16="http://schemas.microsoft.com/office/drawing/2014/main" id="{7E325C8D-0CEB-49D2-8A5C-7B1C35E5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067775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3" name="Picture 269" descr="Evolucija čovjeka - 3D animacija - Mozaik digitalno obrazovanje">
            <a:hlinkClick r:id="rId219"/>
            <a:extLst>
              <a:ext uri="{FF2B5EF4-FFF2-40B4-BE49-F238E27FC236}">
                <a16:creationId xmlns:a16="http://schemas.microsoft.com/office/drawing/2014/main" id="{61FD457B-2115-4A00-BD82-8DFCFF2D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6683850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4" name="Picture 270" descr="NLP evolucija | Naučite NLP">
            <a:hlinkClick r:id="rId221"/>
            <a:extLst>
              <a:ext uri="{FF2B5EF4-FFF2-40B4-BE49-F238E27FC236}">
                <a16:creationId xmlns:a16="http://schemas.microsoft.com/office/drawing/2014/main" id="{ED6CA65F-9B4C-4663-82EE-86B98876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8452325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5" name="Picture 271" descr="Spontana evolucija-Naša pozitivna prihodnost (in kako do nje priti ...">
            <a:hlinkClick r:id="rId223"/>
            <a:extLst>
              <a:ext uri="{FF2B5EF4-FFF2-40B4-BE49-F238E27FC236}">
                <a16:creationId xmlns:a16="http://schemas.microsoft.com/office/drawing/2014/main" id="{403AE00B-3260-4D48-99AB-A648179F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0235088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6" name="Picture 272" descr="Evolucija: Kako se mijenjao automobilski volan u proteklih 120 godina">
            <a:hlinkClick r:id="rId225"/>
            <a:extLst>
              <a:ext uri="{FF2B5EF4-FFF2-40B4-BE49-F238E27FC236}">
                <a16:creationId xmlns:a16="http://schemas.microsoft.com/office/drawing/2014/main" id="{36F99C7B-B719-4783-948B-2CE90853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206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7" name="Picture 273" descr="Evolucija PNG cliparts | PNGWave">
            <a:hlinkClick r:id="rId227"/>
            <a:extLst>
              <a:ext uri="{FF2B5EF4-FFF2-40B4-BE49-F238E27FC236}">
                <a16:creationId xmlns:a16="http://schemas.microsoft.com/office/drawing/2014/main" id="{6C8374D3-41C3-49DB-91A4-E46D0D48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51261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8" name="Picture 274" descr="Fotogalerija: Izgleda da je evolucija bila totalno pijana kada je ...">
            <a:hlinkClick r:id="rId229"/>
            <a:extLst>
              <a:ext uri="{FF2B5EF4-FFF2-40B4-BE49-F238E27FC236}">
                <a16:creationId xmlns:a16="http://schemas.microsoft.com/office/drawing/2014/main" id="{8DA40346-DF1D-4F09-954D-089E4357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7443925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9" name="Picture 275" descr="Evolucija pape Franje u Antikrista / Novi list">
            <a:hlinkClick r:id="rId231"/>
            <a:extLst>
              <a:ext uri="{FF2B5EF4-FFF2-40B4-BE49-F238E27FC236}">
                <a16:creationId xmlns:a16="http://schemas.microsoft.com/office/drawing/2014/main" id="{DAC2A4AF-7014-4F28-AA20-B992A9A9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958525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" name="Picture 276" descr="EVOLUCIJA STRAHA I PANIKE: Smirivanje visokog stepena stresa u ...">
            <a:hlinkClick r:id="rId233"/>
            <a:extLst>
              <a:ext uri="{FF2B5EF4-FFF2-40B4-BE49-F238E27FC236}">
                <a16:creationId xmlns:a16="http://schemas.microsoft.com/office/drawing/2014/main" id="{21D6B049-B6AB-4CFB-BC03-37A440A1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81748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" name="Picture 277" descr="Zanimljiva evolucija plesa od 70-tih, do danas… (POSTER ...">
            <a:hlinkClick r:id="rId235"/>
            <a:extLst>
              <a:ext uri="{FF2B5EF4-FFF2-40B4-BE49-F238E27FC236}">
                <a16:creationId xmlns:a16="http://schemas.microsoft.com/office/drawing/2014/main" id="{F3DA18A8-A0FC-48A3-9DB3-F7E55BD7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3616125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2" name="Picture 278" descr="IZLOŽBA “EVOLUCIJA” - Kragujevac Plaza">
            <a:hlinkClick r:id="rId237"/>
            <a:extLst>
              <a:ext uri="{FF2B5EF4-FFF2-40B4-BE49-F238E27FC236}">
                <a16:creationId xmlns:a16="http://schemas.microsoft.com/office/drawing/2014/main" id="{9CF60BAB-D435-4145-9A3B-410FEB45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09897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" name="Picture 279" descr="Pokémon Trading Card Game Evolucija Pokémona Evolution Ninetales ...">
            <a:hlinkClick r:id="rId239"/>
            <a:extLst>
              <a:ext uri="{FF2B5EF4-FFF2-40B4-BE49-F238E27FC236}">
                <a16:creationId xmlns:a16="http://schemas.microsoft.com/office/drawing/2014/main" id="{232DEDE7-16FD-4FF1-B220-4AD358A3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7973813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4" name="Picture 280" descr="RTS :: Lov počinje – „Predator: Evolucija“ od danas u bioskopima">
            <a:hlinkClick r:id="rId241"/>
            <a:extLst>
              <a:ext uri="{FF2B5EF4-FFF2-40B4-BE49-F238E27FC236}">
                <a16:creationId xmlns:a16="http://schemas.microsoft.com/office/drawing/2014/main" id="{F7BBB8DD-900A-4372-BD13-2A843E98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99708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5" name="Picture 281" descr="Evolucija - Igra počinje - UZOR - Udruženje Za Očuvanje Rock-a">
            <a:hlinkClick r:id="rId243"/>
            <a:extLst>
              <a:ext uri="{FF2B5EF4-FFF2-40B4-BE49-F238E27FC236}">
                <a16:creationId xmlns:a16="http://schemas.microsoft.com/office/drawing/2014/main" id="{E130D4EB-8326-4988-AC52-D891E748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1753650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6" name="Picture 282" descr="evolucija">
            <a:hlinkClick r:id="rId245"/>
            <a:extLst>
              <a:ext uri="{FF2B5EF4-FFF2-40B4-BE49-F238E27FC236}">
                <a16:creationId xmlns:a16="http://schemas.microsoft.com/office/drawing/2014/main" id="{854330F2-79B5-490A-8414-17868FF1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35062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7" name="Picture 283" descr="Evolucija novca - meetup o kriptovalutama | HelloWorld.rs">
            <a:hlinkClick r:id="rId247"/>
            <a:extLst>
              <a:ext uri="{FF2B5EF4-FFF2-40B4-BE49-F238E27FC236}">
                <a16:creationId xmlns:a16="http://schemas.microsoft.com/office/drawing/2014/main" id="{58123B78-1EA3-4D73-BEF2-14B31E5A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548745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8" name="Picture 284" descr="Digitalna (R)evolucija 3.0">
            <a:hlinkClick r:id="rId249"/>
            <a:extLst>
              <a:ext uri="{FF2B5EF4-FFF2-40B4-BE49-F238E27FC236}">
                <a16:creationId xmlns:a16="http://schemas.microsoft.com/office/drawing/2014/main" id="{6B903430-BA45-4467-B85E-828D87A2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7270213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" name="Picture 285" descr="Evolucija čoveka — Bionet Škola">
            <a:hlinkClick r:id="rId251"/>
            <a:extLst>
              <a:ext uri="{FF2B5EF4-FFF2-40B4-BE49-F238E27FC236}">
                <a16:creationId xmlns:a16="http://schemas.microsoft.com/office/drawing/2014/main" id="{07F3479A-AE89-44D1-A8B7-83136771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9114888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286" descr="Slavonska STEM evolucija - Croatian Makers">
            <a:hlinkClick r:id="rId253"/>
            <a:extLst>
              <a:ext uri="{FF2B5EF4-FFF2-40B4-BE49-F238E27FC236}">
                <a16:creationId xmlns:a16="http://schemas.microsoft.com/office/drawing/2014/main" id="{012780F0-D2DE-4EC0-8128-A96F65128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1019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87" descr="Evolucija Batmana – Pogledaj.to">
            <a:hlinkClick r:id="rId254"/>
            <a:extLst>
              <a:ext uri="{FF2B5EF4-FFF2-40B4-BE49-F238E27FC236}">
                <a16:creationId xmlns:a16="http://schemas.microsoft.com/office/drawing/2014/main" id="{88700337-4D12-4689-B26F-5A6CE255B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1567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88" descr="Evolucija PNG cliparts descarga gratuita | PNGOcean">
            <a:hlinkClick r:id="rId255"/>
            <a:extLst>
              <a:ext uri="{FF2B5EF4-FFF2-40B4-BE49-F238E27FC236}">
                <a16:creationId xmlns:a16="http://schemas.microsoft.com/office/drawing/2014/main" id="{B9847411-E397-4BE6-88B7-321029DF0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2116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AutoShape 289" descr="Evolucija - Večernji.hr">
            <a:hlinkClick r:id="rId256"/>
            <a:extLst>
              <a:ext uri="{FF2B5EF4-FFF2-40B4-BE49-F238E27FC236}">
                <a16:creationId xmlns:a16="http://schemas.microsoft.com/office/drawing/2014/main" id="{17EB471A-221F-46E2-A282-864F400BF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2666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AutoShape 290" descr="Evolucija astrologije - Astrologija - Aleksandra Sanja Perić">
            <a:hlinkClick r:id="rId257"/>
            <a:extLst>
              <a:ext uri="{FF2B5EF4-FFF2-40B4-BE49-F238E27FC236}">
                <a16:creationId xmlns:a16="http://schemas.microsoft.com/office/drawing/2014/main" id="{4FD88183-9F68-4683-98A7-28D8DEE6E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3213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AutoShape 291" descr="Evolucija">
            <a:hlinkClick r:id="rId258"/>
            <a:extLst>
              <a:ext uri="{FF2B5EF4-FFF2-40B4-BE49-F238E27FC236}">
                <a16:creationId xmlns:a16="http://schemas.microsoft.com/office/drawing/2014/main" id="{56EA9E7A-AF4D-4173-8594-3EA8D1B8A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3763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AutoShape 292" descr="Evolucija ili kako je trebalo i za majmune umrijeti na drvetu ...">
            <a:hlinkClick r:id="rId259"/>
            <a:extLst>
              <a:ext uri="{FF2B5EF4-FFF2-40B4-BE49-F238E27FC236}">
                <a16:creationId xmlns:a16="http://schemas.microsoft.com/office/drawing/2014/main" id="{5ED3B99B-0B74-4566-B286-08CD3C52D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4310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AutoShape 293" descr="Evolucija, od Afrike do Evrope / Beogradski sajam / Program ...">
            <a:hlinkClick r:id="rId260"/>
            <a:extLst>
              <a:ext uri="{FF2B5EF4-FFF2-40B4-BE49-F238E27FC236}">
                <a16:creationId xmlns:a16="http://schemas.microsoft.com/office/drawing/2014/main" id="{0AE73CD4-93C5-492A-8FBE-32D0FDD4AF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4860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AutoShape 294" descr="Evolucija i genetika: velika enciklopedija">
            <a:hlinkClick r:id="rId261"/>
            <a:extLst>
              <a:ext uri="{FF2B5EF4-FFF2-40B4-BE49-F238E27FC236}">
                <a16:creationId xmlns:a16="http://schemas.microsoft.com/office/drawing/2014/main" id="{5E512B15-AE9A-4D5F-8003-596673288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5409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AutoShape 295" descr="evolucija sms poruka 01 | Balkan Android">
            <a:hlinkClick r:id="rId262"/>
            <a:extLst>
              <a:ext uri="{FF2B5EF4-FFF2-40B4-BE49-F238E27FC236}">
                <a16:creationId xmlns:a16="http://schemas.microsoft.com/office/drawing/2014/main" id="{636495F7-A92F-478D-8B36-932811762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5957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AutoShape 296" descr="Evolucija modernog fudbala...! | Radio Televizija BN">
            <a:hlinkClick r:id="rId263"/>
            <a:extLst>
              <a:ext uri="{FF2B5EF4-FFF2-40B4-BE49-F238E27FC236}">
                <a16:creationId xmlns:a16="http://schemas.microsoft.com/office/drawing/2014/main" id="{39E0F55C-4799-4BC3-9078-A01BFD4874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6506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AutoShape 297" descr="Sarajevo dobilo Smoothie &amp; Juice Bar Evolucija, novo mjesto zdrave ...">
            <a:hlinkClick r:id="rId264"/>
            <a:extLst>
              <a:ext uri="{FF2B5EF4-FFF2-40B4-BE49-F238E27FC236}">
                <a16:creationId xmlns:a16="http://schemas.microsoft.com/office/drawing/2014/main" id="{577C1268-CF57-43CF-9A60-A14B92390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70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AutoShape 298" descr="Evolucija se sa evropske turneje vratila sa novim spotom | Rockomotiva">
            <a:hlinkClick r:id="rId265"/>
            <a:extLst>
              <a:ext uri="{FF2B5EF4-FFF2-40B4-BE49-F238E27FC236}">
                <a16:creationId xmlns:a16="http://schemas.microsoft.com/office/drawing/2014/main" id="{7522424E-6C78-4E49-9E99-0834B3F95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7603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AutoShape 299" descr="Evolucija - Wikiwand">
            <a:hlinkClick r:id="rId266"/>
            <a:extLst>
              <a:ext uri="{FF2B5EF4-FFF2-40B4-BE49-F238E27FC236}">
                <a16:creationId xmlns:a16="http://schemas.microsoft.com/office/drawing/2014/main" id="{362277C3-4AD7-4F1B-A7CF-D08ABE0583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8152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AutoShape 300" descr="ZAVRŠEN PROJEKT &quot;SLAVONSKA STEM EVOLUCIJA&quot; | Grad Belišće">
            <a:hlinkClick r:id="rId267"/>
            <a:extLst>
              <a:ext uri="{FF2B5EF4-FFF2-40B4-BE49-F238E27FC236}">
                <a16:creationId xmlns:a16="http://schemas.microsoft.com/office/drawing/2014/main" id="{E0FE3E0D-96D0-40E0-B791-06924D23C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8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AutoShape 301" descr="Naučnici tvrde da evolucija ide u kontrasmeru">
            <a:hlinkClick r:id="rId268"/>
            <a:extLst>
              <a:ext uri="{FF2B5EF4-FFF2-40B4-BE49-F238E27FC236}">
                <a16:creationId xmlns:a16="http://schemas.microsoft.com/office/drawing/2014/main" id="{96A51591-7D09-4A1D-92AE-2CE302E0F3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9249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AutoShape 302" descr="NEXUS evolucija – JaSamAndroid.net">
            <a:hlinkClick r:id="rId269"/>
            <a:extLst>
              <a:ext uri="{FF2B5EF4-FFF2-40B4-BE49-F238E27FC236}">
                <a16:creationId xmlns:a16="http://schemas.microsoft.com/office/drawing/2014/main" id="{8149B5A6-8B27-4807-8B10-9B04B15F7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29797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AutoShape 303" descr="Evolucija Web dizajna - mojWeb - Izrada Web stranica">
            <a:hlinkClick r:id="rId270"/>
            <a:extLst>
              <a:ext uri="{FF2B5EF4-FFF2-40B4-BE49-F238E27FC236}">
                <a16:creationId xmlns:a16="http://schemas.microsoft.com/office/drawing/2014/main" id="{7195982F-2537-4FFE-8303-32A2F4CF0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30346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AutoShape 304" descr="Urnebesna evolucija NASMIJALA SVIJET: Kako se ples MIJENJAO KROZ ...">
            <a:hlinkClick r:id="rId271"/>
            <a:extLst>
              <a:ext uri="{FF2B5EF4-FFF2-40B4-BE49-F238E27FC236}">
                <a16:creationId xmlns:a16="http://schemas.microsoft.com/office/drawing/2014/main" id="{509D6CC2-6A7D-417E-A07F-CAB25F5DC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30895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AutoShape 305" descr="Evolucija: religija, ideologija i nauka – Mreža za izgradnju mira">
            <a:hlinkClick r:id="rId272"/>
            <a:extLst>
              <a:ext uri="{FF2B5EF4-FFF2-40B4-BE49-F238E27FC236}">
                <a16:creationId xmlns:a16="http://schemas.microsoft.com/office/drawing/2014/main" id="{26AC38CE-2ABD-4F50-B277-6185E30BD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31443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AutoShape 306" descr="MOLEKULSKA EVOLUCIJA - Evolucija">
            <a:hlinkClick r:id="rId273"/>
            <a:extLst>
              <a:ext uri="{FF2B5EF4-FFF2-40B4-BE49-F238E27FC236}">
                <a16:creationId xmlns:a16="http://schemas.microsoft.com/office/drawing/2014/main" id="{CCC069B4-A3E1-4FF3-8A58-0A4AAB56C9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31992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5" name="Picture 1174">
            <a:extLst>
              <a:ext uri="{FF2B5EF4-FFF2-40B4-BE49-F238E27FC236}">
                <a16:creationId xmlns:a16="http://schemas.microsoft.com/office/drawing/2014/main" id="{970C426D-CCCA-4DC7-8AD5-9F4FB3AA9658}"/>
              </a:ext>
            </a:extLst>
      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727756" y="1949881"/>
            <a:ext cx="3810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6" name="Picture 1175">
            <a:extLst>
              <a:ext uri="{FF2B5EF4-FFF2-40B4-BE49-F238E27FC236}">
                <a16:creationId xmlns:a16="http://schemas.microsoft.com/office/drawing/2014/main" id="{380F4945-B49B-4D1B-8458-EFAC1493B91C}"/>
              </a:ext>
            </a:extLst>
      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4492091" y="3534753"/>
            <a:ext cx="4726435" cy="210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78" name="Content Placeholder 1177">
            <a:extLst>
              <a:ext uri="{FF2B5EF4-FFF2-40B4-BE49-F238E27FC236}">
                <a16:creationId xmlns:a16="http://schemas.microsoft.com/office/drawing/2014/main" id="{5C549233-CFF8-47DF-85B7-08280BF4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9031" y="5314061"/>
            <a:ext cx="3907954" cy="1405826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r>
              <a:rPr lang="sr-Cyrl-BA" i="1" dirty="0"/>
              <a:t>„Ламаркова </a:t>
            </a:r>
            <a:r>
              <a:rPr lang="en-US" i="1" dirty="0"/>
              <a:t>„</a:t>
            </a:r>
            <a:r>
              <a:rPr lang="sr-Cyrl-BA" i="1" dirty="0"/>
              <a:t> жирафа – због конкуренције и недостатка хране жирафи се издуживао врат кроз дуги временски период...</a:t>
            </a:r>
            <a:endParaRPr lang="en-US" i="1" dirty="0"/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19F697B3-E152-43B7-A9FA-106CC336D481}"/>
              </a:ext>
            </a:extLst>
          </p:cNvPr>
          <p:cNvPicPr>
            <a:picLocks noChangeAspect="1"/>
          </p:cNvPicPr>
          <p:nvPr/>
        </p:nvPicPr>
        <p:blipFill>
          <a:blip r:embed="rId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08" y="533676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6389FC2-59BF-4463-B672-34842E19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/>
              <a:t>ДРУГА ТЕОРИЈА ЕВОЛУЦИЈЕ</a:t>
            </a:r>
            <a:br>
              <a:rPr lang="sr-Cyrl-BA" dirty="0"/>
            </a:br>
            <a:r>
              <a:rPr lang="sr-Cyrl-BA" dirty="0"/>
              <a:t>ДАРВИНИЗАМ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735D81F-0722-4D73-9598-23D7E5923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7" y="2175180"/>
            <a:ext cx="4508207" cy="43092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 Чарлс Дарвина је енглески природњак чије је најпознатије дјело </a:t>
            </a:r>
            <a:r>
              <a:rPr lang="sr-Cyrl-BA" i="1" dirty="0"/>
              <a:t>Постанак врста путем природног одабира </a:t>
            </a:r>
            <a:r>
              <a:rPr lang="sr-Cyrl-BA" dirty="0"/>
              <a:t>(1859.)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Петогодишња експедиција бродом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По Дарвину најважнији фактори еволуције су:</a:t>
            </a:r>
          </a:p>
          <a:p>
            <a:r>
              <a:rPr lang="sr-Cyrl-BA" dirty="0"/>
              <a:t>Насљедност</a:t>
            </a:r>
          </a:p>
          <a:p>
            <a:r>
              <a:rPr lang="sr-Cyrl-BA" dirty="0"/>
              <a:t>Промјенљивост</a:t>
            </a:r>
          </a:p>
          <a:p>
            <a:r>
              <a:rPr lang="sr-Cyrl-BA" dirty="0"/>
              <a:t>Борба за опстанак</a:t>
            </a:r>
          </a:p>
          <a:p>
            <a:r>
              <a:rPr lang="sr-Cyrl-BA" dirty="0"/>
              <a:t>Природна селекција (одабирање)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7342B6D-8CE6-45E2-8338-838597A5C7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5766"/>
              </p:ext>
            </p:extLst>
          </p:nvPr>
        </p:nvGraphicFramePr>
        <p:xfrm>
          <a:off x="8720253" y="1923585"/>
          <a:ext cx="3471747" cy="301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E377D08-30F9-4EB3-96E2-5E0E2629B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82" y="4329807"/>
            <a:ext cx="4792825" cy="243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BC83F-2315-46E3-8F5C-FAB854000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02" y="1993916"/>
            <a:ext cx="1928061" cy="227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76A7D-26EE-4EFA-8844-AC0F7FE7E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2" y="1993916"/>
            <a:ext cx="1376481" cy="183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099B7-0D97-4403-990B-F4AF7B457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D403-7B5F-48D1-A6B3-DD48147C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Насљедност као фактор еволуције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AA71B-BFF1-4505-AF56-16A088B30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501479" cy="4208893"/>
          </a:xfrm>
        </p:spPr>
        <p:txBody>
          <a:bodyPr>
            <a:normAutofit/>
          </a:bodyPr>
          <a:lstStyle/>
          <a:p>
            <a:r>
              <a:rPr lang="sr-Cyrl-BA" u="sng" dirty="0"/>
              <a:t>Насљедност</a:t>
            </a:r>
            <a:r>
              <a:rPr lang="sr-Cyrl-BA" dirty="0"/>
              <a:t> је својство свих живих бића.</a:t>
            </a:r>
          </a:p>
          <a:p>
            <a:r>
              <a:rPr lang="sr-Cyrl-BA" dirty="0"/>
              <a:t>Особине родитеља преносе се путем гена (насљедних фактора) са родитеља на потомство.</a:t>
            </a:r>
          </a:p>
          <a:p>
            <a:r>
              <a:rPr lang="sr-Cyrl-BA" dirty="0"/>
              <a:t>Овај процес је неопходан предуслов за еволуцију јер се особине (а самим тим и промјене) преносе из генерације у генерацију.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6870A8-F098-452D-AA43-7105885A0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99" y="2406044"/>
            <a:ext cx="2344470" cy="376924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36E72C-1C73-4247-830C-1E18F8F718DC}"/>
              </a:ext>
            </a:extLst>
          </p:cNvPr>
          <p:cNvSpPr/>
          <p:nvPr/>
        </p:nvSpPr>
        <p:spPr>
          <a:xfrm>
            <a:off x="7010203" y="4902157"/>
            <a:ext cx="4138010" cy="1845008"/>
          </a:xfrm>
          <a:prstGeom prst="rect">
            <a:avLst/>
          </a:prstGeom>
          <a:solidFill>
            <a:srgbClr val="1F8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i="1" dirty="0"/>
              <a:t>Ген је основна јединица насљедности. Свака људска ћелија у једру садржи гене.  Спајањем полних ћелија родитеља потомство добија комбинацију особина оба родитеља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2E5E3-F586-430C-A6BA-9C07964CC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00" y="2501777"/>
            <a:ext cx="3902273" cy="1788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471B9-BF74-42BB-A9C8-4A8C5CE24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5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F011-D4EF-4BB0-A6C8-D5D3CEA3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Промјенљивост као фактор еволуције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3E763-9DC7-4783-98A9-20B780F1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0" y="2085519"/>
            <a:ext cx="10403992" cy="693135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Промјенљивост је карактеристична за свако живо биће и може бити различита-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C2B02-2FB8-473A-A7C6-C3FCD047B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5715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r-Cyrl-BA" u="sng" dirty="0"/>
              <a:t>Мутације</a:t>
            </a:r>
            <a:r>
              <a:rPr lang="sr-Cyrl-BA" dirty="0"/>
              <a:t> су промјене насљедног материјала (гена) и преносе се са родитеља на потомство           </a:t>
            </a:r>
          </a:p>
          <a:p>
            <a:pPr marL="0" indent="0">
              <a:buNone/>
            </a:pPr>
            <a:r>
              <a:rPr lang="sr-Cyrl-BA" dirty="0"/>
              <a:t>   НАСЉЕДНЕ ПРОМЈЕНЕ.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FCEE89-5D12-40A8-9C1A-7219474DE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3325" y="3030008"/>
            <a:ext cx="4806246" cy="3426548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sr-Cyrl-BA" dirty="0"/>
              <a:t>  </a:t>
            </a:r>
            <a:r>
              <a:rPr lang="sr-Cyrl-BA" b="0" u="sng" dirty="0"/>
              <a:t>Модификације  </a:t>
            </a:r>
            <a:r>
              <a:rPr lang="sr-Cyrl-BA" b="0" dirty="0"/>
              <a:t>су промјене</a:t>
            </a:r>
          </a:p>
          <a:p>
            <a:r>
              <a:rPr lang="sr-Cyrl-BA" b="0" dirty="0"/>
              <a:t> изазване спољашњим</a:t>
            </a:r>
          </a:p>
          <a:p>
            <a:r>
              <a:rPr lang="sr-Cyrl-BA" b="0" dirty="0"/>
              <a:t> факторима али НИСУ НАСЉЕДНЕ.</a:t>
            </a:r>
          </a:p>
          <a:p>
            <a:endParaRPr lang="sr-Cyrl-BA" b="0" dirty="0"/>
          </a:p>
          <a:p>
            <a:endParaRPr lang="sr-Cyrl-BA" b="0" dirty="0"/>
          </a:p>
          <a:p>
            <a:endParaRPr lang="sr-Cyrl-BA" b="0" u="sng" dirty="0"/>
          </a:p>
          <a:p>
            <a:endParaRPr lang="en-US" b="0" u="sng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9190BD-86F6-4F79-BBEC-EF4063F826B3}"/>
              </a:ext>
            </a:extLst>
          </p:cNvPr>
          <p:cNvSpPr/>
          <p:nvPr/>
        </p:nvSpPr>
        <p:spPr>
          <a:xfrm>
            <a:off x="2709746" y="4137059"/>
            <a:ext cx="978408" cy="3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CD6-D077-4B6A-8487-48CEDE54B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21" y="4828785"/>
            <a:ext cx="2863652" cy="1772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E9C33E-8174-4F87-AC5A-745828F92A64}"/>
              </a:ext>
            </a:extLst>
          </p:cNvPr>
          <p:cNvSpPr/>
          <p:nvPr/>
        </p:nvSpPr>
        <p:spPr>
          <a:xfrm>
            <a:off x="5746626" y="5311956"/>
            <a:ext cx="2486722" cy="144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i="1" dirty="0"/>
              <a:t>Дарвин указује на значај НАСЉЕДНИХ ПРОМЈЕНА  за органску еволуцију.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E70DF6-B11F-4EEB-8379-C91704F50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9" y="5071715"/>
            <a:ext cx="2705100" cy="1685925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8C6DF63-309E-4619-B446-14C753A698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2E5CF5-989D-4095-87E8-D3695E75E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26E8-9C20-4F93-9E55-7FDE68E8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Борба за опстанак као фактор еволуције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93A932-605D-4D8C-83B2-C2F5BF03F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68" y="2174488"/>
            <a:ext cx="3173749" cy="211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A68A28-8CFD-49A1-95C3-625E4C9B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51" y="2336873"/>
            <a:ext cx="4002049" cy="2686962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endParaRPr lang="sr-Cyrl-BA" sz="2400" dirty="0"/>
          </a:p>
          <a:p>
            <a:r>
              <a:rPr lang="sr-Cyrl-BA" sz="2400" dirty="0">
                <a:solidFill>
                  <a:sysClr val="windowText" lastClr="000000"/>
                </a:solidFill>
              </a:rPr>
              <a:t>По Дарвиновој теорији у природи опстају снажније, крупније јединке, јединке које остављају више потомства или су отпорније...</a:t>
            </a:r>
          </a:p>
          <a:p>
            <a:endParaRPr lang="sr-Cyrl-BA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6C2EE-2320-4271-A804-F17DC1B071E4}"/>
              </a:ext>
            </a:extLst>
          </p:cNvPr>
          <p:cNvSpPr/>
          <p:nvPr/>
        </p:nvSpPr>
        <p:spPr>
          <a:xfrm>
            <a:off x="3559573" y="5302615"/>
            <a:ext cx="2252546" cy="91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i="1" dirty="0"/>
              <a:t>Најјачи само опстају..</a:t>
            </a:r>
            <a:endParaRPr lang="en-US" sz="24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D5B360-7948-457C-A4A7-BEF042EB6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80" y="2399333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B2E1CC-9074-4C8F-B913-3926C991A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1" y="4495336"/>
            <a:ext cx="3152557" cy="211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09B500-991C-44C0-96C2-ED7CB67B1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CCFC-BBEB-4AFD-B4E9-760FF21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753229"/>
            <a:ext cx="9801922" cy="1080937"/>
          </a:xfrm>
        </p:spPr>
        <p:txBody>
          <a:bodyPr/>
          <a:lstStyle/>
          <a:p>
            <a:r>
              <a:rPr lang="sr-Cyrl-BA" dirty="0"/>
              <a:t>Природно одабирање као фактор еволуције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3BCC99-083D-4609-ACAE-2D60C1BDA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44C8-EC84-4A42-AAEF-0A575EC55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244" y="2336874"/>
            <a:ext cx="4472327" cy="4086228"/>
          </a:xfrm>
        </p:spPr>
        <p:txBody>
          <a:bodyPr>
            <a:normAutofit lnSpcReduction="10000"/>
          </a:bodyPr>
          <a:lstStyle/>
          <a:p>
            <a:r>
              <a:rPr lang="sr-Cyrl-BA" dirty="0"/>
              <a:t>Природно одабирање (селекција) је резултат преживљавања на одређеном простору.</a:t>
            </a:r>
          </a:p>
          <a:p>
            <a:r>
              <a:rPr lang="sr-Cyrl-BA" dirty="0"/>
              <a:t>У природи опстају они организми који су боље прилагођени условима средине.</a:t>
            </a:r>
          </a:p>
          <a:p>
            <a:r>
              <a:rPr lang="sr-Cyrl-BA" dirty="0"/>
              <a:t>Опстају јединке које имају заштитну обојеност, опомињујуће боје, већу плодност...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83D979-CF17-4C38-8ADC-1E5BA49D4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AA753A-4D59-4094-A81F-7E5CB6BA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79" y="1834166"/>
            <a:ext cx="1962431" cy="2013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706D4F-0089-4386-8322-7B09CCBA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08" y="2176985"/>
            <a:ext cx="2542941" cy="1495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B965C-FB37-42D6-A760-56A34F569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12" y="585594"/>
            <a:ext cx="2022088" cy="1416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E5882-BBDF-4F52-A3F0-DD45BEC92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4" y="3945151"/>
            <a:ext cx="5339556" cy="22883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FEDEE8-58F6-41D5-97E6-93EE76C8DDCA}"/>
              </a:ext>
            </a:extLst>
          </p:cNvPr>
          <p:cNvSpPr/>
          <p:nvPr/>
        </p:nvSpPr>
        <p:spPr>
          <a:xfrm>
            <a:off x="10024946" y="3829052"/>
            <a:ext cx="1925809" cy="24433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i="1" dirty="0"/>
              <a:t>„Дарвинова</a:t>
            </a:r>
            <a:r>
              <a:rPr lang="sr-Cyrl-BA" i="1" dirty="0">
                <a:latin typeface="Arial" panose="020B0604020202020204" pitchFamily="34" charset="0"/>
                <a:cs typeface="Arial" panose="020B0604020202020204" pitchFamily="34" charset="0"/>
              </a:rPr>
              <a:t>̎</a:t>
            </a:r>
            <a:r>
              <a:rPr lang="sr-Cyrl-BA" i="1" dirty="0"/>
              <a:t> жирафа –у недостатку хране само жирафе које су се прилагодиле издуживањем врата су опстале.</a:t>
            </a:r>
            <a:endParaRPr lang="en-US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C7463A-1A41-459B-AA7D-445FF396C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63" y="1763076"/>
            <a:ext cx="2903268" cy="172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56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C771-B6F4-4303-AB74-4565E009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7" y="753229"/>
            <a:ext cx="10160366" cy="1080937"/>
          </a:xfrm>
        </p:spPr>
        <p:txBody>
          <a:bodyPr/>
          <a:lstStyle/>
          <a:p>
            <a:r>
              <a:rPr lang="sr-Cyrl-BA" dirty="0"/>
              <a:t>Природно одабирање као фактор еволуције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92E8C-F58F-4A7A-BD09-BFCDDEBFD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0E539-8B69-41E1-B508-D36DCEA0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6E87205-9AA9-43E7-8A1D-B1ED9F9CE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816" y="1834166"/>
            <a:ext cx="7248292" cy="4861931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Cyrl-BA" dirty="0"/>
          </a:p>
          <a:p>
            <a:r>
              <a:rPr lang="sr-Cyrl-BA" dirty="0"/>
              <a:t> </a:t>
            </a:r>
            <a:r>
              <a:rPr lang="ru-RU" i="1" dirty="0"/>
              <a:t>ПРИЧА О БИБЕРАСТОМ МОЉЦУ</a:t>
            </a:r>
          </a:p>
          <a:p>
            <a:r>
              <a:rPr lang="ru-RU" i="1" dirty="0"/>
              <a:t>Британски научници открили су да мутација гена омогућава лептировима да измијене боју, па чак и изглед крила да би избјегли грабљивицама. Један ноћни лептир, "биберасти мољац" најпознатији је по томе што мијења боју да би личио на кору дрвећа. Има га у енглеским градовима и обично је свијетле боје, непримијетан на стаблу брезе.</a:t>
            </a:r>
          </a:p>
          <a:p>
            <a:r>
              <a:rPr lang="ru-RU" i="1" dirty="0"/>
              <a:t>Током индустријске револуције у Енглеској у 19. вијеку, дрвеће је почела да прекрива угљена прашина, па су и стабла бреза постала тамнија. "Биберасти мољац" се тада прилагодио да би остао незапажен на потамњелом дрвећу.</a:t>
            </a:r>
          </a:p>
          <a:p>
            <a:r>
              <a:rPr lang="ru-RU" i="1" dirty="0"/>
              <a:t>Ентомолози са Универзитета у Ливерпулу открили су сада да ту мутацију проузрокује ген назван "кортекс" који омогућава савршену камуфлажу. Научници су у другом истраживању оцијенили да исти тај ген мијења и шару на крилима лептира, такође ради камуфлаже, да би опстали.</a:t>
            </a:r>
            <a:endParaRPr lang="en-US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07FD60-3507-4BE5-A8B8-4A1FCA54DB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06" y="2023358"/>
            <a:ext cx="3778494" cy="2726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DE9FF-3188-4C42-A12F-B09C8AEB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48" y="4317147"/>
            <a:ext cx="3067050" cy="229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1F08F-FA5C-4B8F-BA91-444BDDF34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79" y="585594"/>
            <a:ext cx="226122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3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313</TotalTime>
  <Words>534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</vt:lpstr>
      <vt:lpstr>Berlin</vt:lpstr>
      <vt:lpstr>PowerPoint Presentation</vt:lpstr>
      <vt:lpstr>Вијековима је владало мишљење да је живи свијет непромјенљив али са развојем биолошких наука створени су услови за појаву теорија еволуције.....</vt:lpstr>
      <vt:lpstr>ПРВА ТЕОРИЈА ЕВОЛУЦИЈЕ  ЛАМАРКИЗАМ</vt:lpstr>
      <vt:lpstr>ДРУГА ТЕОРИЈА ЕВОЛУЦИЈЕ ДАРВИНИЗАМ</vt:lpstr>
      <vt:lpstr>Насљедност као фактор еволуције</vt:lpstr>
      <vt:lpstr>Промјенљивост као фактор еволуције</vt:lpstr>
      <vt:lpstr>Борба за опстанак као фактор еволуције</vt:lpstr>
      <vt:lpstr>Природно одабирање као фактор еволуције</vt:lpstr>
      <vt:lpstr>Природно одабирање као фактор еволуције</vt:lpstr>
      <vt:lpstr>ЈОШ ЈЕДНОМ ДА ПОНОВИМО...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EUROMODUS - Mladen Jaric</dc:creator>
  <cp:lastModifiedBy>EUROMODUS - Mladen Jaric</cp:lastModifiedBy>
  <cp:revision>33</cp:revision>
  <dcterms:created xsi:type="dcterms:W3CDTF">2020-04-21T18:45:21Z</dcterms:created>
  <dcterms:modified xsi:type="dcterms:W3CDTF">2020-05-22T11:40:22Z</dcterms:modified>
</cp:coreProperties>
</file>