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>
      <p:cViewPr varScale="1">
        <p:scale>
          <a:sx n="64" d="100"/>
          <a:sy n="64" d="100"/>
        </p:scale>
        <p:origin x="-84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12E1D-021C-4C63-8E39-612D1EDFEDD2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878FF-C3AE-495F-AE16-0C296F095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878FF-C3AE-495F-AE16-0C296F09549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2666999"/>
            <a:ext cx="4038599" cy="4190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2895600"/>
            <a:ext cx="1523999" cy="2362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610600" y="1676400"/>
            <a:ext cx="2819400" cy="2819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001000" y="0"/>
            <a:ext cx="1600200" cy="1143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2666999"/>
            <a:ext cx="4038599" cy="4190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610600" y="6095999"/>
            <a:ext cx="990600" cy="761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0" y="2895600"/>
            <a:ext cx="1523999" cy="2362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610600" y="1676400"/>
            <a:ext cx="2819400" cy="2819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391775" y="0"/>
            <a:ext cx="776287" cy="121437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0439400" y="0"/>
            <a:ext cx="685800" cy="1143000"/>
          </a:xfrm>
          <a:custGeom>
            <a:avLst/>
            <a:gdLst/>
            <a:ahLst/>
            <a:cxnLst/>
            <a:rect l="l" t="t" r="r" b="b"/>
            <a:pathLst>
              <a:path w="685800" h="1143000">
                <a:moveTo>
                  <a:pt x="0" y="1143000"/>
                </a:moveTo>
                <a:lnTo>
                  <a:pt x="685800" y="1143000"/>
                </a:lnTo>
                <a:lnTo>
                  <a:pt x="6858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24254" y="2785999"/>
            <a:ext cx="10143490" cy="541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0" i="0">
                <a:solidFill>
                  <a:srgbClr val="EBEBEB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7129" y="3721417"/>
            <a:ext cx="9857740" cy="1007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0" i="0">
                <a:solidFill>
                  <a:srgbClr val="EBEBEB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2666999"/>
            <a:ext cx="4038599" cy="4190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2895600"/>
            <a:ext cx="1523999" cy="2362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610600" y="1676400"/>
            <a:ext cx="2819400" cy="2819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001000" y="0"/>
            <a:ext cx="1600200" cy="1143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610600" y="6095999"/>
            <a:ext cx="990600" cy="761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0391775" y="0"/>
            <a:ext cx="776287" cy="121437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439400" y="0"/>
            <a:ext cx="685800" cy="1143000"/>
          </a:xfrm>
          <a:custGeom>
            <a:avLst/>
            <a:gdLst/>
            <a:ahLst/>
            <a:cxnLst/>
            <a:rect l="l" t="t" r="r" b="b"/>
            <a:pathLst>
              <a:path w="685800" h="1143000">
                <a:moveTo>
                  <a:pt x="0" y="1143000"/>
                </a:moveTo>
                <a:lnTo>
                  <a:pt x="685800" y="1143000"/>
                </a:lnTo>
                <a:lnTo>
                  <a:pt x="6858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EBEBEB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EBEBEB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2666999"/>
            <a:ext cx="4038599" cy="4190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2895600"/>
            <a:ext cx="1523999" cy="2362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610600" y="1676400"/>
            <a:ext cx="2819400" cy="2819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001000" y="0"/>
            <a:ext cx="1600200" cy="1143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610600" y="6095999"/>
            <a:ext cx="990600" cy="761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0391775" y="0"/>
            <a:ext cx="776287" cy="121437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439400" y="0"/>
            <a:ext cx="685800" cy="1143000"/>
          </a:xfrm>
          <a:custGeom>
            <a:avLst/>
            <a:gdLst/>
            <a:ahLst/>
            <a:cxnLst/>
            <a:rect l="l" t="t" r="r" b="b"/>
            <a:pathLst>
              <a:path w="685800" h="1143000">
                <a:moveTo>
                  <a:pt x="0" y="1143000"/>
                </a:moveTo>
                <a:lnTo>
                  <a:pt x="685800" y="1143000"/>
                </a:lnTo>
                <a:lnTo>
                  <a:pt x="6858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EBEBEB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2666999"/>
            <a:ext cx="4038599" cy="4190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2895600"/>
            <a:ext cx="1523999" cy="2362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610600" y="1676400"/>
            <a:ext cx="2819400" cy="2819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001000" y="0"/>
            <a:ext cx="1600200" cy="1143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610600" y="6095999"/>
            <a:ext cx="990600" cy="761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0391775" y="0"/>
            <a:ext cx="776287" cy="121437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439400" y="0"/>
            <a:ext cx="685800" cy="1143000"/>
          </a:xfrm>
          <a:custGeom>
            <a:avLst/>
            <a:gdLst/>
            <a:ahLst/>
            <a:cxnLst/>
            <a:rect l="l" t="t" r="r" b="b"/>
            <a:pathLst>
              <a:path w="685800" h="1143000">
                <a:moveTo>
                  <a:pt x="0" y="1143000"/>
                </a:moveTo>
                <a:lnTo>
                  <a:pt x="685800" y="1143000"/>
                </a:lnTo>
                <a:lnTo>
                  <a:pt x="6858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 l="-2000" t="-2000" r="-2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2666999"/>
            <a:ext cx="4038599" cy="419099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2895600"/>
            <a:ext cx="1523999" cy="23622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610600" y="1676400"/>
            <a:ext cx="2819400" cy="28194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25487" y="429005"/>
            <a:ext cx="10741025" cy="1273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rgbClr val="EBEBEB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0737" y="2738755"/>
            <a:ext cx="10550525" cy="3274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2289" y="2283142"/>
            <a:ext cx="4712970" cy="124713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sz="4000" b="1" spc="-10" dirty="0">
                <a:latin typeface="Arial" pitchFamily="34" charset="0"/>
                <a:cs typeface="Arial" pitchFamily="34" charset="0"/>
              </a:rPr>
              <a:t>МАТЕМАТИЧКИ</a:t>
            </a:r>
            <a:r>
              <a:rPr sz="4000" b="1" spc="25" dirty="0">
                <a:latin typeface="Arial" pitchFamily="34" charset="0"/>
                <a:cs typeface="Arial" pitchFamily="34" charset="0"/>
              </a:rPr>
              <a:t> </a:t>
            </a:r>
            <a:r>
              <a:rPr sz="4000" b="1" spc="-25" dirty="0">
                <a:latin typeface="Arial" pitchFamily="34" charset="0"/>
                <a:cs typeface="Arial" pitchFamily="34" charset="0"/>
              </a:rPr>
              <a:t>ИЗРАЗИ</a:t>
            </a:r>
            <a:endParaRPr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924800" y="609600"/>
            <a:ext cx="3971925" cy="44862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2000" t="-4000" r="-2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5486" y="486727"/>
            <a:ext cx="9713913" cy="265188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85"/>
              </a:spcBef>
            </a:pPr>
            <a:r>
              <a:rPr sz="2800" spc="1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sz="2800" spc="1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800" spc="1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10" dirty="0" err="1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sz="2800" spc="1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1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математичком такмичењу из </a:t>
            </a:r>
            <a:r>
              <a:rPr sz="2800" spc="-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једне </a:t>
            </a:r>
            <a:r>
              <a:rPr sz="2800" spc="25" dirty="0" err="1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школе</a:t>
            </a:r>
            <a:r>
              <a:rPr sz="2800" spc="2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30" dirty="0" err="1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било</a:t>
            </a:r>
            <a:r>
              <a:rPr sz="2800" spc="3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-10" dirty="0" err="1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је</a:t>
            </a:r>
            <a:r>
              <a:rPr sz="2800" spc="-1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2800" spc="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5" dirty="0" err="1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дјевојчица</a:t>
            </a:r>
            <a:r>
              <a:rPr sz="2800" spc="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1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и 3 </a:t>
            </a:r>
            <a:r>
              <a:rPr sz="2800" spc="-1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пута </a:t>
            </a:r>
            <a:r>
              <a:rPr sz="2800" spc="1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више </a:t>
            </a:r>
            <a:r>
              <a:rPr sz="2800" spc="10" dirty="0" err="1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дјечака</a:t>
            </a:r>
            <a:r>
              <a:rPr sz="2800" spc="1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800" spc="1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10" dirty="0" err="1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Колико</a:t>
            </a:r>
            <a:r>
              <a:rPr sz="2800" spc="1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-10" dirty="0" err="1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је</a:t>
            </a:r>
            <a:r>
              <a:rPr sz="2800" spc="-1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-5" dirty="0" err="1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дје</a:t>
            </a:r>
            <a:r>
              <a:rPr lang="sr-Cyrl-BA" sz="2800" spc="-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војчица и дјечака</a:t>
            </a:r>
            <a:r>
              <a:rPr sz="2800" spc="-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3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било </a:t>
            </a:r>
            <a:r>
              <a:rPr sz="2800" spc="1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sz="2800" spc="33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10" dirty="0" err="1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такмичењу</a:t>
            </a:r>
            <a:r>
              <a:rPr sz="2800" spc="1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800" spc="10" dirty="0" smtClean="0">
              <a:solidFill>
                <a:srgbClr val="EBEBEB"/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lnSpc>
                <a:spcPct val="101200"/>
              </a:lnSpc>
              <a:spcBef>
                <a:spcPts val="85"/>
              </a:spcBef>
            </a:pPr>
            <a:endParaRPr sz="2800" dirty="0"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lang="bs-Cyrl-BA" sz="2800" spc="1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sz="2800" spc="1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0+(</a:t>
            </a:r>
            <a:r>
              <a:rPr lang="bs-Cyrl-BA" sz="2800" spc="1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spc="15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2800" spc="15" smtClean="0">
                <a:solidFill>
                  <a:srgbClr val="EBEBEB"/>
                </a:solidFill>
                <a:latin typeface="Calibri"/>
                <a:cs typeface="Calibri"/>
              </a:rPr>
              <a:t>·</a:t>
            </a:r>
            <a:r>
              <a:rPr lang="en-US" sz="2800" spc="15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sz="2800" spc="15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)=</a:t>
            </a:r>
            <a:r>
              <a:rPr sz="2800" spc="1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10+30=40</a:t>
            </a:r>
            <a:endParaRPr sz="2800" dirty="0"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2800" spc="-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Одговор: </a:t>
            </a:r>
            <a:r>
              <a:rPr sz="2800" spc="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sz="2800" spc="1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такмичењу </a:t>
            </a:r>
            <a:r>
              <a:rPr sz="2800" spc="-1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је </a:t>
            </a:r>
            <a:r>
              <a:rPr sz="2800" spc="3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било 40</a:t>
            </a:r>
            <a:r>
              <a:rPr sz="2800" spc="-21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800" spc="-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дјевојчица и дјечака</a:t>
            </a:r>
            <a:r>
              <a:rPr sz="2800" spc="-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.</a:t>
            </a:r>
            <a:endParaRPr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5487" y="3900804"/>
            <a:ext cx="8695690" cy="2212272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2400"/>
              </a:lnSpc>
              <a:spcBef>
                <a:spcPts val="50"/>
              </a:spcBef>
              <a:tabLst>
                <a:tab pos="8191500" algn="l"/>
              </a:tabLst>
            </a:pPr>
            <a:r>
              <a:rPr sz="2800" spc="1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sz="2800" spc="1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800" spc="1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1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sz="2800" dirty="0" err="1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воћњаку</a:t>
            </a:r>
            <a:r>
              <a:rPr sz="280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15" dirty="0" err="1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су</a:t>
            </a:r>
            <a:r>
              <a:rPr sz="2800" spc="1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3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биле</a:t>
            </a:r>
            <a:r>
              <a:rPr sz="2800" spc="-45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3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72</a:t>
            </a:r>
            <a:r>
              <a:rPr sz="2800" spc="-4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10" dirty="0" err="1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воћке</a:t>
            </a:r>
            <a:r>
              <a:rPr sz="2800" spc="1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800" spc="1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10" dirty="0" err="1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распоређен</a:t>
            </a:r>
            <a:r>
              <a:rPr lang="en-US" sz="2800" spc="10" dirty="0" err="1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800" spc="1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1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sz="2800" spc="-2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1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8  </a:t>
            </a:r>
            <a:r>
              <a:rPr sz="2800" spc="5" dirty="0" err="1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редова</a:t>
            </a:r>
            <a:r>
              <a:rPr sz="2800" spc="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800" spc="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5" dirty="0" err="1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Колико</a:t>
            </a:r>
            <a:r>
              <a:rPr sz="2800" spc="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-1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је </a:t>
            </a:r>
            <a:r>
              <a:rPr sz="2800" spc="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воћака </a:t>
            </a:r>
            <a:r>
              <a:rPr sz="2800" spc="3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било </a:t>
            </a:r>
            <a:r>
              <a:rPr sz="2800" spc="1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sz="2800" spc="1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сваком</a:t>
            </a:r>
            <a:r>
              <a:rPr sz="2800" spc="-12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-10" dirty="0" err="1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реду</a:t>
            </a:r>
            <a:r>
              <a:rPr sz="2800" spc="-1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800" spc="-10" dirty="0" smtClean="0">
              <a:solidFill>
                <a:srgbClr val="EBEBEB"/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lnSpc>
                <a:spcPct val="102400"/>
              </a:lnSpc>
              <a:spcBef>
                <a:spcPts val="50"/>
              </a:spcBef>
              <a:tabLst>
                <a:tab pos="8191500" algn="l"/>
              </a:tabLst>
            </a:pPr>
            <a:endParaRPr sz="2800" dirty="0"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2800" spc="2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72:8=9</a:t>
            </a:r>
            <a:endParaRPr sz="2800" dirty="0"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5" dirty="0" err="1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Одговор</a:t>
            </a:r>
            <a:r>
              <a:rPr sz="280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sr-Cyrl-BA" sz="280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sz="2800" spc="1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сваком </a:t>
            </a:r>
            <a:r>
              <a:rPr sz="280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реду </a:t>
            </a:r>
            <a:r>
              <a:rPr sz="2800" spc="-1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је</a:t>
            </a:r>
            <a:r>
              <a:rPr lang="en-US" sz="2800" spc="-1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Cyrl-BA" sz="2800" spc="-1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било</a:t>
            </a:r>
            <a:r>
              <a:rPr sz="2800" spc="-1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800" spc="-1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sz="2800" spc="1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sz="2800" spc="-9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воћака.</a:t>
            </a:r>
            <a:endParaRPr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apple-tree-cartoon-144516-525668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67801" y="4114800"/>
            <a:ext cx="2390376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5487" y="429005"/>
            <a:ext cx="9154160" cy="1296508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 marR="5080">
              <a:lnSpc>
                <a:spcPts val="3150"/>
              </a:lnSpc>
              <a:spcBef>
                <a:spcPts val="509"/>
              </a:spcBef>
            </a:pPr>
            <a:r>
              <a:rPr spc="20" dirty="0">
                <a:latin typeface="Arial" pitchFamily="34" charset="0"/>
                <a:cs typeface="Arial" pitchFamily="34" charset="0"/>
              </a:rPr>
              <a:t>3</a:t>
            </a:r>
            <a:r>
              <a:rPr spc="2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pc="20" dirty="0" smtClean="0">
                <a:latin typeface="Arial" pitchFamily="34" charset="0"/>
                <a:cs typeface="Arial" pitchFamily="34" charset="0"/>
              </a:rPr>
              <a:t> </a:t>
            </a:r>
            <a:r>
              <a:rPr spc="20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spc="-95" dirty="0" smtClean="0">
                <a:latin typeface="Arial" pitchFamily="34" charset="0"/>
                <a:cs typeface="Arial" pitchFamily="34" charset="0"/>
              </a:rPr>
              <a:t> </a:t>
            </a:r>
            <a:r>
              <a:rPr spc="30" dirty="0">
                <a:latin typeface="Arial" pitchFamily="34" charset="0"/>
                <a:cs typeface="Arial" pitchFamily="34" charset="0"/>
              </a:rPr>
              <a:t>комада</a:t>
            </a:r>
            <a:r>
              <a:rPr spc="-245" dirty="0">
                <a:latin typeface="Arial" pitchFamily="34" charset="0"/>
                <a:cs typeface="Arial" pitchFamily="34" charset="0"/>
              </a:rPr>
              <a:t> </a:t>
            </a:r>
            <a:r>
              <a:rPr spc="25" dirty="0">
                <a:latin typeface="Arial" pitchFamily="34" charset="0"/>
                <a:cs typeface="Arial" pitchFamily="34" charset="0"/>
              </a:rPr>
              <a:t>штофа</a:t>
            </a:r>
            <a:r>
              <a:rPr spc="-100" dirty="0">
                <a:latin typeface="Arial" pitchFamily="34" charset="0"/>
                <a:cs typeface="Arial" pitchFamily="34" charset="0"/>
              </a:rPr>
              <a:t> </a:t>
            </a:r>
            <a:r>
              <a:rPr spc="10" dirty="0">
                <a:latin typeface="Arial" pitchFamily="34" charset="0"/>
                <a:cs typeface="Arial" pitchFamily="34" charset="0"/>
              </a:rPr>
              <a:t>дужине</a:t>
            </a:r>
            <a:r>
              <a:rPr spc="-150" dirty="0">
                <a:latin typeface="Arial" pitchFamily="34" charset="0"/>
                <a:cs typeface="Arial" pitchFamily="34" charset="0"/>
              </a:rPr>
              <a:t> </a:t>
            </a:r>
            <a:r>
              <a:rPr spc="25" dirty="0">
                <a:latin typeface="Arial" pitchFamily="34" charset="0"/>
                <a:cs typeface="Arial" pitchFamily="34" charset="0"/>
              </a:rPr>
              <a:t>27</a:t>
            </a:r>
            <a:r>
              <a:rPr spc="-25" dirty="0">
                <a:latin typeface="Arial" pitchFamily="34" charset="0"/>
                <a:cs typeface="Arial" pitchFamily="34" charset="0"/>
              </a:rPr>
              <a:t> </a:t>
            </a:r>
            <a:r>
              <a:rPr spc="25" dirty="0">
                <a:latin typeface="Arial" pitchFamily="34" charset="0"/>
                <a:cs typeface="Arial" pitchFamily="34" charset="0"/>
              </a:rPr>
              <a:t>m</a:t>
            </a:r>
            <a:r>
              <a:rPr spc="-25" dirty="0">
                <a:latin typeface="Arial" pitchFamily="34" charset="0"/>
                <a:cs typeface="Arial" pitchFamily="34" charset="0"/>
              </a:rPr>
              <a:t> </a:t>
            </a:r>
            <a:r>
              <a:rPr spc="5" dirty="0">
                <a:latin typeface="Arial" pitchFamily="34" charset="0"/>
                <a:cs typeface="Arial" pitchFamily="34" charset="0"/>
              </a:rPr>
              <a:t>сaшивено</a:t>
            </a:r>
            <a:r>
              <a:rPr spc="-85" dirty="0">
                <a:latin typeface="Arial" pitchFamily="34" charset="0"/>
                <a:cs typeface="Arial" pitchFamily="34" charset="0"/>
              </a:rPr>
              <a:t> </a:t>
            </a:r>
            <a:r>
              <a:rPr spc="50" dirty="0">
                <a:latin typeface="Arial" pitchFamily="34" charset="0"/>
                <a:cs typeface="Arial" pitchFamily="34" charset="0"/>
              </a:rPr>
              <a:t>је</a:t>
            </a:r>
            <a:r>
              <a:rPr spc="-80" dirty="0">
                <a:latin typeface="Arial" pitchFamily="34" charset="0"/>
                <a:cs typeface="Arial" pitchFamily="34" charset="0"/>
              </a:rPr>
              <a:t> </a:t>
            </a:r>
            <a:r>
              <a:rPr spc="15" dirty="0">
                <a:latin typeface="Arial" pitchFamily="34" charset="0"/>
                <a:cs typeface="Arial" pitchFamily="34" charset="0"/>
              </a:rPr>
              <a:t>9  </a:t>
            </a:r>
            <a:r>
              <a:rPr spc="25" dirty="0">
                <a:latin typeface="Arial" pitchFamily="34" charset="0"/>
                <a:cs typeface="Arial" pitchFamily="34" charset="0"/>
              </a:rPr>
              <a:t>једнаких </a:t>
            </a:r>
            <a:r>
              <a:rPr spc="15" dirty="0" err="1">
                <a:latin typeface="Arial" pitchFamily="34" charset="0"/>
                <a:cs typeface="Arial" pitchFamily="34" charset="0"/>
              </a:rPr>
              <a:t>одијела</a:t>
            </a:r>
            <a:r>
              <a:rPr spc="15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pc="15" dirty="0" smtClean="0">
                <a:latin typeface="Arial" pitchFamily="34" charset="0"/>
                <a:cs typeface="Arial" pitchFamily="34" charset="0"/>
              </a:rPr>
              <a:t> </a:t>
            </a:r>
            <a:r>
              <a:rPr spc="15" dirty="0" err="1" smtClean="0">
                <a:latin typeface="Arial" pitchFamily="34" charset="0"/>
                <a:cs typeface="Arial" pitchFamily="34" charset="0"/>
              </a:rPr>
              <a:t>Колико</a:t>
            </a:r>
            <a:r>
              <a:rPr spc="15" dirty="0" smtClean="0">
                <a:latin typeface="Arial" pitchFamily="34" charset="0"/>
                <a:cs typeface="Arial" pitchFamily="34" charset="0"/>
              </a:rPr>
              <a:t> </a:t>
            </a:r>
            <a:r>
              <a:rPr spc="15" dirty="0">
                <a:latin typeface="Arial" pitchFamily="34" charset="0"/>
                <a:cs typeface="Arial" pitchFamily="34" charset="0"/>
              </a:rPr>
              <a:t>треба </a:t>
            </a:r>
            <a:r>
              <a:rPr spc="20" dirty="0">
                <a:latin typeface="Arial" pitchFamily="34" charset="0"/>
                <a:cs typeface="Arial" pitchFamily="34" charset="0"/>
              </a:rPr>
              <a:t>штофа </a:t>
            </a:r>
            <a:r>
              <a:rPr spc="-5" dirty="0" err="1">
                <a:latin typeface="Arial" pitchFamily="34" charset="0"/>
                <a:cs typeface="Arial" pitchFamily="34" charset="0"/>
              </a:rPr>
              <a:t>за</a:t>
            </a:r>
            <a:r>
              <a:rPr spc="-5" dirty="0">
                <a:latin typeface="Arial" pitchFamily="34" charset="0"/>
                <a:cs typeface="Arial" pitchFamily="34" charset="0"/>
              </a:rPr>
              <a:t> </a:t>
            </a:r>
            <a:r>
              <a:rPr spc="40" dirty="0" smtClean="0">
                <a:latin typeface="Arial" pitchFamily="34" charset="0"/>
                <a:cs typeface="Arial" pitchFamily="34" charset="0"/>
              </a:rPr>
              <a:t>20 </a:t>
            </a:r>
            <a:r>
              <a:rPr spc="15" dirty="0">
                <a:latin typeface="Arial" pitchFamily="34" charset="0"/>
                <a:cs typeface="Arial" pitchFamily="34" charset="0"/>
              </a:rPr>
              <a:t>таквих</a:t>
            </a:r>
            <a:r>
              <a:rPr spc="-110" dirty="0">
                <a:latin typeface="Arial" pitchFamily="34" charset="0"/>
                <a:cs typeface="Arial" pitchFamily="34" charset="0"/>
              </a:rPr>
              <a:t> </a:t>
            </a:r>
            <a:r>
              <a:rPr spc="25" dirty="0">
                <a:latin typeface="Arial" pitchFamily="34" charset="0"/>
                <a:cs typeface="Arial" pitchFamily="34" charset="0"/>
              </a:rPr>
              <a:t>одијела?</a:t>
            </a:r>
          </a:p>
        </p:txBody>
      </p:sp>
      <p:sp>
        <p:nvSpPr>
          <p:cNvPr id="3" name="object 3"/>
          <p:cNvSpPr/>
          <p:nvPr/>
        </p:nvSpPr>
        <p:spPr>
          <a:xfrm>
            <a:off x="647700" y="2143125"/>
            <a:ext cx="7942777" cy="1819275"/>
          </a:xfrm>
          <a:custGeom>
            <a:avLst/>
            <a:gdLst/>
            <a:ahLst/>
            <a:cxnLst/>
            <a:rect l="l" t="t" r="r" b="b"/>
            <a:pathLst>
              <a:path w="7991475" h="1819275">
                <a:moveTo>
                  <a:pt x="7809610" y="0"/>
                </a:moveTo>
                <a:lnTo>
                  <a:pt x="181927" y="0"/>
                </a:lnTo>
                <a:lnTo>
                  <a:pt x="133561" y="6495"/>
                </a:lnTo>
                <a:lnTo>
                  <a:pt x="90102" y="24826"/>
                </a:lnTo>
                <a:lnTo>
                  <a:pt x="53282" y="53260"/>
                </a:lnTo>
                <a:lnTo>
                  <a:pt x="24836" y="90066"/>
                </a:lnTo>
                <a:lnTo>
                  <a:pt x="6498" y="133511"/>
                </a:lnTo>
                <a:lnTo>
                  <a:pt x="0" y="181863"/>
                </a:lnTo>
                <a:lnTo>
                  <a:pt x="0" y="1637411"/>
                </a:lnTo>
                <a:lnTo>
                  <a:pt x="6498" y="1685763"/>
                </a:lnTo>
                <a:lnTo>
                  <a:pt x="24836" y="1729208"/>
                </a:lnTo>
                <a:lnTo>
                  <a:pt x="53282" y="1766014"/>
                </a:lnTo>
                <a:lnTo>
                  <a:pt x="90102" y="1794448"/>
                </a:lnTo>
                <a:lnTo>
                  <a:pt x="133561" y="1812779"/>
                </a:lnTo>
                <a:lnTo>
                  <a:pt x="181927" y="1819275"/>
                </a:lnTo>
                <a:lnTo>
                  <a:pt x="7809610" y="1819275"/>
                </a:lnTo>
                <a:lnTo>
                  <a:pt x="7857963" y="1812779"/>
                </a:lnTo>
                <a:lnTo>
                  <a:pt x="7901408" y="1794448"/>
                </a:lnTo>
                <a:lnTo>
                  <a:pt x="7938214" y="1766014"/>
                </a:lnTo>
                <a:lnTo>
                  <a:pt x="7966648" y="1729208"/>
                </a:lnTo>
                <a:lnTo>
                  <a:pt x="7984979" y="1685763"/>
                </a:lnTo>
                <a:lnTo>
                  <a:pt x="7991475" y="1637411"/>
                </a:lnTo>
                <a:lnTo>
                  <a:pt x="7991475" y="181863"/>
                </a:lnTo>
                <a:lnTo>
                  <a:pt x="7984979" y="133511"/>
                </a:lnTo>
                <a:lnTo>
                  <a:pt x="7966648" y="90066"/>
                </a:lnTo>
                <a:lnTo>
                  <a:pt x="7938214" y="53260"/>
                </a:lnTo>
                <a:lnTo>
                  <a:pt x="7901408" y="24826"/>
                </a:lnTo>
                <a:lnTo>
                  <a:pt x="7857963" y="6495"/>
                </a:lnTo>
                <a:lnTo>
                  <a:pt x="780961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9600" y="2133600"/>
            <a:ext cx="7991475" cy="1819275"/>
          </a:xfrm>
          <a:custGeom>
            <a:avLst/>
            <a:gdLst/>
            <a:ahLst/>
            <a:cxnLst/>
            <a:rect l="l" t="t" r="r" b="b"/>
            <a:pathLst>
              <a:path w="7991475" h="1819275">
                <a:moveTo>
                  <a:pt x="0" y="181863"/>
                </a:moveTo>
                <a:lnTo>
                  <a:pt x="6498" y="133511"/>
                </a:lnTo>
                <a:lnTo>
                  <a:pt x="24836" y="90066"/>
                </a:lnTo>
                <a:lnTo>
                  <a:pt x="53282" y="53260"/>
                </a:lnTo>
                <a:lnTo>
                  <a:pt x="90102" y="24826"/>
                </a:lnTo>
                <a:lnTo>
                  <a:pt x="133561" y="6495"/>
                </a:lnTo>
                <a:lnTo>
                  <a:pt x="181927" y="0"/>
                </a:lnTo>
                <a:lnTo>
                  <a:pt x="7809610" y="0"/>
                </a:lnTo>
                <a:lnTo>
                  <a:pt x="7857963" y="6495"/>
                </a:lnTo>
                <a:lnTo>
                  <a:pt x="7901408" y="24826"/>
                </a:lnTo>
                <a:lnTo>
                  <a:pt x="7938214" y="53260"/>
                </a:lnTo>
                <a:lnTo>
                  <a:pt x="7966648" y="90066"/>
                </a:lnTo>
                <a:lnTo>
                  <a:pt x="7984979" y="133511"/>
                </a:lnTo>
                <a:lnTo>
                  <a:pt x="7991475" y="181863"/>
                </a:lnTo>
                <a:lnTo>
                  <a:pt x="7991475" y="1637411"/>
                </a:lnTo>
                <a:lnTo>
                  <a:pt x="7984979" y="1685763"/>
                </a:lnTo>
                <a:lnTo>
                  <a:pt x="7966648" y="1729208"/>
                </a:lnTo>
                <a:lnTo>
                  <a:pt x="7938214" y="1766014"/>
                </a:lnTo>
                <a:lnTo>
                  <a:pt x="7901408" y="1794448"/>
                </a:lnTo>
                <a:lnTo>
                  <a:pt x="7857963" y="1812779"/>
                </a:lnTo>
                <a:lnTo>
                  <a:pt x="7809610" y="1819275"/>
                </a:lnTo>
                <a:lnTo>
                  <a:pt x="181927" y="1819275"/>
                </a:lnTo>
                <a:lnTo>
                  <a:pt x="133561" y="1812779"/>
                </a:lnTo>
                <a:lnTo>
                  <a:pt x="90102" y="1794448"/>
                </a:lnTo>
                <a:lnTo>
                  <a:pt x="53282" y="1766014"/>
                </a:lnTo>
                <a:lnTo>
                  <a:pt x="24836" y="1729208"/>
                </a:lnTo>
                <a:lnTo>
                  <a:pt x="6498" y="1685763"/>
                </a:lnTo>
                <a:lnTo>
                  <a:pt x="0" y="1637411"/>
                </a:lnTo>
                <a:lnTo>
                  <a:pt x="0" y="181863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57400" y="4371975"/>
            <a:ext cx="7942777" cy="1828800"/>
          </a:xfrm>
          <a:custGeom>
            <a:avLst/>
            <a:gdLst/>
            <a:ahLst/>
            <a:cxnLst/>
            <a:rect l="l" t="t" r="r" b="b"/>
            <a:pathLst>
              <a:path w="7991475" h="1828800">
                <a:moveTo>
                  <a:pt x="7808595" y="0"/>
                </a:moveTo>
                <a:lnTo>
                  <a:pt x="182880" y="0"/>
                </a:lnTo>
                <a:lnTo>
                  <a:pt x="134276" y="6535"/>
                </a:lnTo>
                <a:lnTo>
                  <a:pt x="90593" y="24976"/>
                </a:lnTo>
                <a:lnTo>
                  <a:pt x="53578" y="53578"/>
                </a:lnTo>
                <a:lnTo>
                  <a:pt x="24976" y="90593"/>
                </a:lnTo>
                <a:lnTo>
                  <a:pt x="6535" y="134276"/>
                </a:lnTo>
                <a:lnTo>
                  <a:pt x="0" y="182880"/>
                </a:lnTo>
                <a:lnTo>
                  <a:pt x="0" y="1645920"/>
                </a:lnTo>
                <a:lnTo>
                  <a:pt x="6535" y="1694537"/>
                </a:lnTo>
                <a:lnTo>
                  <a:pt x="24976" y="1738223"/>
                </a:lnTo>
                <a:lnTo>
                  <a:pt x="53578" y="1775236"/>
                </a:lnTo>
                <a:lnTo>
                  <a:pt x="90593" y="1803831"/>
                </a:lnTo>
                <a:lnTo>
                  <a:pt x="134276" y="1822267"/>
                </a:lnTo>
                <a:lnTo>
                  <a:pt x="182880" y="1828800"/>
                </a:lnTo>
                <a:lnTo>
                  <a:pt x="7808595" y="1828800"/>
                </a:lnTo>
                <a:lnTo>
                  <a:pt x="7857198" y="1822267"/>
                </a:lnTo>
                <a:lnTo>
                  <a:pt x="7900881" y="1803831"/>
                </a:lnTo>
                <a:lnTo>
                  <a:pt x="7937896" y="1775236"/>
                </a:lnTo>
                <a:lnTo>
                  <a:pt x="7966498" y="1738223"/>
                </a:lnTo>
                <a:lnTo>
                  <a:pt x="7984939" y="1694537"/>
                </a:lnTo>
                <a:lnTo>
                  <a:pt x="7991475" y="1645920"/>
                </a:lnTo>
                <a:lnTo>
                  <a:pt x="7991475" y="182880"/>
                </a:lnTo>
                <a:lnTo>
                  <a:pt x="7984939" y="134276"/>
                </a:lnTo>
                <a:lnTo>
                  <a:pt x="7966498" y="90593"/>
                </a:lnTo>
                <a:lnTo>
                  <a:pt x="7937896" y="53578"/>
                </a:lnTo>
                <a:lnTo>
                  <a:pt x="7900881" y="24976"/>
                </a:lnTo>
                <a:lnTo>
                  <a:pt x="7857198" y="6535"/>
                </a:lnTo>
                <a:lnTo>
                  <a:pt x="7808595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57400" y="4371975"/>
            <a:ext cx="7991475" cy="1828800"/>
          </a:xfrm>
          <a:custGeom>
            <a:avLst/>
            <a:gdLst/>
            <a:ahLst/>
            <a:cxnLst/>
            <a:rect l="l" t="t" r="r" b="b"/>
            <a:pathLst>
              <a:path w="7991475" h="1828800">
                <a:moveTo>
                  <a:pt x="0" y="182880"/>
                </a:moveTo>
                <a:lnTo>
                  <a:pt x="6535" y="134276"/>
                </a:lnTo>
                <a:lnTo>
                  <a:pt x="24976" y="90593"/>
                </a:lnTo>
                <a:lnTo>
                  <a:pt x="53578" y="53578"/>
                </a:lnTo>
                <a:lnTo>
                  <a:pt x="90593" y="24976"/>
                </a:lnTo>
                <a:lnTo>
                  <a:pt x="134276" y="6535"/>
                </a:lnTo>
                <a:lnTo>
                  <a:pt x="182880" y="0"/>
                </a:lnTo>
                <a:lnTo>
                  <a:pt x="7808595" y="0"/>
                </a:lnTo>
                <a:lnTo>
                  <a:pt x="7857198" y="6535"/>
                </a:lnTo>
                <a:lnTo>
                  <a:pt x="7900881" y="24976"/>
                </a:lnTo>
                <a:lnTo>
                  <a:pt x="7937896" y="53578"/>
                </a:lnTo>
                <a:lnTo>
                  <a:pt x="7966498" y="90593"/>
                </a:lnTo>
                <a:lnTo>
                  <a:pt x="7984939" y="134276"/>
                </a:lnTo>
                <a:lnTo>
                  <a:pt x="7991475" y="182880"/>
                </a:lnTo>
                <a:lnTo>
                  <a:pt x="7991475" y="1645920"/>
                </a:lnTo>
                <a:lnTo>
                  <a:pt x="7984939" y="1694537"/>
                </a:lnTo>
                <a:lnTo>
                  <a:pt x="7966498" y="1738223"/>
                </a:lnTo>
                <a:lnTo>
                  <a:pt x="7937896" y="1775236"/>
                </a:lnTo>
                <a:lnTo>
                  <a:pt x="7900881" y="1803831"/>
                </a:lnTo>
                <a:lnTo>
                  <a:pt x="7857198" y="1822267"/>
                </a:lnTo>
                <a:lnTo>
                  <a:pt x="7808595" y="1828800"/>
                </a:lnTo>
                <a:lnTo>
                  <a:pt x="182880" y="1828800"/>
                </a:lnTo>
                <a:lnTo>
                  <a:pt x="134276" y="1822267"/>
                </a:lnTo>
                <a:lnTo>
                  <a:pt x="90593" y="1803831"/>
                </a:lnTo>
                <a:lnTo>
                  <a:pt x="53578" y="1775236"/>
                </a:lnTo>
                <a:lnTo>
                  <a:pt x="24976" y="1738223"/>
                </a:lnTo>
                <a:lnTo>
                  <a:pt x="6535" y="1694537"/>
                </a:lnTo>
                <a:lnTo>
                  <a:pt x="0" y="1645920"/>
                </a:lnTo>
                <a:lnTo>
                  <a:pt x="0" y="182880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20737" y="2738755"/>
            <a:ext cx="7637463" cy="295593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spc="-1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sz="3200" spc="-1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27:9)</a:t>
            </a:r>
            <a:r>
              <a:rPr lang="en-US" sz="3200" spc="-1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</a:t>
            </a:r>
            <a:r>
              <a:rPr sz="3200" spc="-1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20=3</a:t>
            </a:r>
            <a:r>
              <a:rPr lang="en-US" sz="3200" spc="-1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</a:t>
            </a:r>
            <a:r>
              <a:rPr sz="3200" spc="-1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20=60</a:t>
            </a:r>
            <a:endParaRPr sz="3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endParaRPr sz="3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 dirty="0">
              <a:latin typeface="Arial" pitchFamily="34" charset="0"/>
              <a:cs typeface="Arial" pitchFamily="34" charset="0"/>
            </a:endParaRPr>
          </a:p>
          <a:p>
            <a:pPr marL="1424305" marR="5080">
              <a:lnSpc>
                <a:spcPts val="3750"/>
              </a:lnSpc>
            </a:pPr>
            <a:endParaRPr lang="sr-Cyrl-BA" sz="3200" spc="15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1424305" marR="5080">
              <a:lnSpc>
                <a:spcPts val="3750"/>
              </a:lnSpc>
            </a:pPr>
            <a:r>
              <a:rPr sz="3200" spc="15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Одговор</a:t>
            </a:r>
            <a:r>
              <a:rPr sz="3200" spc="15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sz="3200" spc="5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sz="3200" spc="1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sz="3200" spc="-25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15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таквих</a:t>
            </a:r>
            <a:r>
              <a:rPr sz="3200" spc="15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5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одијела</a:t>
            </a:r>
            <a:r>
              <a:rPr sz="3200" spc="5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spc="1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треба 60 </a:t>
            </a:r>
            <a:r>
              <a:rPr sz="3200" spc="25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 </a:t>
            </a:r>
            <a:r>
              <a:rPr sz="3200" spc="15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штофа</a:t>
            </a:r>
            <a:r>
              <a:rPr sz="3200" spc="15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</a:t>
            </a:r>
            <a:endParaRPr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467600" y="3581400"/>
            <a:ext cx="1190625" cy="1190625"/>
          </a:xfrm>
          <a:custGeom>
            <a:avLst/>
            <a:gdLst/>
            <a:ahLst/>
            <a:cxnLst/>
            <a:rect l="l" t="t" r="r" b="b"/>
            <a:pathLst>
              <a:path w="1190625" h="1190625">
                <a:moveTo>
                  <a:pt x="1190625" y="654812"/>
                </a:moveTo>
                <a:lnTo>
                  <a:pt x="0" y="654812"/>
                </a:lnTo>
                <a:lnTo>
                  <a:pt x="595376" y="1190625"/>
                </a:lnTo>
                <a:lnTo>
                  <a:pt x="1190625" y="654812"/>
                </a:lnTo>
                <a:close/>
              </a:path>
              <a:path w="1190625" h="1190625">
                <a:moveTo>
                  <a:pt x="922781" y="0"/>
                </a:moveTo>
                <a:lnTo>
                  <a:pt x="267843" y="0"/>
                </a:lnTo>
                <a:lnTo>
                  <a:pt x="267843" y="654812"/>
                </a:lnTo>
                <a:lnTo>
                  <a:pt x="922781" y="654812"/>
                </a:lnTo>
                <a:lnTo>
                  <a:pt x="922781" y="0"/>
                </a:lnTo>
                <a:close/>
              </a:path>
            </a:pathLst>
          </a:custGeom>
          <a:solidFill>
            <a:srgbClr val="F7D2CC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448550" y="3571875"/>
            <a:ext cx="1190625" cy="1190625"/>
          </a:xfrm>
          <a:custGeom>
            <a:avLst/>
            <a:gdLst/>
            <a:ahLst/>
            <a:cxnLst/>
            <a:rect l="l" t="t" r="r" b="b"/>
            <a:pathLst>
              <a:path w="1190625" h="1190625">
                <a:moveTo>
                  <a:pt x="0" y="654812"/>
                </a:moveTo>
                <a:lnTo>
                  <a:pt x="267843" y="654812"/>
                </a:lnTo>
                <a:lnTo>
                  <a:pt x="267843" y="0"/>
                </a:lnTo>
                <a:lnTo>
                  <a:pt x="922781" y="0"/>
                </a:lnTo>
                <a:lnTo>
                  <a:pt x="922781" y="654812"/>
                </a:lnTo>
                <a:lnTo>
                  <a:pt x="1190625" y="654812"/>
                </a:lnTo>
                <a:lnTo>
                  <a:pt x="595376" y="1190625"/>
                </a:lnTo>
                <a:lnTo>
                  <a:pt x="0" y="654812"/>
                </a:lnTo>
                <a:close/>
              </a:path>
            </a:pathLst>
          </a:custGeom>
          <a:ln w="19050">
            <a:solidFill>
              <a:srgbClr val="F7D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5486" y="486727"/>
            <a:ext cx="9256713" cy="4780732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85"/>
              </a:spcBef>
            </a:pPr>
            <a:r>
              <a:rPr sz="2800" spc="1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sz="2800" spc="1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sr-Cyrl-BA" sz="2800" spc="1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15" dirty="0" err="1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Koњ</a:t>
            </a:r>
            <a:r>
              <a:rPr sz="2800" spc="1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1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може </a:t>
            </a:r>
            <a:r>
              <a:rPr sz="280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да живи </a:t>
            </a:r>
            <a:r>
              <a:rPr sz="2800" spc="3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27 </a:t>
            </a:r>
            <a:r>
              <a:rPr sz="2800" dirty="0" err="1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година</a:t>
            </a:r>
            <a:r>
              <a:rPr sz="2800" spc="-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sr-Cyrl-BA" sz="2800" spc="-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-5" dirty="0" err="1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зец</a:t>
            </a:r>
            <a:r>
              <a:rPr sz="2800" spc="-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1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sz="2800" spc="-1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пута </a:t>
            </a:r>
            <a:r>
              <a:rPr sz="2800" spc="10" dirty="0" err="1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мање</a:t>
            </a:r>
            <a:r>
              <a:rPr sz="2800" spc="1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dirty="0" err="1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него</a:t>
            </a:r>
            <a:r>
              <a:rPr sz="280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-10" dirty="0" err="1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коњ</a:t>
            </a:r>
            <a:r>
              <a:rPr sz="2800" spc="-1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sr-Cyrl-BA" sz="2800" spc="-1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-1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а </a:t>
            </a:r>
            <a:r>
              <a:rPr sz="2800" spc="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медвјед </a:t>
            </a:r>
            <a:r>
              <a:rPr sz="2800" spc="3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39 </a:t>
            </a:r>
            <a:r>
              <a:rPr sz="2800" dirty="0" err="1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година</a:t>
            </a:r>
            <a:r>
              <a:rPr sz="280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5" dirty="0" err="1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ви</a:t>
            </a:r>
            <a:r>
              <a:rPr lang="sr-Cyrl-BA" sz="2800" spc="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sz="2800" spc="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е </a:t>
            </a:r>
            <a:r>
              <a:rPr sz="2800" dirty="0" err="1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него</a:t>
            </a:r>
            <a:r>
              <a:rPr sz="280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15" dirty="0" err="1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зец</a:t>
            </a:r>
            <a:r>
              <a:rPr sz="2800" spc="1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sr-Cyrl-BA" sz="2800" spc="1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15" dirty="0" err="1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Колико</a:t>
            </a:r>
            <a:r>
              <a:rPr sz="2800" spc="1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година </a:t>
            </a:r>
            <a:r>
              <a:rPr sz="2800" spc="1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може </a:t>
            </a:r>
            <a:r>
              <a:rPr sz="280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да живи</a:t>
            </a:r>
            <a:r>
              <a:rPr sz="2800" spc="56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медвјед?</a:t>
            </a:r>
            <a:endParaRPr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800" dirty="0">
              <a:latin typeface="Arial" pitchFamily="34" charset="0"/>
              <a:cs typeface="Arial" pitchFamily="34" charset="0"/>
            </a:endParaRPr>
          </a:p>
          <a:p>
            <a:pPr marL="12700" marR="6875145">
              <a:lnSpc>
                <a:spcPct val="102499"/>
              </a:lnSpc>
            </a:pPr>
            <a:r>
              <a:rPr sz="2800" spc="10" dirty="0" err="1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Koњ</a:t>
            </a:r>
            <a:r>
              <a:rPr sz="2800" spc="1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sr-Cyrl-BA" sz="2800" spc="1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1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27  </a:t>
            </a:r>
            <a:endParaRPr lang="sr-Cyrl-BA" sz="2800" spc="10" dirty="0" smtClean="0">
              <a:solidFill>
                <a:srgbClr val="EBEBEB"/>
              </a:solidFill>
              <a:latin typeface="Arial" pitchFamily="34" charset="0"/>
              <a:cs typeface="Arial" pitchFamily="34" charset="0"/>
            </a:endParaRPr>
          </a:p>
          <a:p>
            <a:pPr marL="12700" marR="6875145">
              <a:lnSpc>
                <a:spcPct val="102499"/>
              </a:lnSpc>
            </a:pPr>
            <a:r>
              <a:rPr sz="2800" spc="45" dirty="0" err="1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sz="2800" spc="15" dirty="0" err="1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sz="2800" spc="-10" dirty="0" err="1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ц</a:t>
            </a:r>
            <a:r>
              <a:rPr sz="2800" spc="-1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sr-Cyrl-BA" sz="2800" spc="-1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sr-Cyrl-BA" sz="2800" spc="4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sr-Cyrl-BA" sz="2800" spc="-1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sr-Cyrl-BA" sz="2800" spc="4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sr-Cyrl-BA" sz="2800" spc="-2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r-Cyrl-BA" sz="2800" spc="1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3 </a:t>
            </a:r>
            <a:endParaRPr sz="2800" dirty="0"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dirty="0" err="1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Медвјед</a:t>
            </a:r>
            <a:r>
              <a:rPr sz="280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sr-Cyrl-BA" sz="280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39+3=42</a:t>
            </a:r>
            <a:endParaRPr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2800" spc="1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(27:9)+</a:t>
            </a:r>
            <a:r>
              <a:rPr sz="2800" spc="1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39=</a:t>
            </a:r>
            <a:r>
              <a:rPr lang="sr-Cyrl-BA" sz="2800" spc="1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sz="2800" spc="1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+39=42</a:t>
            </a:r>
            <a:endParaRPr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Одговор: </a:t>
            </a:r>
            <a:r>
              <a:rPr sz="2800" spc="-1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Медвјед </a:t>
            </a:r>
            <a:r>
              <a:rPr sz="2800" spc="1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може </a:t>
            </a:r>
            <a:r>
              <a:rPr sz="280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да живи </a:t>
            </a:r>
            <a:r>
              <a:rPr sz="2800" spc="3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42</a:t>
            </a:r>
            <a:r>
              <a:rPr sz="2800" spc="114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године.</a:t>
            </a:r>
            <a:endParaRPr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0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9448800" y="2590800"/>
            <a:ext cx="1066800" cy="1388173"/>
          </a:xfrm>
          <a:prstGeom prst="rect">
            <a:avLst/>
          </a:prstGeom>
        </p:spPr>
      </p:pic>
      <p:pic>
        <p:nvPicPr>
          <p:cNvPr id="6" name="Picture 5" descr="konj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20200" y="685800"/>
            <a:ext cx="2648148" cy="2122932"/>
          </a:xfrm>
          <a:prstGeom prst="rect">
            <a:avLst/>
          </a:prstGeom>
        </p:spPr>
      </p:pic>
      <p:pic>
        <p:nvPicPr>
          <p:cNvPr id="7" name="Picture 6" descr="medo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763000" y="4114800"/>
            <a:ext cx="2916780" cy="23710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 l="-2000" t="-4000" r="-2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533400"/>
            <a:ext cx="11277600" cy="348993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70"/>
              </a:spcBef>
            </a:pPr>
            <a:r>
              <a:rPr sz="2800" spc="2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sz="2800" spc="2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800" spc="2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25" dirty="0" err="1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За</a:t>
            </a:r>
            <a:r>
              <a:rPr sz="2800" spc="2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2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школску </a:t>
            </a:r>
            <a:r>
              <a:rPr sz="2800" spc="1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славу </a:t>
            </a:r>
            <a:r>
              <a:rPr sz="280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купљено </a:t>
            </a:r>
            <a:r>
              <a:rPr sz="2800" spc="-1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је </a:t>
            </a:r>
            <a:r>
              <a:rPr sz="2800" spc="3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60 </a:t>
            </a:r>
            <a:r>
              <a:rPr sz="2800" spc="5" dirty="0" err="1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нових</a:t>
            </a:r>
            <a:r>
              <a:rPr sz="2800" spc="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столица,10</a:t>
            </a:r>
            <a:r>
              <a:rPr lang="sr-Cyrl-BA" sz="2800" spc="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15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столица</a:t>
            </a:r>
            <a:r>
              <a:rPr sz="2800" spc="1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остављено </a:t>
            </a:r>
            <a:r>
              <a:rPr sz="2800" spc="-1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је </a:t>
            </a:r>
            <a:r>
              <a:rPr sz="2800" spc="1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sz="2800" spc="1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резерви, </a:t>
            </a:r>
            <a:r>
              <a:rPr sz="2800" spc="2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а </a:t>
            </a:r>
            <a:r>
              <a:rPr sz="2800" spc="1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остале </a:t>
            </a:r>
            <a:r>
              <a:rPr sz="2800" spc="1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су  </a:t>
            </a:r>
            <a:r>
              <a:rPr sz="2800" spc="1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размјештене </a:t>
            </a:r>
            <a:r>
              <a:rPr sz="2800" spc="1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sz="2800" spc="-10" dirty="0" err="1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редове</a:t>
            </a:r>
            <a:r>
              <a:rPr sz="2800" spc="-1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800" spc="-1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-10" dirty="0" err="1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по</a:t>
            </a:r>
            <a:r>
              <a:rPr sz="2800" spc="-1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3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sz="2800" spc="1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столица у </a:t>
            </a:r>
            <a:r>
              <a:rPr sz="2800" spc="10" dirty="0" err="1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сваком</a:t>
            </a:r>
            <a:r>
              <a:rPr sz="2800" spc="1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5" dirty="0" err="1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реду</a:t>
            </a:r>
            <a:r>
              <a:rPr sz="2800" spc="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800" spc="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5" dirty="0" err="1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Колико</a:t>
            </a:r>
            <a:r>
              <a:rPr sz="2800" spc="5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-1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је </a:t>
            </a:r>
            <a:r>
              <a:rPr sz="2800" spc="-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редова </a:t>
            </a:r>
            <a:r>
              <a:rPr sz="2800" spc="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нових </a:t>
            </a:r>
            <a:r>
              <a:rPr sz="2800" spc="1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столица</a:t>
            </a:r>
            <a:r>
              <a:rPr sz="2800" spc="5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постављено?</a:t>
            </a:r>
            <a:endParaRPr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15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(60-10):10=50:10=5</a:t>
            </a:r>
            <a:endParaRPr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800" dirty="0"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2800" spc="-5" dirty="0" err="1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Одговор</a:t>
            </a:r>
            <a:r>
              <a:rPr sz="280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80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dirty="0" err="1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Постављено</a:t>
            </a:r>
            <a:r>
              <a:rPr sz="280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-1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је </a:t>
            </a:r>
            <a:r>
              <a:rPr sz="2800" spc="15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bs-Cyrl-BA" sz="2800" spc="15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редова</a:t>
            </a:r>
            <a:r>
              <a:rPr sz="2800" spc="15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5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нових </a:t>
            </a:r>
            <a:r>
              <a:rPr sz="2800" spc="1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столица</a:t>
            </a:r>
            <a:r>
              <a:rPr sz="2800" spc="1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.</a:t>
            </a:r>
            <a:endParaRPr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stoli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1" y="5334000"/>
            <a:ext cx="958453" cy="1524000"/>
          </a:xfrm>
          <a:prstGeom prst="rect">
            <a:avLst/>
          </a:prstGeom>
        </p:spPr>
      </p:pic>
      <p:pic>
        <p:nvPicPr>
          <p:cNvPr id="6" name="Picture 5" descr="stoli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00200" y="5334000"/>
            <a:ext cx="958453" cy="1524000"/>
          </a:xfrm>
          <a:prstGeom prst="rect">
            <a:avLst/>
          </a:prstGeom>
        </p:spPr>
      </p:pic>
      <p:pic>
        <p:nvPicPr>
          <p:cNvPr id="7" name="Picture 6" descr="stoli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90800" y="5334000"/>
            <a:ext cx="958453" cy="1524000"/>
          </a:xfrm>
          <a:prstGeom prst="rect">
            <a:avLst/>
          </a:prstGeom>
        </p:spPr>
      </p:pic>
      <p:pic>
        <p:nvPicPr>
          <p:cNvPr id="8" name="Picture 7" descr="stoli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57600" y="5334000"/>
            <a:ext cx="958453" cy="1524000"/>
          </a:xfrm>
          <a:prstGeom prst="rect">
            <a:avLst/>
          </a:prstGeom>
        </p:spPr>
      </p:pic>
      <p:pic>
        <p:nvPicPr>
          <p:cNvPr id="9" name="Picture 8" descr="stoli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00600" y="5334000"/>
            <a:ext cx="958453" cy="1524000"/>
          </a:xfrm>
          <a:prstGeom prst="rect">
            <a:avLst/>
          </a:prstGeom>
        </p:spPr>
      </p:pic>
      <p:pic>
        <p:nvPicPr>
          <p:cNvPr id="10" name="Picture 9" descr="stoli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7400" y="5334000"/>
            <a:ext cx="958453" cy="1524000"/>
          </a:xfrm>
          <a:prstGeom prst="rect">
            <a:avLst/>
          </a:prstGeom>
        </p:spPr>
      </p:pic>
      <p:pic>
        <p:nvPicPr>
          <p:cNvPr id="11" name="Picture 10" descr="stoli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10400" y="5334000"/>
            <a:ext cx="958453" cy="1524000"/>
          </a:xfrm>
          <a:prstGeom prst="rect">
            <a:avLst/>
          </a:prstGeom>
        </p:spPr>
      </p:pic>
      <p:pic>
        <p:nvPicPr>
          <p:cNvPr id="12" name="Picture 11" descr="stoli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53400" y="5334000"/>
            <a:ext cx="958453" cy="1524000"/>
          </a:xfrm>
          <a:prstGeom prst="rect">
            <a:avLst/>
          </a:prstGeom>
        </p:spPr>
      </p:pic>
      <p:pic>
        <p:nvPicPr>
          <p:cNvPr id="13" name="Picture 12" descr="stoli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296400" y="5334000"/>
            <a:ext cx="958453" cy="1524000"/>
          </a:xfrm>
          <a:prstGeom prst="rect">
            <a:avLst/>
          </a:prstGeom>
        </p:spPr>
      </p:pic>
      <p:pic>
        <p:nvPicPr>
          <p:cNvPr id="14" name="Picture 13" descr="stoli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515600" y="5334000"/>
            <a:ext cx="958453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024254" y="2785999"/>
            <a:ext cx="10143490" cy="57066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777615" algn="ctr">
              <a:lnSpc>
                <a:spcPct val="100000"/>
              </a:lnSpc>
              <a:spcBef>
                <a:spcPts val="130"/>
              </a:spcBef>
            </a:pPr>
            <a:r>
              <a:rPr sz="3600" spc="15" dirty="0">
                <a:latin typeface="Arial" pitchFamily="34" charset="0"/>
                <a:cs typeface="Arial" pitchFamily="34" charset="0"/>
              </a:rPr>
              <a:t>Задатак </a:t>
            </a:r>
            <a:r>
              <a:rPr sz="3600" spc="10" dirty="0">
                <a:latin typeface="Arial" pitchFamily="34" charset="0"/>
                <a:cs typeface="Arial" pitchFamily="34" charset="0"/>
              </a:rPr>
              <a:t>за </a:t>
            </a:r>
            <a:r>
              <a:rPr sz="3600" spc="15" dirty="0">
                <a:latin typeface="Arial" pitchFamily="34" charset="0"/>
                <a:cs typeface="Arial" pitchFamily="34" charset="0"/>
              </a:rPr>
              <a:t>самосталан</a:t>
            </a:r>
            <a:r>
              <a:rPr sz="3600" spc="200" dirty="0">
                <a:latin typeface="Arial" pitchFamily="34" charset="0"/>
                <a:cs typeface="Arial" pitchFamily="34" charset="0"/>
              </a:rPr>
              <a:t> </a:t>
            </a:r>
            <a:r>
              <a:rPr sz="3600" spc="20" dirty="0">
                <a:latin typeface="Arial" pitchFamily="34" charset="0"/>
                <a:cs typeface="Arial" pitchFamily="34" charset="0"/>
              </a:rPr>
              <a:t>рад: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1167129" y="3721417"/>
            <a:ext cx="9857740" cy="101694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634740" marR="5080" algn="ctr">
              <a:lnSpc>
                <a:spcPts val="3679"/>
              </a:lnSpc>
              <a:spcBef>
                <a:spcPts val="530"/>
              </a:spcBef>
            </a:pPr>
            <a:r>
              <a:rPr sz="3600" spc="15" dirty="0">
                <a:latin typeface="Arial" pitchFamily="34" charset="0"/>
                <a:cs typeface="Arial" pitchFamily="34" charset="0"/>
              </a:rPr>
              <a:t>Урадити </a:t>
            </a:r>
            <a:r>
              <a:rPr sz="3600" spc="5" dirty="0">
                <a:latin typeface="Arial" pitchFamily="34" charset="0"/>
                <a:cs typeface="Arial" pitchFamily="34" charset="0"/>
              </a:rPr>
              <a:t>6</a:t>
            </a:r>
            <a:r>
              <a:rPr sz="3600" spc="5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3600" spc="5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3600" spc="5" dirty="0" err="1" smtClean="0">
                <a:latin typeface="Arial" pitchFamily="34" charset="0"/>
                <a:cs typeface="Arial" pitchFamily="34" charset="0"/>
              </a:rPr>
              <a:t>задатак</a:t>
            </a:r>
            <a:r>
              <a:rPr sz="3600" spc="5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3600" spc="10" dirty="0">
                <a:latin typeface="Arial" pitchFamily="34" charset="0"/>
                <a:cs typeface="Arial" pitchFamily="34" charset="0"/>
              </a:rPr>
              <a:t>у </a:t>
            </a:r>
            <a:r>
              <a:rPr sz="3600" spc="10" dirty="0" err="1">
                <a:latin typeface="Arial" pitchFamily="34" charset="0"/>
                <a:cs typeface="Arial" pitchFamily="34" charset="0"/>
              </a:rPr>
              <a:t>Радном</a:t>
            </a:r>
            <a:r>
              <a:rPr sz="3600" spc="10" dirty="0">
                <a:latin typeface="Arial" pitchFamily="34" charset="0"/>
                <a:cs typeface="Arial" pitchFamily="34" charset="0"/>
              </a:rPr>
              <a:t> </a:t>
            </a:r>
            <a:r>
              <a:rPr sz="3600" spc="10" dirty="0" err="1" smtClean="0">
                <a:latin typeface="Arial" pitchFamily="34" charset="0"/>
                <a:cs typeface="Arial" pitchFamily="34" charset="0"/>
              </a:rPr>
              <a:t>листу</a:t>
            </a:r>
            <a:r>
              <a:rPr sz="3600" spc="1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3600" spc="20" dirty="0">
                <a:latin typeface="Arial" pitchFamily="34" charset="0"/>
                <a:cs typeface="Arial" pitchFamily="34" charset="0"/>
              </a:rPr>
              <a:t>на </a:t>
            </a:r>
            <a:r>
              <a:rPr sz="3600" spc="5" dirty="0">
                <a:latin typeface="Arial" pitchFamily="34" charset="0"/>
                <a:cs typeface="Arial" pitchFamily="34" charset="0"/>
              </a:rPr>
              <a:t>66.</a:t>
            </a:r>
            <a:r>
              <a:rPr sz="3600" spc="165" dirty="0">
                <a:latin typeface="Arial" pitchFamily="34" charset="0"/>
                <a:cs typeface="Arial" pitchFamily="34" charset="0"/>
              </a:rPr>
              <a:t> </a:t>
            </a:r>
            <a:r>
              <a:rPr sz="3600" spc="15" dirty="0">
                <a:latin typeface="Arial" pitchFamily="34" charset="0"/>
                <a:cs typeface="Arial" pitchFamily="34" charset="0"/>
              </a:rPr>
              <a:t>cтрани.</a:t>
            </a:r>
          </a:p>
        </p:txBody>
      </p:sp>
      <p:sp>
        <p:nvSpPr>
          <p:cNvPr id="4" name="object 4"/>
          <p:cNvSpPr/>
          <p:nvPr/>
        </p:nvSpPr>
        <p:spPr>
          <a:xfrm>
            <a:off x="542925" y="580961"/>
            <a:ext cx="3576701" cy="5767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609600"/>
            <a:ext cx="3447923" cy="56386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247</Words>
  <Application>Microsoft Office PowerPoint</Application>
  <PresentationFormat>Custom</PresentationFormat>
  <Paragraphs>32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МАТЕМАТИЧКИ ИЗРАЗИ</vt:lpstr>
      <vt:lpstr>Slide 2</vt:lpstr>
      <vt:lpstr>3. Од комада штофа дужине 27 m сaшивено је 9  једнаких одијела. Колико треба штофа за 20 таквих одијела?</vt:lpstr>
      <vt:lpstr>Slide 4</vt:lpstr>
      <vt:lpstr>Slide 5</vt:lpstr>
      <vt:lpstr>Задатак за самосталан рад: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МАТЕМАТИЧКИ ИЗРАЗИ</dc:title>
  <dc:creator>PC</dc:creator>
  <cp:lastModifiedBy>PC</cp:lastModifiedBy>
  <cp:revision>9</cp:revision>
  <dcterms:created xsi:type="dcterms:W3CDTF">2020-05-19T21:44:59Z</dcterms:created>
  <dcterms:modified xsi:type="dcterms:W3CDTF">2020-05-22T18:15:21Z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2020-05-12T00:00:00Z</vt:filetime>
  </property>
  <property fmtid="{D5CDD505-2E9C-101B-9397-08002B2CF9AE}" pid="3" name="LastSaved">
    <vt:filetime>2020-05-19T00:00:00Z</vt:filetime>
  </property>
</Properties>
</file>