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69" r:id="rId5"/>
    <p:sldId id="268" r:id="rId6"/>
    <p:sldId id="275" r:id="rId7"/>
    <p:sldId id="277" r:id="rId8"/>
    <p:sldId id="273" r:id="rId9"/>
    <p:sldId id="272" r:id="rId10"/>
    <p:sldId id="27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1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2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5EC7-F93B-496D-ACEE-F2A85585C1F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2A6E-9CFE-460E-98EB-D043DEB4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42875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БОГАТСТВО РЈЕЧНИКА СРПСКОГ ЈЕЗИКА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3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-19050"/>
            <a:ext cx="9177867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9055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0015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Попуни табелу: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3778"/>
              </p:ext>
            </p:extLst>
          </p:nvPr>
        </p:nvGraphicFramePr>
        <p:xfrm>
          <a:off x="1219201" y="1778924"/>
          <a:ext cx="6553199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7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УМАЊЕНИЦЕ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ИМЕНИЦЕ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УВЕЋАНИЦЕ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клупа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флаша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кишурина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055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ПОНОВИМО: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0" y="112395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Ријеч</a:t>
            </a:r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скуп гласова или само један глас који има одређено значење.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800" y="194304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Неке ријечи имају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4400" y="240024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увећано значење,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914400" y="278124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умањено значење,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914400" y="316224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супротно значење и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914400" y="35623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 или слично значење.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" grpId="0"/>
      <p:bldP spid="62" grpId="0"/>
      <p:bldP spid="63" grpId="0"/>
      <p:bldP spid="2048" grpId="0"/>
      <p:bldP spid="2049" grpId="0"/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71032"/>
              </p:ext>
            </p:extLst>
          </p:nvPr>
        </p:nvGraphicFramePr>
        <p:xfrm>
          <a:off x="457200" y="120015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11464"/>
            <a:ext cx="733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Различит облик, а исто или слично значење могу имати: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именице, глаголи и придјеви.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69414"/>
              </p:ext>
            </p:extLst>
          </p:nvPr>
        </p:nvGraphicFramePr>
        <p:xfrm>
          <a:off x="533400" y="2754630"/>
          <a:ext cx="80772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ИМЕНИЦЕ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ГЛАГОЛИ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ПРИДЈЕВИ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кућа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причати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говорити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срећан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радостан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коњ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ићи </a:t>
                      </a:r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ходати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немиран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несташан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1435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РИЈЕЧИ ИСТОГ ИЛИ СЛИЧНОГ ЗНАЧЕЊА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60073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РИЈЕЧИ СУПРОТНОГ ЗНАЧЕЊА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44883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Супротно значење могу имати: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именице, придјеви, глаголи и прилози.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59155"/>
              </p:ext>
            </p:extLst>
          </p:nvPr>
        </p:nvGraphicFramePr>
        <p:xfrm>
          <a:off x="571500" y="2602230"/>
          <a:ext cx="800099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ИМЕНИЦЕ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ГЛАГОЛИ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ПРИДЈЕВИ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ПРИЛОЗИ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срећа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туга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узимати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црно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бијело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испред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младост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старост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ходати - </a:t>
                      </a:r>
                      <a:r>
                        <a:rPr lang="bs-Cyrl-BA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стајати</a:t>
                      </a:r>
                      <a:endParaRPr lang="bs-Cyrl-BA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весео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тужан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испод - </a:t>
                      </a: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изнад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81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РИЈЕЧИ КОЈЕ ИМАЈУ УМАЊЕНО ЗНАЧЕЊЕ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2239"/>
              </p:ext>
            </p:extLst>
          </p:nvPr>
        </p:nvGraphicFramePr>
        <p:xfrm>
          <a:off x="1600200" y="1581150"/>
          <a:ext cx="57912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УМАЊЕНО ЗНАЧЕЊЕ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ножић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кућа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кућица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киша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кишица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сестра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сестрица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књига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књижица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3815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РИЈЕЧИ КОЈЕ ИМАЈУ УВЕЋАНО ЗНАЧЕЊЕ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46579"/>
              </p:ext>
            </p:extLst>
          </p:nvPr>
        </p:nvGraphicFramePr>
        <p:xfrm>
          <a:off x="1600200" y="1778924"/>
          <a:ext cx="57912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ИМЕНИЦА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УВЕЋАНО ЗНАЧЕЊЕ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зец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зечина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јунак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јуначина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капетина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кућа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кућетина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носина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61915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Пронађи ријечи сличног значења и повежи их стрелицом!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038" y="135255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sr-Cyrl-RS" dirty="0"/>
              <a:t>                      </a:t>
            </a: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НЕДЈЕЉА		     ЖАЛОСТАН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ТОРБА                                ГАЛАМА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ХОДАТИ	                   ДОМ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ТУЖАН                              СЕДМИЦА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БУКА			     ТАШНА</a:t>
            </a:r>
          </a:p>
          <a:p>
            <a:pPr lvl="0">
              <a:lnSpc>
                <a:spcPct val="150000"/>
              </a:lnSpc>
            </a:pPr>
            <a:r>
              <a:rPr lang="sr-Cyrl-R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КУЋА                                  ИЋИ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657350"/>
            <a:ext cx="1524000" cy="137160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2114550"/>
            <a:ext cx="1981200" cy="137160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2572544"/>
            <a:ext cx="1752600" cy="1370806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71800" y="1657350"/>
            <a:ext cx="1752600" cy="137160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2114550"/>
            <a:ext cx="2057400" cy="137160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67000" y="2572544"/>
            <a:ext cx="2057400" cy="1370806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055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9055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Напиши умањено и увећано значење сљедећих ријечи:</a:t>
            </a:r>
          </a:p>
          <a:p>
            <a:endParaRPr lang="bs-Cyrl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_____________ кутија ______________ </a:t>
            </a:r>
          </a:p>
          <a:p>
            <a:pPr>
              <a:lnSpc>
                <a:spcPct val="150000"/>
              </a:lnSpc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_____________ </a:t>
            </a:r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шнала</a:t>
            </a:r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 </a:t>
            </a:r>
          </a:p>
          <a:p>
            <a:pPr>
              <a:lnSpc>
                <a:spcPct val="150000"/>
              </a:lnSpc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_____________ чизма _______________</a:t>
            </a:r>
          </a:p>
          <a:p>
            <a:pPr>
              <a:lnSpc>
                <a:spcPct val="150000"/>
              </a:lnSpc>
            </a:pP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_____________ трава _______________</a:t>
            </a:r>
          </a:p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_____________ капут_______________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21181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кутијица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21181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кутијетина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5811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шналица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6517" y="159281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шналетина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1852" y="2050018"/>
            <a:ext cx="127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чизмица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0368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чизметина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2507218"/>
            <a:ext cx="122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травица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644" y="2502711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травуљина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9105" y="287711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капутић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7260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капутина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2598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СРПСКИ ЈЕЗИК ЗА 4. РАЗРЕД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0550"/>
            <a:ext cx="784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Пронађи ријечи супротног значења и заокружи их: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ИСПРЕД – иза – горе – назад - поред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ДОЉЕ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десно – напријед – горе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МАЛО – танко – мршаво – уско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велико 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ЈАКА – спора – снажна –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слаба – храбра 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БИЈЕЛО – тамно – црно – сјајно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црвено 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bs-Cyrl-BA" dirty="0"/>
              <a:t> 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34" y="1533525"/>
            <a:ext cx="50152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3300"/>
            <a:ext cx="652189" cy="3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09789" y="2394982"/>
            <a:ext cx="948011" cy="40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36" y="2885442"/>
            <a:ext cx="914399" cy="3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3" y="3333750"/>
            <a:ext cx="828677" cy="3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8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467</TotalTime>
  <Words>300</Words>
  <Application>Microsoft Office PowerPoint</Application>
  <PresentationFormat>On-screen Show (16:9)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marina_uciteljica@yahoo.com</cp:lastModifiedBy>
  <cp:revision>36</cp:revision>
  <dcterms:created xsi:type="dcterms:W3CDTF">2020-05-15T11:53:00Z</dcterms:created>
  <dcterms:modified xsi:type="dcterms:W3CDTF">2020-05-22T15:27:17Z</dcterms:modified>
</cp:coreProperties>
</file>