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5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380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4870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159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9536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91923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6291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47535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47039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337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6930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713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888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4325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4994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2611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865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615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DF44FB4-D5CA-4C8A-B51F-90D074071289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1426-D58D-4080-ACE9-AAD0CDB2AA7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02421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Biološki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važna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organska</a:t>
            </a: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jedinjenja</a:t>
            </a:r>
            <a:endParaRPr lang="sr-Latn-RS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-MASTI I ULJA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-MONISAHARIDI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HEMIJA 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IX RAZRED </a:t>
            </a:r>
          </a:p>
          <a:p>
            <a:endParaRPr lang="sr-Latn-R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5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0E20-A882-4EAA-A5D0-2E44F57CC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442" y="476672"/>
            <a:ext cx="6620968" cy="1981200"/>
          </a:xfrm>
        </p:spPr>
        <p:txBody>
          <a:bodyPr/>
          <a:lstStyle/>
          <a:p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Zadatak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reakciji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palmitinske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kiseline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kalcijum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hidroksida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nastaje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kalcijum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palmitinoat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voda.Koliko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grama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kalcijum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hidroksida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potrebno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reakciji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nastaje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kalcijum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palmitinoata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2AD8F-3DDB-4415-B5BA-8F63A62B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6442" y="2708920"/>
            <a:ext cx="6620968" cy="3888432"/>
          </a:xfrm>
        </p:spPr>
        <p:txBody>
          <a:bodyPr>
            <a:normAutofit fontScale="92500" lnSpcReduction="10000"/>
          </a:bodyPr>
          <a:lstStyle/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x g                      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3mol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COOH + Ca(OH)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(C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COO)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Ca+2H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m=n*M                  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n=1mol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m=1mol*74 g/mol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m =74 g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x(Ca(OH)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*1mol=3mol*74g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x(Ca(OH)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= 222g</a:t>
            </a:r>
          </a:p>
          <a:p>
            <a:pPr marL="114300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(Ca(OH)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(Ca) +2Ar(O)+2Ar(H)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=40 + 2*16+2*1=74 </a:t>
            </a:r>
          </a:p>
          <a:p>
            <a:pPr marL="1143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M(Ca(OH)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)=74 g/mol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49FDEFD-D750-4EE9-8258-5DC9B9131726}"/>
              </a:ext>
            </a:extLst>
          </p:cNvPr>
          <p:cNvCxnSpPr>
            <a:cxnSpLocks/>
          </p:cNvCxnSpPr>
          <p:nvPr/>
        </p:nvCxnSpPr>
        <p:spPr>
          <a:xfrm>
            <a:off x="3923928" y="328498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9A1E48-4FED-411C-86F9-10F3EAD42E3D}"/>
              </a:ext>
            </a:extLst>
          </p:cNvPr>
          <p:cNvCxnSpPr/>
          <p:nvPr/>
        </p:nvCxnSpPr>
        <p:spPr>
          <a:xfrm>
            <a:off x="3491880" y="2924944"/>
            <a:ext cx="1512168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72F973-CED0-4AA2-9661-36FF18AEF463}"/>
              </a:ext>
            </a:extLst>
          </p:cNvPr>
          <p:cNvCxnSpPr/>
          <p:nvPr/>
        </p:nvCxnSpPr>
        <p:spPr>
          <a:xfrm flipV="1">
            <a:off x="3779912" y="2924944"/>
            <a:ext cx="108012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83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2.zadatak</a:t>
            </a:r>
            <a:endParaRPr lang="sr-Latn-R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57" y="1670598"/>
            <a:ext cx="8440159" cy="5115056"/>
          </a:xfrm>
        </p:spPr>
        <p:txBody>
          <a:bodyPr>
            <a:normAutofit fontScale="47500" lnSpcReduction="20000"/>
          </a:bodyPr>
          <a:lstStyle/>
          <a:p>
            <a:r>
              <a:rPr lang="en-US" sz="5800" dirty="0" err="1">
                <a:latin typeface="Arial" panose="020B0604020202020204" pitchFamily="34" charset="0"/>
                <a:cs typeface="Arial" panose="020B0604020202020204" pitchFamily="34" charset="0"/>
              </a:rPr>
              <a:t>Izračunaj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800" dirty="0" err="1">
                <a:latin typeface="Arial" panose="020B0604020202020204" pitchFamily="34" charset="0"/>
                <a:cs typeface="Arial" panose="020B0604020202020204" pitchFamily="34" charset="0"/>
              </a:rPr>
              <a:t>masu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2 mol </a:t>
            </a:r>
            <a:r>
              <a:rPr lang="en-US" sz="5800" dirty="0" err="1">
                <a:latin typeface="Arial" panose="020B0604020202020204" pitchFamily="34" charset="0"/>
                <a:cs typeface="Arial" panose="020B0604020202020204" pitchFamily="34" charset="0"/>
              </a:rPr>
              <a:t>aldotrioze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(H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O)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        n=3                                         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 m = ?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800" u="sng" dirty="0">
                <a:latin typeface="Arial" panose="020B0604020202020204" pitchFamily="34" charset="0"/>
                <a:cs typeface="Arial" panose="020B0604020202020204" pitchFamily="34" charset="0"/>
              </a:rPr>
              <a:t>n = 2mol  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m = n*M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800" dirty="0" err="1"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)=90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M(C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)=90g/mol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m = 2mol * 90g/mol</a:t>
            </a:r>
          </a:p>
          <a:p>
            <a:pPr marL="114300" indent="0">
              <a:buNone/>
            </a:pPr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 m = 180g</a:t>
            </a:r>
          </a:p>
          <a:p>
            <a:pPr marL="114300" indent="0">
              <a:buNone/>
            </a:pP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sr-Latn-R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Aldoză - Wikipedia">
            <a:extLst>
              <a:ext uri="{FF2B5EF4-FFF2-40B4-BE49-F238E27FC236}">
                <a16:creationId xmlns:a16="http://schemas.microsoft.com/office/drawing/2014/main" id="{0389489A-E209-405E-A464-394338277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76872"/>
            <a:ext cx="207096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30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3.zadatak</a:t>
            </a:r>
            <a:endParaRPr lang="sr-Latn-R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2618" y="1772816"/>
                <a:ext cx="8229600" cy="435334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Izračunaj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maseni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udio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vodonika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glukozi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(H)</a:t>
                </a:r>
                <a:r>
                  <a:rPr lang="sr-Cyrl-BA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sr-Cyrl-BA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                                                        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(H) =</a:t>
                </a:r>
                <a:r>
                  <a:rPr lang="sr-Cyrl-BA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(H)*6 /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(C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12</a:t>
                </a:r>
                <a:r>
                  <a:rPr lang="en-US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= 180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𝜔</m:t>
                    </m:r>
                    <m:r>
                      <m:rPr>
                        <m:nor/>
                      </m:rPr>
                      <a: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m:rPr>
                        <m:nor/>
                      </m:rPr>
                      <a: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 / 180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(H)</a:t>
                </a:r>
                <a:r>
                  <a:rPr lang="sr-Cyrl-BA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0,</a:t>
                </a:r>
                <a:r>
                  <a:rPr lang="sr-Cyrl-BA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33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𝜔</m:t>
                    </m:r>
                    <m:r>
                      <m:rPr>
                        <m:nor/>
                      </m:rPr>
                      <a: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H</m:t>
                    </m:r>
                    <m:r>
                      <m:rPr>
                        <m:nor/>
                      </m:rPr>
                      <a: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sr-Cyrl-BA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3,3%</a:t>
                </a:r>
              </a:p>
              <a:p>
                <a:endParaRPr lang="sr-Latn-R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618" y="1772816"/>
                <a:ext cx="8229600" cy="4353346"/>
              </a:xfrm>
              <a:blipFill>
                <a:blip r:embed="rId2"/>
                <a:stretch>
                  <a:fillRect l="-1037" t="-2941" b="-4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Glukoza – Wikipedija">
            <a:extLst>
              <a:ext uri="{FF2B5EF4-FFF2-40B4-BE49-F238E27FC236}">
                <a16:creationId xmlns:a16="http://schemas.microsoft.com/office/drawing/2014/main" id="{B88E8933-1695-4305-BE28-16C810483A3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185" y="2348880"/>
            <a:ext cx="1271905" cy="181356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585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Zadaća</a:t>
            </a:r>
            <a:endParaRPr lang="sr-Latn-R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Izračunaj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maseni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udio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ugljenika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kiseonika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glukozi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42366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270</TotalTime>
  <Words>286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Century Gothic</vt:lpstr>
      <vt:lpstr>Times New Roman</vt:lpstr>
      <vt:lpstr>Wingdings 3</vt:lpstr>
      <vt:lpstr>Ion</vt:lpstr>
      <vt:lpstr>Biološki važna organska jedinjenja</vt:lpstr>
      <vt:lpstr>1.Zadatak U reakciji palmitinske kiseline i kalcijum hidroksida nastaje kalcijum palmitinoat i voda.Koliko grama kalcijum hidroksida je potrebno ako u reakciji nastaje 3 mola kalcijum palmitinoata?  </vt:lpstr>
      <vt:lpstr>2.zadatak</vt:lpstr>
      <vt:lpstr>3.zadatak</vt:lpstr>
      <vt:lpstr>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Bioloski vazna organska jedinjenja</dc:title>
  <dc:creator>BRANE</dc:creator>
  <cp:lastModifiedBy>Korisnik2103</cp:lastModifiedBy>
  <cp:revision>29</cp:revision>
  <dcterms:created xsi:type="dcterms:W3CDTF">2020-04-21T10:14:33Z</dcterms:created>
  <dcterms:modified xsi:type="dcterms:W3CDTF">2020-05-01T16:36:08Z</dcterms:modified>
</cp:coreProperties>
</file>