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comments/comment1.xml" ContentType="application/vnd.openxmlformats-officedocument.presentationml.comment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0" r:id="rId25"/>
    <p:sldId id="281" r:id="rId26"/>
    <p:sldId id="279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orisnik" initials="k" lastIdx="3" clrIdx="0">
    <p:extLst>
      <p:ext uri="{19B8F6BF-5375-455C-9EA6-DF929625EA0E}">
        <p15:presenceInfo xmlns:p15="http://schemas.microsoft.com/office/powerpoint/2012/main" xmlns="" userId="korisnik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4660"/>
  </p:normalViewPr>
  <p:slideViewPr>
    <p:cSldViewPr snapToGrid="0">
      <p:cViewPr varScale="1">
        <p:scale>
          <a:sx n="69" d="100"/>
          <a:sy n="69" d="100"/>
        </p:scale>
        <p:origin x="-57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4-25T10:07:17.303" idx="2">
    <p:pos x="10" y="10"/>
    <p:text/>
    <p:extLst>
      <p:ext uri="{C676402C-5697-4E1C-873F-D02D1690AC5C}">
        <p15:threadingInfo xmlns:p15="http://schemas.microsoft.com/office/powerpoint/2012/main" xmlns="" timeZoneBias="-120"/>
      </p:ext>
    </p:extLst>
  </p:cm>
  <p:cm authorId="1" dt="2020-04-25T10:07:29.927" idx="3">
    <p:pos x="146" y="146"/>
    <p:text/>
    <p:extLst>
      <p:ext uri="{C676402C-5697-4E1C-873F-D02D1690AC5C}">
        <p15:threadingInfo xmlns:p15="http://schemas.microsoft.com/office/powerpoint/2012/main" xmlns="" timeZoneBias="-12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 slaj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sr-Latn-RS"/>
              <a:t>Kliknite i uredite naslov mastera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r-Latn-RS"/>
              <a:t>Kliknite da biste uredili stil podnaslova mastera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66246-9D49-4F72-AD93-DA4FA57E64C4}" type="datetimeFigureOut">
              <a:rPr lang="sr-Latn-RS" smtClean="0"/>
              <a:pPr/>
              <a:t>19.5.2020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4D484-2C51-4002-91C2-020DF43FA607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xmlns="" val="4022446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nat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r-Latn-RS"/>
              <a:t>Kliknite i uredite naslov mastera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66246-9D49-4F72-AD93-DA4FA57E64C4}" type="datetimeFigureOut">
              <a:rPr lang="sr-Latn-RS" smtClean="0"/>
              <a:pPr/>
              <a:t>19.5.2020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4D484-2C51-4002-91C2-020DF43FA607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xmlns="" val="2782477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a nat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r-Latn-RS"/>
              <a:t>Kliknite i uredite naslov mastera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66246-9D49-4F72-AD93-DA4FA57E64C4}" type="datetimeFigureOut">
              <a:rPr lang="sr-Latn-RS" smtClean="0"/>
              <a:pPr/>
              <a:t>19.5.2020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4D484-2C51-4002-91C2-020DF43FA607}" type="slidenum">
              <a:rPr lang="sr-Latn-RS" smtClean="0"/>
              <a:pPr/>
              <a:t>‹#›</a:t>
            </a:fld>
            <a:endParaRPr lang="sr-Latn-R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270703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a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sr-Latn-RS"/>
              <a:t>Kliknite i uredite naslov mastera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66246-9D49-4F72-AD93-DA4FA57E64C4}" type="datetimeFigureOut">
              <a:rPr lang="sr-Latn-RS" smtClean="0"/>
              <a:pPr/>
              <a:t>19.5.2020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4D484-2C51-4002-91C2-020DF43FA607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xmlns="" val="9988216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a ponuđenim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r-Latn-RS"/>
              <a:t>Kliknite i uredite naslov mastera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66246-9D49-4F72-AD93-DA4FA57E64C4}" type="datetimeFigureOut">
              <a:rPr lang="sr-Latn-RS" smtClean="0"/>
              <a:pPr/>
              <a:t>19.5.2020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4D484-2C51-4002-91C2-020DF43FA607}" type="slidenum">
              <a:rPr lang="sr-Latn-RS" smtClean="0"/>
              <a:pPr/>
              <a:t>‹#›</a:t>
            </a:fld>
            <a:endParaRPr lang="sr-Latn-R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820001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čno ili neta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r-Latn-RS"/>
              <a:t>Kliknite i uredite naslov mastera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66246-9D49-4F72-AD93-DA4FA57E64C4}" type="datetimeFigureOut">
              <a:rPr lang="sr-Latn-RS" smtClean="0"/>
              <a:pPr/>
              <a:t>19.5.2020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4D484-2C51-4002-91C2-020DF43FA607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xmlns="" val="22720057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vertikaln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/>
              <a:t>Kliknite i uredite naslov mastera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66246-9D49-4F72-AD93-DA4FA57E64C4}" type="datetimeFigureOut">
              <a:rPr lang="sr-Latn-RS" smtClean="0"/>
              <a:pPr/>
              <a:t>19.5.2020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4D484-2C51-4002-91C2-020DF43FA607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xmlns="" val="23941383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n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sr-Latn-RS"/>
              <a:t>Kliknite i uredite naslov mastera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66246-9D49-4F72-AD93-DA4FA57E64C4}" type="datetimeFigureOut">
              <a:rPr lang="sr-Latn-RS" smtClean="0"/>
              <a:pPr/>
              <a:t>19.5.2020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4D484-2C51-4002-91C2-020DF43FA607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xmlns="" val="4075974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sr-Latn-RS"/>
              <a:t>Kliknite i uredite naslov mastera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66246-9D49-4F72-AD93-DA4FA57E64C4}" type="datetimeFigureOut">
              <a:rPr lang="sr-Latn-RS" smtClean="0"/>
              <a:pPr/>
              <a:t>19.5.2020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4D484-2C51-4002-91C2-020DF43FA607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xmlns="" val="1917213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r-Latn-RS"/>
              <a:t>Kliknite i uredite naslov mastera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66246-9D49-4F72-AD93-DA4FA57E64C4}" type="datetimeFigureOut">
              <a:rPr lang="sr-Latn-RS" smtClean="0"/>
              <a:pPr/>
              <a:t>19.5.2020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4D484-2C51-4002-91C2-020DF43FA607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xmlns="" val="3269708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/>
              <a:t>Kliknite i uredite naslov mastera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66246-9D49-4F72-AD93-DA4FA57E64C4}" type="datetimeFigureOut">
              <a:rPr lang="sr-Latn-RS" smtClean="0"/>
              <a:pPr/>
              <a:t>19.5.2020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4D484-2C51-4002-91C2-020DF43FA607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xmlns="" val="152485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eđe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r-Latn-RS"/>
              <a:t>Kliknite i uredite naslov mastera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66246-9D49-4F72-AD93-DA4FA57E64C4}" type="datetimeFigureOut">
              <a:rPr lang="sr-Latn-RS" smtClean="0"/>
              <a:pPr/>
              <a:t>19.5.2020</a:t>
            </a:fld>
            <a:endParaRPr lang="sr-Latn-R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4D484-2C51-4002-91C2-020DF43FA607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xmlns="" val="31275994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sr-Latn-RS"/>
              <a:t>Kliknite i uredite naslov mastera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66246-9D49-4F72-AD93-DA4FA57E64C4}" type="datetimeFigureOut">
              <a:rPr lang="sr-Latn-RS" smtClean="0"/>
              <a:pPr/>
              <a:t>19.5.2020</a:t>
            </a:fld>
            <a:endParaRPr lang="sr-Latn-R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4D484-2C51-4002-91C2-020DF43FA607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xmlns="" val="1272851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66246-9D49-4F72-AD93-DA4FA57E64C4}" type="datetimeFigureOut">
              <a:rPr lang="sr-Latn-RS" smtClean="0"/>
              <a:pPr/>
              <a:t>19.5.2020</a:t>
            </a:fld>
            <a:endParaRPr lang="sr-Latn-R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4D484-2C51-4002-91C2-020DF43FA607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xmlns="" val="976206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a nat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sr-Latn-RS"/>
              <a:t>Kliknite i uredite naslov mastera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66246-9D49-4F72-AD93-DA4FA57E64C4}" type="datetimeFigureOut">
              <a:rPr lang="sr-Latn-RS" smtClean="0"/>
              <a:pPr/>
              <a:t>19.5.2020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4D484-2C51-4002-91C2-020DF43FA607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xmlns="" val="2590465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a nat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r-Latn-RS"/>
              <a:t>Kliknite i uredite naslov mastera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r-Latn-RS"/>
              <a:t>Kliknite na ikonu da dodate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66246-9D49-4F72-AD93-DA4FA57E64C4}" type="datetimeFigureOut">
              <a:rPr lang="sr-Latn-RS" smtClean="0"/>
              <a:pPr/>
              <a:t>19.5.2020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4D484-2C51-4002-91C2-020DF43FA607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xmlns="" val="587958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r-Latn-RS"/>
              <a:t>Kliknite i uredite naslov mastera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366246-9D49-4F72-AD93-DA4FA57E64C4}" type="datetimeFigureOut">
              <a:rPr lang="sr-Latn-RS" smtClean="0"/>
              <a:pPr/>
              <a:t>19.5.2020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4B4D484-2C51-4002-91C2-020DF43FA607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xmlns="" val="2411589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DDA3F34B-AFF3-4779-898C-6ED7894198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sr-Cyrl-RS" sz="9600" dirty="0"/>
              <a:t>СИСАРИ</a:t>
            </a:r>
            <a:endParaRPr lang="sr-Latn-RS" sz="9600" dirty="0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xmlns="" id="{F9240B71-5121-4B80-B665-FE2FA4FE617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sr-Cyrl-RS" sz="4800" dirty="0"/>
              <a:t>ПОНАВЉАЊЕ</a:t>
            </a:r>
            <a:endParaRPr lang="sr-Latn-RS" sz="4800" dirty="0"/>
          </a:p>
        </p:txBody>
      </p:sp>
    </p:spTree>
    <p:extLst>
      <p:ext uri="{BB962C8B-B14F-4D97-AF65-F5344CB8AC3E}">
        <p14:creationId xmlns:p14="http://schemas.microsoft.com/office/powerpoint/2010/main" xmlns="" val="12209075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DC4F4C9B-3C50-4028-9543-F0BE42DC1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r-Cyrl-RS" sz="4400" dirty="0"/>
              <a:t>СКЕЛЕТ</a:t>
            </a:r>
            <a:endParaRPr lang="sr-Latn-RS" sz="4400" dirty="0"/>
          </a:p>
        </p:txBody>
      </p:sp>
      <p:pic>
        <p:nvPicPr>
          <p:cNvPr id="5" name="Čuvar mesta za sadržaj 4">
            <a:extLst>
              <a:ext uri="{FF2B5EF4-FFF2-40B4-BE49-F238E27FC236}">
                <a16:creationId xmlns:a16="http://schemas.microsoft.com/office/drawing/2014/main" xmlns="" id="{66DC5220-3BF9-4FD9-B132-4E1D4E004D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86245" y="2551113"/>
            <a:ext cx="6550948" cy="3881437"/>
          </a:xfr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xmlns="" id="{77A2E540-040A-4F36-BD02-71252877C3CE}"/>
              </a:ext>
            </a:extLst>
          </p:cNvPr>
          <p:cNvSpPr/>
          <p:nvPr/>
        </p:nvSpPr>
        <p:spPr>
          <a:xfrm>
            <a:off x="1943100" y="1743075"/>
            <a:ext cx="1209675" cy="7905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1200" dirty="0"/>
              <a:t>ЛОБАЊА</a:t>
            </a:r>
            <a:endParaRPr lang="sr-Latn-RS" sz="1200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FACD62E0-7EE9-429B-B7CE-8DB6332C8BEC}"/>
              </a:ext>
            </a:extLst>
          </p:cNvPr>
          <p:cNvSpPr/>
          <p:nvPr/>
        </p:nvSpPr>
        <p:spPr>
          <a:xfrm>
            <a:off x="5057775" y="2028825"/>
            <a:ext cx="1676400" cy="7143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1200" dirty="0"/>
              <a:t>КИЧМЕНИЦА</a:t>
            </a:r>
            <a:endParaRPr lang="sr-Latn-RS" sz="12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8855A7D5-725F-4C12-8C0C-2CC964574760}"/>
              </a:ext>
            </a:extLst>
          </p:cNvPr>
          <p:cNvSpPr/>
          <p:nvPr/>
        </p:nvSpPr>
        <p:spPr>
          <a:xfrm>
            <a:off x="3369930" y="1913730"/>
            <a:ext cx="1362075" cy="7905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1600" dirty="0"/>
              <a:t>РАМЕНИ ПОЈАС</a:t>
            </a:r>
            <a:endParaRPr lang="sr-Latn-RS" sz="160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1FAF9ADF-92E7-4ECF-A054-6EE30DCD06B9}"/>
              </a:ext>
            </a:extLst>
          </p:cNvPr>
          <p:cNvSpPr/>
          <p:nvPr/>
        </p:nvSpPr>
        <p:spPr>
          <a:xfrm>
            <a:off x="7143750" y="1620045"/>
            <a:ext cx="1600200" cy="7905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1400" dirty="0"/>
              <a:t>КАРЛИЧНИ ПОЈАС</a:t>
            </a:r>
            <a:endParaRPr lang="sr-Latn-RS" sz="1400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AAA2228A-AB93-45F6-9701-F5E348A0157D}"/>
              </a:ext>
            </a:extLst>
          </p:cNvPr>
          <p:cNvSpPr/>
          <p:nvPr/>
        </p:nvSpPr>
        <p:spPr>
          <a:xfrm>
            <a:off x="8092909" y="3648075"/>
            <a:ext cx="1530682" cy="7905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dirty="0"/>
              <a:t>РЕБРА</a:t>
            </a:r>
            <a:endParaRPr lang="sr-Latn-R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6BAA1072-4297-4326-8B57-DA799638BD58}"/>
              </a:ext>
            </a:extLst>
          </p:cNvPr>
          <p:cNvSpPr/>
          <p:nvPr/>
        </p:nvSpPr>
        <p:spPr>
          <a:xfrm>
            <a:off x="7950034" y="5078412"/>
            <a:ext cx="1673557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1600" dirty="0"/>
              <a:t>ЗАДЊИ УДОВИ</a:t>
            </a:r>
            <a:endParaRPr lang="sr-Latn-RS" sz="1600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6C229199-8A87-4EF6-BDA0-73269EF76003}"/>
              </a:ext>
            </a:extLst>
          </p:cNvPr>
          <p:cNvSpPr/>
          <p:nvPr/>
        </p:nvSpPr>
        <p:spPr>
          <a:xfrm>
            <a:off x="1438275" y="5238750"/>
            <a:ext cx="1905000" cy="10096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1600" dirty="0"/>
              <a:t>ПРЕДЊИ УДОВИ</a:t>
            </a:r>
            <a:endParaRPr lang="sr-Latn-RS" sz="1600" dirty="0"/>
          </a:p>
        </p:txBody>
      </p:sp>
      <p:cxnSp>
        <p:nvCxnSpPr>
          <p:cNvPr id="14" name="Prava linija spajanja sa strelicom 13">
            <a:extLst>
              <a:ext uri="{FF2B5EF4-FFF2-40B4-BE49-F238E27FC236}">
                <a16:creationId xmlns:a16="http://schemas.microsoft.com/office/drawing/2014/main" xmlns="" id="{541FDD66-7DD6-4BAD-9A3C-B92F0935D09F}"/>
              </a:ext>
            </a:extLst>
          </p:cNvPr>
          <p:cNvCxnSpPr>
            <a:cxnSpLocks/>
            <a:stCxn id="6" idx="4"/>
          </p:cNvCxnSpPr>
          <p:nvPr/>
        </p:nvCxnSpPr>
        <p:spPr>
          <a:xfrm>
            <a:off x="2547938" y="2533650"/>
            <a:ext cx="19216" cy="2809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rava linija spajanja sa strelicom 18">
            <a:extLst>
              <a:ext uri="{FF2B5EF4-FFF2-40B4-BE49-F238E27FC236}">
                <a16:creationId xmlns:a16="http://schemas.microsoft.com/office/drawing/2014/main" xmlns="" id="{2369E6FC-661E-43EC-9D40-4FDB8F3318EC}"/>
              </a:ext>
            </a:extLst>
          </p:cNvPr>
          <p:cNvCxnSpPr>
            <a:stCxn id="8" idx="4"/>
          </p:cNvCxnSpPr>
          <p:nvPr/>
        </p:nvCxnSpPr>
        <p:spPr>
          <a:xfrm flipH="1">
            <a:off x="4048125" y="2704305"/>
            <a:ext cx="2843" cy="6580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rava linija spajanja sa strelicom 20">
            <a:extLst>
              <a:ext uri="{FF2B5EF4-FFF2-40B4-BE49-F238E27FC236}">
                <a16:creationId xmlns:a16="http://schemas.microsoft.com/office/drawing/2014/main" xmlns="" id="{623B6C4E-ABA7-468A-987A-D8D2BB63AF5E}"/>
              </a:ext>
            </a:extLst>
          </p:cNvPr>
          <p:cNvCxnSpPr>
            <a:stCxn id="7" idx="4"/>
          </p:cNvCxnSpPr>
          <p:nvPr/>
        </p:nvCxnSpPr>
        <p:spPr>
          <a:xfrm flipH="1">
            <a:off x="5771652" y="2743200"/>
            <a:ext cx="124323" cy="2667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rava linija spajanja sa strelicom 24">
            <a:extLst>
              <a:ext uri="{FF2B5EF4-FFF2-40B4-BE49-F238E27FC236}">
                <a16:creationId xmlns:a16="http://schemas.microsoft.com/office/drawing/2014/main" xmlns="" id="{E8C09F43-6F1E-45FE-A7D0-B8B3F67BBFDC}"/>
              </a:ext>
            </a:extLst>
          </p:cNvPr>
          <p:cNvCxnSpPr>
            <a:stCxn id="9" idx="4"/>
          </p:cNvCxnSpPr>
          <p:nvPr/>
        </p:nvCxnSpPr>
        <p:spPr>
          <a:xfrm flipH="1">
            <a:off x="7059945" y="2410620"/>
            <a:ext cx="883905" cy="7993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rava linija spajanja sa strelicom 26">
            <a:extLst>
              <a:ext uri="{FF2B5EF4-FFF2-40B4-BE49-F238E27FC236}">
                <a16:creationId xmlns:a16="http://schemas.microsoft.com/office/drawing/2014/main" xmlns="" id="{DDDB830B-B2C1-440A-A8D2-757805219219}"/>
              </a:ext>
            </a:extLst>
          </p:cNvPr>
          <p:cNvCxnSpPr>
            <a:stCxn id="10" idx="2"/>
          </p:cNvCxnSpPr>
          <p:nvPr/>
        </p:nvCxnSpPr>
        <p:spPr>
          <a:xfrm flipH="1" flipV="1">
            <a:off x="5445882" y="3952875"/>
            <a:ext cx="2647027" cy="904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rava linija spajanja sa strelicom 28">
            <a:extLst>
              <a:ext uri="{FF2B5EF4-FFF2-40B4-BE49-F238E27FC236}">
                <a16:creationId xmlns:a16="http://schemas.microsoft.com/office/drawing/2014/main" xmlns="" id="{26ED6B86-01A3-4A17-9F23-2EA5CC7DB171}"/>
              </a:ext>
            </a:extLst>
          </p:cNvPr>
          <p:cNvCxnSpPr>
            <a:stCxn id="11" idx="2"/>
          </p:cNvCxnSpPr>
          <p:nvPr/>
        </p:nvCxnSpPr>
        <p:spPr>
          <a:xfrm flipH="1">
            <a:off x="7463299" y="5535612"/>
            <a:ext cx="486735" cy="1714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Prava linija spajanja sa strelicom 30">
            <a:extLst>
              <a:ext uri="{FF2B5EF4-FFF2-40B4-BE49-F238E27FC236}">
                <a16:creationId xmlns:a16="http://schemas.microsoft.com/office/drawing/2014/main" xmlns="" id="{F4DEE54A-6334-4EC4-BE8C-97F7535D5864}"/>
              </a:ext>
            </a:extLst>
          </p:cNvPr>
          <p:cNvCxnSpPr>
            <a:stCxn id="12" idx="7"/>
          </p:cNvCxnSpPr>
          <p:nvPr/>
        </p:nvCxnSpPr>
        <p:spPr>
          <a:xfrm flipV="1">
            <a:off x="3064294" y="5181600"/>
            <a:ext cx="698081" cy="2050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5344268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18D71EA8-13F6-4DF5-95E3-C68EDAEC0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Cyrl-RS" dirty="0"/>
              <a:t>КРЕТАЊЕ- </a:t>
            </a:r>
            <a:r>
              <a:rPr lang="sr-Cyrl-RS" sz="2800" dirty="0"/>
              <a:t>МИШИЋИ И СКЕЛЕТ</a:t>
            </a:r>
            <a:endParaRPr lang="sr-Latn-RS" sz="2800" dirty="0"/>
          </a:p>
        </p:txBody>
      </p:sp>
      <p:pic>
        <p:nvPicPr>
          <p:cNvPr id="4" name="Čuvar mesta za sadržaj 3">
            <a:extLst>
              <a:ext uri="{FF2B5EF4-FFF2-40B4-BE49-F238E27FC236}">
                <a16:creationId xmlns:a16="http://schemas.microsoft.com/office/drawing/2014/main" xmlns="" id="{8ECDBD52-6617-41D1-BA74-4C93B4BEF1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704431" y="1993740"/>
            <a:ext cx="4248944" cy="3007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969559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D7BEE8AC-80CA-4AF7-8E25-B904969DD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Cyrl-RS" dirty="0"/>
              <a:t>КРЕТАЊЕ</a:t>
            </a:r>
            <a:endParaRPr lang="sr-Latn-RS" dirty="0"/>
          </a:p>
        </p:txBody>
      </p:sp>
      <p:pic>
        <p:nvPicPr>
          <p:cNvPr id="5" name="Čuvar mesta za sadržaj 4">
            <a:extLst>
              <a:ext uri="{FF2B5EF4-FFF2-40B4-BE49-F238E27FC236}">
                <a16:creationId xmlns:a16="http://schemas.microsoft.com/office/drawing/2014/main" xmlns="" id="{82E07718-C6A1-4930-B797-BBFAD23627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2984" y="2370852"/>
            <a:ext cx="3018366" cy="1811020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C0E160B9-B40D-415C-B8CC-4151EE8451C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31322" y="4675148"/>
            <a:ext cx="2640845" cy="1757362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4F9B6513-9691-4118-A1E4-EF275AA7A59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54040" y="2468939"/>
            <a:ext cx="2640845" cy="1760563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CF416F3F-2C54-410E-8706-64E3C80C642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0800000" flipV="1">
            <a:off x="8409511" y="4768042"/>
            <a:ext cx="2850494" cy="1603403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xmlns="" id="{ECB51C55-7B72-4440-836D-32A40752FED8}"/>
              </a:ext>
            </a:extLst>
          </p:cNvPr>
          <p:cNvSpPr/>
          <p:nvPr/>
        </p:nvSpPr>
        <p:spPr>
          <a:xfrm>
            <a:off x="677334" y="1096526"/>
            <a:ext cx="1762125" cy="7810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dirty="0"/>
              <a:t>ХОДАЊЕ</a:t>
            </a:r>
            <a:endParaRPr lang="sr-Latn-RS" dirty="0"/>
          </a:p>
        </p:txBody>
      </p:sp>
      <p:cxnSp>
        <p:nvCxnSpPr>
          <p:cNvPr id="11" name="Prava linija spajanja sa strelicom 10">
            <a:extLst>
              <a:ext uri="{FF2B5EF4-FFF2-40B4-BE49-F238E27FC236}">
                <a16:creationId xmlns:a16="http://schemas.microsoft.com/office/drawing/2014/main" xmlns="" id="{D14D6597-212F-4FA4-B70F-C735D4731547}"/>
              </a:ext>
            </a:extLst>
          </p:cNvPr>
          <p:cNvCxnSpPr>
            <a:stCxn id="9" idx="4"/>
          </p:cNvCxnSpPr>
          <p:nvPr/>
        </p:nvCxnSpPr>
        <p:spPr>
          <a:xfrm flipH="1">
            <a:off x="1552575" y="1877576"/>
            <a:ext cx="5822" cy="4636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4C44FC33-4C54-4DF8-A8B0-E451F36E0A35}"/>
              </a:ext>
            </a:extLst>
          </p:cNvPr>
          <p:cNvSpPr/>
          <p:nvPr/>
        </p:nvSpPr>
        <p:spPr>
          <a:xfrm>
            <a:off x="6467475" y="1096526"/>
            <a:ext cx="1628775" cy="9132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dirty="0"/>
              <a:t>ЛЕТЕЊЕ</a:t>
            </a:r>
            <a:endParaRPr lang="sr-Latn-RS" dirty="0"/>
          </a:p>
        </p:txBody>
      </p:sp>
      <p:cxnSp>
        <p:nvCxnSpPr>
          <p:cNvPr id="14" name="Prava linija spajanja sa strelicom 13">
            <a:extLst>
              <a:ext uri="{FF2B5EF4-FFF2-40B4-BE49-F238E27FC236}">
                <a16:creationId xmlns:a16="http://schemas.microsoft.com/office/drawing/2014/main" xmlns="" id="{E5D43096-72EA-4BA3-BAF2-4385B89B0151}"/>
              </a:ext>
            </a:extLst>
          </p:cNvPr>
          <p:cNvCxnSpPr>
            <a:stCxn id="12" idx="4"/>
          </p:cNvCxnSpPr>
          <p:nvPr/>
        </p:nvCxnSpPr>
        <p:spPr>
          <a:xfrm flipH="1">
            <a:off x="7267575" y="2009775"/>
            <a:ext cx="14288" cy="4591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65355309-EAA2-4EA9-BCD9-4004052F619E}"/>
              </a:ext>
            </a:extLst>
          </p:cNvPr>
          <p:cNvSpPr/>
          <p:nvPr/>
        </p:nvSpPr>
        <p:spPr>
          <a:xfrm>
            <a:off x="3629025" y="3429000"/>
            <a:ext cx="1628775" cy="80050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1600" dirty="0"/>
              <a:t>СКАКАЊЕ</a:t>
            </a:r>
            <a:endParaRPr lang="sr-Latn-RS" sz="1600" dirty="0"/>
          </a:p>
        </p:txBody>
      </p:sp>
      <p:cxnSp>
        <p:nvCxnSpPr>
          <p:cNvPr id="17" name="Prava linija spajanja sa strelicom 16">
            <a:extLst>
              <a:ext uri="{FF2B5EF4-FFF2-40B4-BE49-F238E27FC236}">
                <a16:creationId xmlns:a16="http://schemas.microsoft.com/office/drawing/2014/main" xmlns="" id="{E9A4D798-5F43-4CFC-951A-109D1201C4A7}"/>
              </a:ext>
            </a:extLst>
          </p:cNvPr>
          <p:cNvCxnSpPr>
            <a:stCxn id="15" idx="4"/>
          </p:cNvCxnSpPr>
          <p:nvPr/>
        </p:nvCxnSpPr>
        <p:spPr>
          <a:xfrm flipH="1">
            <a:off x="4443412" y="4229502"/>
            <a:ext cx="1" cy="3928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10286199-6083-47EA-83B6-8F61DECD1AFF}"/>
              </a:ext>
            </a:extLst>
          </p:cNvPr>
          <p:cNvSpPr/>
          <p:nvPr/>
        </p:nvSpPr>
        <p:spPr>
          <a:xfrm>
            <a:off x="8848725" y="3210322"/>
            <a:ext cx="1718850" cy="9715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1600" dirty="0"/>
              <a:t>ПЛИВАЊЕ</a:t>
            </a:r>
            <a:endParaRPr lang="sr-Latn-RS" sz="1600" dirty="0"/>
          </a:p>
        </p:txBody>
      </p:sp>
      <p:cxnSp>
        <p:nvCxnSpPr>
          <p:cNvPr id="20" name="Prava linija spajanja sa strelicom 19">
            <a:extLst>
              <a:ext uri="{FF2B5EF4-FFF2-40B4-BE49-F238E27FC236}">
                <a16:creationId xmlns:a16="http://schemas.microsoft.com/office/drawing/2014/main" xmlns="" id="{880A06C5-070B-4AA5-8627-3039D923E130}"/>
              </a:ext>
            </a:extLst>
          </p:cNvPr>
          <p:cNvCxnSpPr>
            <a:stCxn id="18" idx="4"/>
          </p:cNvCxnSpPr>
          <p:nvPr/>
        </p:nvCxnSpPr>
        <p:spPr>
          <a:xfrm>
            <a:off x="9708150" y="4181872"/>
            <a:ext cx="7350" cy="5861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665014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473E0CEE-BA11-41D5-A412-9EF62CA76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r-Cyrl-RS" dirty="0"/>
              <a:t>УНУТРАШЊА </a:t>
            </a:r>
            <a:r>
              <a:rPr lang="sr-Cyrl-RS"/>
              <a:t>ГРАЂА ТЕЛА</a:t>
            </a:r>
            <a:r>
              <a:rPr lang="en-US"/>
              <a:t/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> НЕРВНИ СИСТЕМ</a:t>
            </a:r>
            <a:endParaRPr lang="sr-Latn-RS" dirty="0"/>
          </a:p>
        </p:txBody>
      </p:sp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xmlns="" id="{8730051C-B5FE-4653-9492-876D7CFF5F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sr-Latn-RS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3CEB255E-CE28-4E24-8424-064D49D4AA5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97729" y="3429000"/>
            <a:ext cx="4911754" cy="2885655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xmlns="" id="{23F827EB-919E-406D-9EEE-4E7BC1857F7E}"/>
              </a:ext>
            </a:extLst>
          </p:cNvPr>
          <p:cNvSpPr/>
          <p:nvPr/>
        </p:nvSpPr>
        <p:spPr>
          <a:xfrm>
            <a:off x="3309457" y="2994870"/>
            <a:ext cx="1367406" cy="6375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dirty="0"/>
              <a:t>МОЗАК</a:t>
            </a:r>
            <a:endParaRPr lang="sr-Latn-RS" dirty="0"/>
          </a:p>
        </p:txBody>
      </p:sp>
      <p:cxnSp>
        <p:nvCxnSpPr>
          <p:cNvPr id="8" name="Prava linija spajanja sa strelicom 7">
            <a:extLst>
              <a:ext uri="{FF2B5EF4-FFF2-40B4-BE49-F238E27FC236}">
                <a16:creationId xmlns:a16="http://schemas.microsoft.com/office/drawing/2014/main" xmlns="" id="{C953D799-E5AB-4179-B23E-C6801A4613FE}"/>
              </a:ext>
            </a:extLst>
          </p:cNvPr>
          <p:cNvCxnSpPr/>
          <p:nvPr/>
        </p:nvCxnSpPr>
        <p:spPr>
          <a:xfrm flipH="1">
            <a:off x="3682767" y="3632433"/>
            <a:ext cx="310393" cy="3607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xmlns="" id="{25851B9D-AACB-41A4-9862-0D8F4C243A87}"/>
              </a:ext>
            </a:extLst>
          </p:cNvPr>
          <p:cNvSpPr/>
          <p:nvPr/>
        </p:nvSpPr>
        <p:spPr>
          <a:xfrm>
            <a:off x="4867712" y="2936147"/>
            <a:ext cx="1388378" cy="6962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1200" dirty="0"/>
              <a:t>КИЧМЕНА МОЖДИНА</a:t>
            </a:r>
            <a:endParaRPr lang="sr-Latn-RS" sz="1200" dirty="0"/>
          </a:p>
        </p:txBody>
      </p:sp>
      <p:cxnSp>
        <p:nvCxnSpPr>
          <p:cNvPr id="11" name="Prava linija spajanja sa strelicom 10">
            <a:extLst>
              <a:ext uri="{FF2B5EF4-FFF2-40B4-BE49-F238E27FC236}">
                <a16:creationId xmlns:a16="http://schemas.microsoft.com/office/drawing/2014/main" xmlns="" id="{2BCF7345-1EE3-4C36-A2A3-F72D2DF8FE2B}"/>
              </a:ext>
            </a:extLst>
          </p:cNvPr>
          <p:cNvCxnSpPr/>
          <p:nvPr/>
        </p:nvCxnSpPr>
        <p:spPr>
          <a:xfrm flipH="1">
            <a:off x="4878198" y="3632433"/>
            <a:ext cx="683703" cy="7755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0255987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69F9D9DC-E79D-477D-831D-DE5462746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Cyrl-RS" dirty="0"/>
              <a:t>ЧУЛА- </a:t>
            </a:r>
            <a:r>
              <a:rPr lang="sr-Cyrl-RS" sz="2800" dirty="0"/>
              <a:t>ДОБРО РАЗВИЈЕНА(ВИД, СЛУХ, МИРИС)</a:t>
            </a:r>
            <a:endParaRPr lang="sr-Latn-RS" sz="2800" dirty="0"/>
          </a:p>
        </p:txBody>
      </p:sp>
      <p:pic>
        <p:nvPicPr>
          <p:cNvPr id="4" name="Čuvar mesta za sadržaj 3">
            <a:extLst>
              <a:ext uri="{FF2B5EF4-FFF2-40B4-BE49-F238E27FC236}">
                <a16:creationId xmlns:a16="http://schemas.microsoft.com/office/drawing/2014/main" xmlns="" id="{0D512AF3-C306-43A7-83AD-344DB5DFFC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70918" y="1795244"/>
            <a:ext cx="6038035" cy="417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747752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EC7889B5-0AAC-4300-9CB5-BE1778783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r-Cyrl-RS" sz="4800" dirty="0"/>
              <a:t>СИСТЕМ ЗА ВАРЕЊЕ</a:t>
            </a:r>
            <a:endParaRPr lang="sr-Latn-RS" sz="4800" dirty="0"/>
          </a:p>
        </p:txBody>
      </p:sp>
      <p:pic>
        <p:nvPicPr>
          <p:cNvPr id="4" name="Čuvar mesta za sadržaj 3">
            <a:extLst>
              <a:ext uri="{FF2B5EF4-FFF2-40B4-BE49-F238E27FC236}">
                <a16:creationId xmlns:a16="http://schemas.microsoft.com/office/drawing/2014/main" xmlns="" id="{049C458C-6C70-44D3-A9B7-9337CDE564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83058" y="3425324"/>
            <a:ext cx="5563988" cy="3004554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619C88AE-9EDE-4B67-9D07-057643205A42}"/>
              </a:ext>
            </a:extLst>
          </p:cNvPr>
          <p:cNvSpPr/>
          <p:nvPr/>
        </p:nvSpPr>
        <p:spPr>
          <a:xfrm>
            <a:off x="958451" y="3999718"/>
            <a:ext cx="1342239" cy="6088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1200" dirty="0"/>
              <a:t>УСНА ДУПЉА</a:t>
            </a:r>
            <a:endParaRPr lang="sr-Latn-RS" sz="1200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E6DBAB4C-31FD-4A73-A803-F44B02EDD8A3}"/>
              </a:ext>
            </a:extLst>
          </p:cNvPr>
          <p:cNvSpPr/>
          <p:nvPr/>
        </p:nvSpPr>
        <p:spPr>
          <a:xfrm>
            <a:off x="1443648" y="2808628"/>
            <a:ext cx="1173462" cy="6906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1200" dirty="0"/>
              <a:t>ЖДРЕЛО</a:t>
            </a:r>
            <a:endParaRPr lang="sr-Latn-RS" sz="12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5AA21A46-578A-4B61-8725-ACDCB6F7BC11}"/>
              </a:ext>
            </a:extLst>
          </p:cNvPr>
          <p:cNvSpPr/>
          <p:nvPr/>
        </p:nvSpPr>
        <p:spPr>
          <a:xfrm>
            <a:off x="3246539" y="2607374"/>
            <a:ext cx="1255198" cy="7717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1200" dirty="0"/>
              <a:t>ЈЕДЊАК</a:t>
            </a:r>
            <a:endParaRPr lang="sr-Latn-RS" sz="120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6BB0EBBD-AF34-4AE5-A765-00B0DC922C66}"/>
              </a:ext>
            </a:extLst>
          </p:cNvPr>
          <p:cNvSpPr/>
          <p:nvPr/>
        </p:nvSpPr>
        <p:spPr>
          <a:xfrm>
            <a:off x="4667685" y="2648893"/>
            <a:ext cx="1297143" cy="7717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1200" dirty="0"/>
              <a:t>ЖЕЛУДАЦ</a:t>
            </a:r>
            <a:endParaRPr lang="sr-Latn-RS" sz="1200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454782A2-B2A1-435A-B83B-4DE9F13EC685}"/>
              </a:ext>
            </a:extLst>
          </p:cNvPr>
          <p:cNvSpPr/>
          <p:nvPr/>
        </p:nvSpPr>
        <p:spPr>
          <a:xfrm>
            <a:off x="6047420" y="2811374"/>
            <a:ext cx="1269889" cy="6878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1400" dirty="0"/>
              <a:t>ЦРЕВО</a:t>
            </a:r>
            <a:endParaRPr lang="sr-Latn-RS" sz="1400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BC2C721F-0F70-4E95-84DB-793E4E443354}"/>
              </a:ext>
            </a:extLst>
          </p:cNvPr>
          <p:cNvSpPr/>
          <p:nvPr/>
        </p:nvSpPr>
        <p:spPr>
          <a:xfrm>
            <a:off x="7487824" y="3775046"/>
            <a:ext cx="1392573" cy="6878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1200" dirty="0"/>
              <a:t>АНАЛНИ ОТВОР</a:t>
            </a:r>
            <a:endParaRPr lang="sr-Latn-RS" sz="1200" dirty="0"/>
          </a:p>
        </p:txBody>
      </p:sp>
      <p:cxnSp>
        <p:nvCxnSpPr>
          <p:cNvPr id="13" name="Prava linija spajanja sa strelicom 12">
            <a:extLst>
              <a:ext uri="{FF2B5EF4-FFF2-40B4-BE49-F238E27FC236}">
                <a16:creationId xmlns:a16="http://schemas.microsoft.com/office/drawing/2014/main" xmlns="" id="{CC2DD48F-70FD-4B79-855D-37DF15D5F00D}"/>
              </a:ext>
            </a:extLst>
          </p:cNvPr>
          <p:cNvCxnSpPr>
            <a:stCxn id="5" idx="6"/>
          </p:cNvCxnSpPr>
          <p:nvPr/>
        </p:nvCxnSpPr>
        <p:spPr>
          <a:xfrm flipV="1">
            <a:off x="2300690" y="4303552"/>
            <a:ext cx="945849" cy="5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rava linija spajanja sa strelicom 14">
            <a:extLst>
              <a:ext uri="{FF2B5EF4-FFF2-40B4-BE49-F238E27FC236}">
                <a16:creationId xmlns:a16="http://schemas.microsoft.com/office/drawing/2014/main" xmlns="" id="{E80F5EED-1713-44DA-AC60-072DD03F10ED}"/>
              </a:ext>
            </a:extLst>
          </p:cNvPr>
          <p:cNvCxnSpPr>
            <a:stCxn id="7" idx="6"/>
          </p:cNvCxnSpPr>
          <p:nvPr/>
        </p:nvCxnSpPr>
        <p:spPr>
          <a:xfrm>
            <a:off x="2617110" y="3153950"/>
            <a:ext cx="1124380" cy="10657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rava linija spajanja sa strelicom 16">
            <a:extLst>
              <a:ext uri="{FF2B5EF4-FFF2-40B4-BE49-F238E27FC236}">
                <a16:creationId xmlns:a16="http://schemas.microsoft.com/office/drawing/2014/main" xmlns="" id="{22E07358-BE8D-4D23-A13C-657ECFB4375C}"/>
              </a:ext>
            </a:extLst>
          </p:cNvPr>
          <p:cNvCxnSpPr>
            <a:stCxn id="8" idx="4"/>
          </p:cNvCxnSpPr>
          <p:nvPr/>
        </p:nvCxnSpPr>
        <p:spPr>
          <a:xfrm>
            <a:off x="3874138" y="3379161"/>
            <a:ext cx="375417" cy="10837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rava linija spajanja sa strelicom 18">
            <a:extLst>
              <a:ext uri="{FF2B5EF4-FFF2-40B4-BE49-F238E27FC236}">
                <a16:creationId xmlns:a16="http://schemas.microsoft.com/office/drawing/2014/main" xmlns="" id="{E73C1591-3A6E-45A0-A472-615BB9A8BEC1}"/>
              </a:ext>
            </a:extLst>
          </p:cNvPr>
          <p:cNvCxnSpPr>
            <a:stCxn id="9" idx="4"/>
          </p:cNvCxnSpPr>
          <p:nvPr/>
        </p:nvCxnSpPr>
        <p:spPr>
          <a:xfrm>
            <a:off x="5316257" y="3420680"/>
            <a:ext cx="248795" cy="10422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rava linija spajanja sa strelicom 20">
            <a:extLst>
              <a:ext uri="{FF2B5EF4-FFF2-40B4-BE49-F238E27FC236}">
                <a16:creationId xmlns:a16="http://schemas.microsoft.com/office/drawing/2014/main" xmlns="" id="{5CB281A7-8D2C-4C18-8E0F-651FCF547B37}"/>
              </a:ext>
            </a:extLst>
          </p:cNvPr>
          <p:cNvCxnSpPr/>
          <p:nvPr/>
        </p:nvCxnSpPr>
        <p:spPr>
          <a:xfrm flipH="1">
            <a:off x="5964828" y="3499271"/>
            <a:ext cx="756052" cy="8881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rava linija spajanja sa strelicom 22">
            <a:extLst>
              <a:ext uri="{FF2B5EF4-FFF2-40B4-BE49-F238E27FC236}">
                <a16:creationId xmlns:a16="http://schemas.microsoft.com/office/drawing/2014/main" xmlns="" id="{76D97F44-0B59-473C-8888-497BC2127695}"/>
              </a:ext>
            </a:extLst>
          </p:cNvPr>
          <p:cNvCxnSpPr>
            <a:cxnSpLocks/>
          </p:cNvCxnSpPr>
          <p:nvPr/>
        </p:nvCxnSpPr>
        <p:spPr>
          <a:xfrm flipH="1">
            <a:off x="6776205" y="4278385"/>
            <a:ext cx="854086" cy="2463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7F3E628B-18FF-4655-B550-F10EB9E2973D}"/>
              </a:ext>
            </a:extLst>
          </p:cNvPr>
          <p:cNvSpPr/>
          <p:nvPr/>
        </p:nvSpPr>
        <p:spPr>
          <a:xfrm>
            <a:off x="2240371" y="5273516"/>
            <a:ext cx="1342239" cy="6088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1200" dirty="0"/>
              <a:t>ЈЕТРА</a:t>
            </a:r>
            <a:r>
              <a:rPr lang="sr-Cyrl-RS" dirty="0"/>
              <a:t> </a:t>
            </a:r>
            <a:endParaRPr lang="sr-Latn-RS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0529EEE4-89DB-42E2-B24C-2D4611F4985E}"/>
              </a:ext>
            </a:extLst>
          </p:cNvPr>
          <p:cNvSpPr/>
          <p:nvPr/>
        </p:nvSpPr>
        <p:spPr>
          <a:xfrm>
            <a:off x="4622589" y="5522338"/>
            <a:ext cx="1342239" cy="7200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1200" dirty="0"/>
              <a:t>ПАНКРЕАС</a:t>
            </a:r>
            <a:endParaRPr lang="sr-Latn-RS" sz="1200" dirty="0"/>
          </a:p>
        </p:txBody>
      </p:sp>
      <p:cxnSp>
        <p:nvCxnSpPr>
          <p:cNvPr id="27" name="Prava linija spajanja sa strelicom 26">
            <a:extLst>
              <a:ext uri="{FF2B5EF4-FFF2-40B4-BE49-F238E27FC236}">
                <a16:creationId xmlns:a16="http://schemas.microsoft.com/office/drawing/2014/main" xmlns="" id="{65B1351F-28D3-4357-A34F-8C28D68E4B90}"/>
              </a:ext>
            </a:extLst>
          </p:cNvPr>
          <p:cNvCxnSpPr/>
          <p:nvPr/>
        </p:nvCxnSpPr>
        <p:spPr>
          <a:xfrm flipV="1">
            <a:off x="3598877" y="4766238"/>
            <a:ext cx="1501629" cy="8023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rava linija spajanja sa strelicom 28">
            <a:extLst>
              <a:ext uri="{FF2B5EF4-FFF2-40B4-BE49-F238E27FC236}">
                <a16:creationId xmlns:a16="http://schemas.microsoft.com/office/drawing/2014/main" xmlns="" id="{9E22BD33-33A9-4C9F-A63E-F1386B7BCDAB}"/>
              </a:ext>
            </a:extLst>
          </p:cNvPr>
          <p:cNvCxnSpPr>
            <a:stCxn id="25" idx="0"/>
          </p:cNvCxnSpPr>
          <p:nvPr/>
        </p:nvCxnSpPr>
        <p:spPr>
          <a:xfrm flipV="1">
            <a:off x="5293709" y="4840448"/>
            <a:ext cx="410805" cy="6818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7758322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7007F16E-A0A7-4C70-8818-F9F26CA17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r-Cyrl-RS" sz="5400" dirty="0"/>
              <a:t>ИСХРАНА</a:t>
            </a:r>
            <a:endParaRPr lang="sr-Latn-RS" sz="5400" dirty="0"/>
          </a:p>
        </p:txBody>
      </p:sp>
      <p:pic>
        <p:nvPicPr>
          <p:cNvPr id="4" name="Čuvar mesta za sadržaj 3">
            <a:extLst>
              <a:ext uri="{FF2B5EF4-FFF2-40B4-BE49-F238E27FC236}">
                <a16:creationId xmlns:a16="http://schemas.microsoft.com/office/drawing/2014/main" xmlns="" id="{EE01FA70-96E8-407D-9DAC-45C4582944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5980" y="4184109"/>
            <a:ext cx="2913448" cy="2185086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61908605-0542-4253-BABA-FBB4349B33B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52801" y="4184109"/>
            <a:ext cx="3288484" cy="2192323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F972271A-884D-4A61-91D4-565AE97045A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14658" y="4176872"/>
            <a:ext cx="2913448" cy="218508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xmlns="" id="{6312D273-51CE-4029-95B4-41CBD2F68C3F}"/>
              </a:ext>
            </a:extLst>
          </p:cNvPr>
          <p:cNvSpPr/>
          <p:nvPr/>
        </p:nvSpPr>
        <p:spPr>
          <a:xfrm>
            <a:off x="553673" y="2340529"/>
            <a:ext cx="1686187" cy="9395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1600" dirty="0"/>
              <a:t>БИЉОЈЕД</a:t>
            </a:r>
            <a:endParaRPr lang="sr-Latn-RS" sz="16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2A9528EA-B324-4BF4-B0CE-68CE8B470D57}"/>
              </a:ext>
            </a:extLst>
          </p:cNvPr>
          <p:cNvSpPr/>
          <p:nvPr/>
        </p:nvSpPr>
        <p:spPr>
          <a:xfrm>
            <a:off x="3976381" y="2340529"/>
            <a:ext cx="1686187" cy="9395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1600" dirty="0"/>
              <a:t>МЕСОЈЕД</a:t>
            </a:r>
            <a:endParaRPr lang="sr-Latn-RS" sz="160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DF39C94F-7ED7-4547-8727-07B4DD2584AE}"/>
              </a:ext>
            </a:extLst>
          </p:cNvPr>
          <p:cNvSpPr/>
          <p:nvPr/>
        </p:nvSpPr>
        <p:spPr>
          <a:xfrm>
            <a:off x="7461844" y="2340529"/>
            <a:ext cx="1619075" cy="9395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1200" dirty="0"/>
              <a:t>СВАШТОЈЕД</a:t>
            </a:r>
            <a:endParaRPr lang="sr-Latn-RS" sz="1200" dirty="0"/>
          </a:p>
        </p:txBody>
      </p:sp>
      <p:cxnSp>
        <p:nvCxnSpPr>
          <p:cNvPr id="11" name="Prava linija spajanja sa strelicom 10">
            <a:extLst>
              <a:ext uri="{FF2B5EF4-FFF2-40B4-BE49-F238E27FC236}">
                <a16:creationId xmlns:a16="http://schemas.microsoft.com/office/drawing/2014/main" xmlns="" id="{5F1BDA8F-6815-491F-A458-94332185636C}"/>
              </a:ext>
            </a:extLst>
          </p:cNvPr>
          <p:cNvCxnSpPr>
            <a:stCxn id="7" idx="4"/>
          </p:cNvCxnSpPr>
          <p:nvPr/>
        </p:nvCxnSpPr>
        <p:spPr>
          <a:xfrm flipH="1">
            <a:off x="1396766" y="3280095"/>
            <a:ext cx="1" cy="9040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rava linija spajanja sa strelicom 14">
            <a:extLst>
              <a:ext uri="{FF2B5EF4-FFF2-40B4-BE49-F238E27FC236}">
                <a16:creationId xmlns:a16="http://schemas.microsoft.com/office/drawing/2014/main" xmlns="" id="{D79F0B8A-22DE-4E9D-9C7E-5925616BC94F}"/>
              </a:ext>
            </a:extLst>
          </p:cNvPr>
          <p:cNvCxnSpPr>
            <a:stCxn id="9" idx="4"/>
            <a:endCxn id="6" idx="0"/>
          </p:cNvCxnSpPr>
          <p:nvPr/>
        </p:nvCxnSpPr>
        <p:spPr>
          <a:xfrm>
            <a:off x="8271382" y="3280095"/>
            <a:ext cx="0" cy="8967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rava linija spajanja sa strelicom 16">
            <a:extLst>
              <a:ext uri="{FF2B5EF4-FFF2-40B4-BE49-F238E27FC236}">
                <a16:creationId xmlns:a16="http://schemas.microsoft.com/office/drawing/2014/main" xmlns="" id="{DD3D8892-90D6-4CB3-9034-E3DCAC85CEB6}"/>
              </a:ext>
            </a:extLst>
          </p:cNvPr>
          <p:cNvCxnSpPr>
            <a:stCxn id="8" idx="4"/>
          </p:cNvCxnSpPr>
          <p:nvPr/>
        </p:nvCxnSpPr>
        <p:spPr>
          <a:xfrm flipH="1">
            <a:off x="4819474" y="3280095"/>
            <a:ext cx="1" cy="8967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9134760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66824ECB-330D-4667-B9F6-99DA37A01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ВАРЕЊЕ У УСТИМА- </a:t>
            </a:r>
            <a:r>
              <a:rPr lang="sr-Cyrl-RS" sz="2000" dirty="0"/>
              <a:t>ЗУБИ, ЈЕЗИК, ПЉУВАЧНЕ ЖЛЕЗДЕ</a:t>
            </a:r>
            <a:endParaRPr lang="sr-Latn-RS" sz="2000" dirty="0"/>
          </a:p>
        </p:txBody>
      </p:sp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xmlns="" id="{06ED3DCE-B050-418E-AD26-B4FB06237C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sr-Cyrl-RS" sz="3200" dirty="0"/>
              <a:t>ТИПОВИ ЗУБА</a:t>
            </a:r>
            <a:endParaRPr lang="sr-Latn-RS" sz="3200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D78F5CAC-05F4-4093-9073-1FDB5D4F8A5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65448" y="3223587"/>
            <a:ext cx="1597202" cy="2272076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FD382E3E-8E9F-49FD-A827-85C982D7DF0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07336" y="3080974"/>
            <a:ext cx="2268217" cy="2724585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xmlns="" id="{CA7B8975-E784-444B-A389-3C8ABE9670B2}"/>
              </a:ext>
            </a:extLst>
          </p:cNvPr>
          <p:cNvSpPr/>
          <p:nvPr/>
        </p:nvSpPr>
        <p:spPr>
          <a:xfrm>
            <a:off x="1451743" y="5483445"/>
            <a:ext cx="1652631" cy="3775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1400" dirty="0"/>
              <a:t>СЕКУТИЋИ</a:t>
            </a:r>
            <a:endParaRPr lang="sr-Latn-RS" sz="14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C18E16C0-E5D5-4054-88D3-0BEC9295D6D6}"/>
              </a:ext>
            </a:extLst>
          </p:cNvPr>
          <p:cNvSpPr/>
          <p:nvPr/>
        </p:nvSpPr>
        <p:spPr>
          <a:xfrm>
            <a:off x="3087596" y="3375974"/>
            <a:ext cx="1652631" cy="3775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1400" dirty="0"/>
              <a:t>ОЧЊАЦИ</a:t>
            </a:r>
            <a:endParaRPr lang="sr-Latn-RS" sz="140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302B5643-2E74-4DAE-B08B-E271A5D2E941}"/>
              </a:ext>
            </a:extLst>
          </p:cNvPr>
          <p:cNvSpPr/>
          <p:nvPr/>
        </p:nvSpPr>
        <p:spPr>
          <a:xfrm>
            <a:off x="3104374" y="4708668"/>
            <a:ext cx="1761241" cy="5943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1100" dirty="0"/>
              <a:t>ПРЕДКУТЊАЦИ</a:t>
            </a:r>
            <a:endParaRPr lang="sr-Latn-RS" sz="1100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F6E42064-8F9F-42EE-88CC-8B833BB37CED}"/>
              </a:ext>
            </a:extLst>
          </p:cNvPr>
          <p:cNvSpPr/>
          <p:nvPr/>
        </p:nvSpPr>
        <p:spPr>
          <a:xfrm>
            <a:off x="3133512" y="4314529"/>
            <a:ext cx="1652631" cy="3775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1400" dirty="0"/>
              <a:t>КУТЊАЦИ</a:t>
            </a:r>
            <a:endParaRPr lang="sr-Latn-RS" sz="1400" dirty="0"/>
          </a:p>
        </p:txBody>
      </p:sp>
      <p:cxnSp>
        <p:nvCxnSpPr>
          <p:cNvPr id="12" name="Prava linija spajanja sa strelicom 11">
            <a:extLst>
              <a:ext uri="{FF2B5EF4-FFF2-40B4-BE49-F238E27FC236}">
                <a16:creationId xmlns:a16="http://schemas.microsoft.com/office/drawing/2014/main" xmlns="" id="{E7FBED26-C0C1-4079-8315-89A9032A65B4}"/>
              </a:ext>
            </a:extLst>
          </p:cNvPr>
          <p:cNvCxnSpPr>
            <a:stCxn id="8" idx="6"/>
          </p:cNvCxnSpPr>
          <p:nvPr/>
        </p:nvCxnSpPr>
        <p:spPr>
          <a:xfrm flipV="1">
            <a:off x="4740227" y="3489820"/>
            <a:ext cx="1867109" cy="749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rava linija spajanja sa strelicom 13">
            <a:extLst>
              <a:ext uri="{FF2B5EF4-FFF2-40B4-BE49-F238E27FC236}">
                <a16:creationId xmlns:a16="http://schemas.microsoft.com/office/drawing/2014/main" xmlns="" id="{F179F486-DD87-4126-9F2C-89F3020676C5}"/>
              </a:ext>
            </a:extLst>
          </p:cNvPr>
          <p:cNvCxnSpPr>
            <a:stCxn id="10" idx="6"/>
          </p:cNvCxnSpPr>
          <p:nvPr/>
        </p:nvCxnSpPr>
        <p:spPr>
          <a:xfrm flipV="1">
            <a:off x="4786143" y="4100975"/>
            <a:ext cx="1821193" cy="4023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rava linija spajanja sa strelicom 15">
            <a:extLst>
              <a:ext uri="{FF2B5EF4-FFF2-40B4-BE49-F238E27FC236}">
                <a16:creationId xmlns:a16="http://schemas.microsoft.com/office/drawing/2014/main" xmlns="" id="{5AB66C22-1B56-4AAA-8B71-ADCF1C3E4490}"/>
              </a:ext>
            </a:extLst>
          </p:cNvPr>
          <p:cNvCxnSpPr>
            <a:cxnSpLocks/>
            <a:stCxn id="9" idx="6"/>
          </p:cNvCxnSpPr>
          <p:nvPr/>
        </p:nvCxnSpPr>
        <p:spPr>
          <a:xfrm flipV="1">
            <a:off x="4865615" y="4776132"/>
            <a:ext cx="1741721" cy="2297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rava linija spajanja sa strelicom 17">
            <a:extLst>
              <a:ext uri="{FF2B5EF4-FFF2-40B4-BE49-F238E27FC236}">
                <a16:creationId xmlns:a16="http://schemas.microsoft.com/office/drawing/2014/main" xmlns="" id="{99B669F1-785E-4A2D-A5D4-2170B140710A}"/>
              </a:ext>
            </a:extLst>
          </p:cNvPr>
          <p:cNvCxnSpPr>
            <a:stCxn id="6" idx="6"/>
          </p:cNvCxnSpPr>
          <p:nvPr/>
        </p:nvCxnSpPr>
        <p:spPr>
          <a:xfrm flipV="1">
            <a:off x="3104374" y="5423666"/>
            <a:ext cx="3502962" cy="2485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8647333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DE17B2E7-1B07-4AD5-9765-4DD23E5D4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r-Cyrl-RS" sz="4800" dirty="0"/>
              <a:t>СИСТЕМ ЗА ДИСАЊЕ</a:t>
            </a:r>
            <a:endParaRPr lang="sr-Latn-RS" sz="4800" dirty="0"/>
          </a:p>
        </p:txBody>
      </p:sp>
      <p:pic>
        <p:nvPicPr>
          <p:cNvPr id="4" name="Čuvar mesta za sadržaj 3">
            <a:extLst>
              <a:ext uri="{FF2B5EF4-FFF2-40B4-BE49-F238E27FC236}">
                <a16:creationId xmlns:a16="http://schemas.microsoft.com/office/drawing/2014/main" xmlns="" id="{3A506B92-3F1C-4270-BC42-1B0B1B535A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29677" y="1580605"/>
            <a:ext cx="2490654" cy="496476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9C44D940-7077-49F5-9D1C-6D06AF8400BA}"/>
              </a:ext>
            </a:extLst>
          </p:cNvPr>
          <p:cNvSpPr/>
          <p:nvPr/>
        </p:nvSpPr>
        <p:spPr>
          <a:xfrm>
            <a:off x="5649988" y="4390470"/>
            <a:ext cx="1711354" cy="8724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dirty="0"/>
              <a:t>ПЛУЋА</a:t>
            </a:r>
            <a:endParaRPr lang="sr-Latn-R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EFFB2742-40B8-4947-B332-14944133FF8C}"/>
              </a:ext>
            </a:extLst>
          </p:cNvPr>
          <p:cNvSpPr/>
          <p:nvPr/>
        </p:nvSpPr>
        <p:spPr>
          <a:xfrm>
            <a:off x="5482462" y="1748870"/>
            <a:ext cx="1711354" cy="8724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dirty="0"/>
              <a:t>НОСНИ ОТВОРИ</a:t>
            </a:r>
            <a:endParaRPr lang="sr-Latn-R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C2F0F22D-FE0A-448B-8CD1-BD854B4B395B}"/>
              </a:ext>
            </a:extLst>
          </p:cNvPr>
          <p:cNvSpPr/>
          <p:nvPr/>
        </p:nvSpPr>
        <p:spPr>
          <a:xfrm>
            <a:off x="5655579" y="3069670"/>
            <a:ext cx="1711354" cy="8724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dirty="0"/>
              <a:t>ДУШНИК</a:t>
            </a:r>
            <a:endParaRPr lang="sr-Latn-RS" dirty="0"/>
          </a:p>
        </p:txBody>
      </p:sp>
      <p:cxnSp>
        <p:nvCxnSpPr>
          <p:cNvPr id="9" name="Prava linija spajanja sa strelicom 8">
            <a:extLst>
              <a:ext uri="{FF2B5EF4-FFF2-40B4-BE49-F238E27FC236}">
                <a16:creationId xmlns:a16="http://schemas.microsoft.com/office/drawing/2014/main" xmlns="" id="{7B069729-889E-4DB8-9DD9-D982BFC5D4A2}"/>
              </a:ext>
            </a:extLst>
          </p:cNvPr>
          <p:cNvCxnSpPr>
            <a:stCxn id="6" idx="2"/>
          </p:cNvCxnSpPr>
          <p:nvPr/>
        </p:nvCxnSpPr>
        <p:spPr>
          <a:xfrm flipH="1">
            <a:off x="3984771" y="2185098"/>
            <a:ext cx="1497691" cy="3399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rava linija spajanja sa strelicom 10">
            <a:extLst>
              <a:ext uri="{FF2B5EF4-FFF2-40B4-BE49-F238E27FC236}">
                <a16:creationId xmlns:a16="http://schemas.microsoft.com/office/drawing/2014/main" xmlns="" id="{F095D7AF-F939-4477-86C1-F1FC06D17469}"/>
              </a:ext>
            </a:extLst>
          </p:cNvPr>
          <p:cNvCxnSpPr>
            <a:stCxn id="7" idx="2"/>
          </p:cNvCxnSpPr>
          <p:nvPr/>
        </p:nvCxnSpPr>
        <p:spPr>
          <a:xfrm flipH="1" flipV="1">
            <a:off x="2944536" y="2901405"/>
            <a:ext cx="2711043" cy="6044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rava linija spajanja sa strelicom 12">
            <a:extLst>
              <a:ext uri="{FF2B5EF4-FFF2-40B4-BE49-F238E27FC236}">
                <a16:creationId xmlns:a16="http://schemas.microsoft.com/office/drawing/2014/main" xmlns="" id="{A380258F-4848-42E1-880A-EB3D959D7091}"/>
              </a:ext>
            </a:extLst>
          </p:cNvPr>
          <p:cNvCxnSpPr>
            <a:stCxn id="5" idx="2"/>
          </p:cNvCxnSpPr>
          <p:nvPr/>
        </p:nvCxnSpPr>
        <p:spPr>
          <a:xfrm flipH="1" flipV="1">
            <a:off x="3212983" y="3942125"/>
            <a:ext cx="2437005" cy="8845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9449240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20B5C729-F545-451E-829F-EF7D5CF1E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МЕХУРИЋИ(АЛВЕОЛЕ)-</a:t>
            </a:r>
            <a:r>
              <a:rPr lang="sr-Cyrl-RS" sz="2000" dirty="0"/>
              <a:t> НАЈСИТНИЈИ ДЕЛОВИ ПЛУЋА</a:t>
            </a:r>
            <a:endParaRPr lang="sr-Latn-RS" sz="2000" dirty="0"/>
          </a:p>
        </p:txBody>
      </p:sp>
      <p:pic>
        <p:nvPicPr>
          <p:cNvPr id="4" name="Čuvar mesta za sadržaj 3">
            <a:extLst>
              <a:ext uri="{FF2B5EF4-FFF2-40B4-BE49-F238E27FC236}">
                <a16:creationId xmlns:a16="http://schemas.microsoft.com/office/drawing/2014/main" xmlns="" id="{28C427A7-E982-4950-A0B2-C79AE235C6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70906" y="1930400"/>
            <a:ext cx="6679851" cy="3742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50726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66EECF10-C876-4E88-8847-48805FBF9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ПРЕКО </a:t>
            </a:r>
            <a:r>
              <a:rPr lang="sr-Cyrl-RS"/>
              <a:t>4.500 </a:t>
            </a:r>
            <a:r>
              <a:rPr lang="sr-Cyrl-RS" dirty="0"/>
              <a:t>ВРСТА</a:t>
            </a:r>
            <a:endParaRPr lang="sr-Latn-RS" dirty="0"/>
          </a:p>
        </p:txBody>
      </p:sp>
      <p:pic>
        <p:nvPicPr>
          <p:cNvPr id="7" name="Čuvar mesta za sadržaj 6">
            <a:extLst>
              <a:ext uri="{FF2B5EF4-FFF2-40B4-BE49-F238E27FC236}">
                <a16:creationId xmlns:a16="http://schemas.microsoft.com/office/drawing/2014/main" xmlns="" id="{3CA11DF6-F524-4109-A49F-83E6E507D7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9399" y="1243475"/>
            <a:ext cx="5369750" cy="5614525"/>
          </a:xfrm>
        </p:spPr>
      </p:pic>
    </p:spTree>
    <p:extLst>
      <p:ext uri="{BB962C8B-B14F-4D97-AF65-F5344CB8AC3E}">
        <p14:creationId xmlns:p14="http://schemas.microsoft.com/office/powerpoint/2010/main" xmlns="" val="20012543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D9A63958-DE5C-4E24-9089-9B5AD1A0B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r-Cyrl-RS" sz="4400" dirty="0"/>
              <a:t>КРВНИ СИСТЕМ </a:t>
            </a:r>
            <a:endParaRPr lang="sr-Latn-RS" sz="4400" dirty="0"/>
          </a:p>
        </p:txBody>
      </p:sp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xmlns="" id="{4C9F32ED-FC79-43B8-A03D-3B511B9C2A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sr-Cyrl-RS" dirty="0"/>
              <a:t>СРЦЕ ИЗ 4 ДЕЛА ( 2 ПРЕДКОМОРЕ И 2 КОМОРЕ)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r-Cyrl-RS" b="1" dirty="0"/>
              <a:t>ДЕСНА ПОЛОВИНА- </a:t>
            </a:r>
            <a:r>
              <a:rPr lang="sr-Cyrl-RS" dirty="0"/>
              <a:t>КРВ БОГАТА УГЉЕН-ДИОКСИДОМ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r-Cyrl-RS" b="1" dirty="0"/>
              <a:t>ЛЕВА ПОЛОВИНА- </a:t>
            </a:r>
            <a:r>
              <a:rPr lang="sr-Cyrl-RS" dirty="0"/>
              <a:t>КРВ БОГАТА КИСЕОНИКОМ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r-Cyrl-RS" dirty="0"/>
              <a:t>НЕМА МЕШАЊА КРВИ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r-Cyrl-RS" dirty="0"/>
              <a:t>ОДРЖАВАЊЕ СТАЛНЕ ТЕЛЕСНЕ ТЕМПАРАТУРЕ</a:t>
            </a:r>
          </a:p>
          <a:p>
            <a:pPr>
              <a:buFont typeface="Arial" panose="020B0604020202020204" pitchFamily="34" charset="0"/>
              <a:buChar char="•"/>
            </a:pPr>
            <a:endParaRPr lang="sr-Cyrl-RS" dirty="0"/>
          </a:p>
          <a:p>
            <a:pPr marL="0" indent="0">
              <a:buNone/>
            </a:pPr>
            <a:r>
              <a:rPr lang="sr-Cyrl-RS" dirty="0"/>
              <a:t>                        КРВ БОГАТА УГЉЕН-ДИОКСИДОМ</a:t>
            </a:r>
          </a:p>
          <a:p>
            <a:pPr marL="0" indent="0">
              <a:buNone/>
            </a:pPr>
            <a:r>
              <a:rPr lang="sr-Cyrl-RS" dirty="0"/>
              <a:t>                        КРВ БОГАТА КИСЕОНИКОМ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3D8FF2EB-817B-4763-A60E-9BCE8EB6DF7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41627" y="1634149"/>
            <a:ext cx="1724025" cy="4143375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B2BD049C-853D-4642-A746-4B04D11DB0C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32520" y="4489727"/>
            <a:ext cx="771525" cy="113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520563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4AB24073-E9D8-49D4-B4DF-6F0DDB989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r-Cyrl-RS" sz="4400" dirty="0"/>
              <a:t>СИСТЕМ ЗА ИЗЛУЧИВАЊЕ</a:t>
            </a:r>
            <a:endParaRPr lang="sr-Latn-RS" sz="4400" dirty="0"/>
          </a:p>
        </p:txBody>
      </p:sp>
      <p:pic>
        <p:nvPicPr>
          <p:cNvPr id="4" name="Čuvar mesta za sadržaj 3">
            <a:extLst>
              <a:ext uri="{FF2B5EF4-FFF2-40B4-BE49-F238E27FC236}">
                <a16:creationId xmlns:a16="http://schemas.microsoft.com/office/drawing/2014/main" xmlns="" id="{B9B64A67-0BA8-4E73-8969-68AEA9B83A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86511" y="2903166"/>
            <a:ext cx="4400550" cy="264795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xmlns="" id="{2B2DED72-5B08-4001-86A4-86E00BCFBEFF}"/>
              </a:ext>
            </a:extLst>
          </p:cNvPr>
          <p:cNvSpPr/>
          <p:nvPr/>
        </p:nvSpPr>
        <p:spPr>
          <a:xfrm>
            <a:off x="6686026" y="2135399"/>
            <a:ext cx="1837189" cy="92278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1600" dirty="0"/>
              <a:t>1.БУБРЕЗИ</a:t>
            </a:r>
            <a:endParaRPr lang="sr-Latn-RS" sz="1600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8DFECC7F-05AA-4742-9BD6-82AFEFBAAA26}"/>
              </a:ext>
            </a:extLst>
          </p:cNvPr>
          <p:cNvSpPr/>
          <p:nvPr/>
        </p:nvSpPr>
        <p:spPr>
          <a:xfrm>
            <a:off x="6802984" y="4815681"/>
            <a:ext cx="1837189" cy="92278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1400" dirty="0"/>
              <a:t>2.МОКРАЋНА БЕШИКА</a:t>
            </a:r>
            <a:endParaRPr lang="sr-Latn-RS" sz="14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5A11BEE2-FE82-416E-AFA3-ED88D5FFE3C3}"/>
              </a:ext>
            </a:extLst>
          </p:cNvPr>
          <p:cNvSpPr/>
          <p:nvPr/>
        </p:nvSpPr>
        <p:spPr>
          <a:xfrm>
            <a:off x="6802984" y="3610463"/>
            <a:ext cx="1837189" cy="92278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1400" dirty="0"/>
              <a:t>3.МОКРАЋНА ЦЕВ</a:t>
            </a:r>
            <a:endParaRPr lang="sr-Latn-RS" sz="1400" dirty="0"/>
          </a:p>
        </p:txBody>
      </p:sp>
    </p:spTree>
    <p:extLst>
      <p:ext uri="{BB962C8B-B14F-4D97-AF65-F5344CB8AC3E}">
        <p14:creationId xmlns:p14="http://schemas.microsoft.com/office/powerpoint/2010/main" xmlns="" val="41460365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882315AA-F46F-4CC3-AE91-11AB49CA9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r-Cyrl-RS" sz="4400" dirty="0"/>
              <a:t>РАЗМНОЖАВАЊЕ</a:t>
            </a:r>
            <a:endParaRPr lang="sr-Latn-RS" sz="4400" dirty="0"/>
          </a:p>
        </p:txBody>
      </p:sp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xmlns="" id="{DB9C5463-36E3-4979-B6F9-81AE607BC9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499" y="1552278"/>
            <a:ext cx="8596668" cy="3880773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sr-Cyrl-RS" sz="2400" dirty="0"/>
              <a:t>ПОЛНО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r-Cyrl-RS" sz="2400" dirty="0"/>
              <a:t>ОПЛОЂЕЊЕ УНУТРАШЊЕ</a:t>
            </a:r>
            <a:endParaRPr lang="sr-Latn-RS" sz="2400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184DF125-017A-403B-9E37-8F23D7C28F7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5770" y="2793532"/>
            <a:ext cx="3215780" cy="2411835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022B22D2-3023-435A-995B-92E021118A2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03147" y="2725896"/>
            <a:ext cx="3305961" cy="2479471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xmlns="" id="{E28707F9-0FE8-4CEC-8B46-A8650EFD5E13}"/>
              </a:ext>
            </a:extLst>
          </p:cNvPr>
          <p:cNvSpPr/>
          <p:nvPr/>
        </p:nvSpPr>
        <p:spPr>
          <a:xfrm>
            <a:off x="1677798" y="5205367"/>
            <a:ext cx="1249960" cy="4012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1400" dirty="0"/>
              <a:t>МУЖЈАК</a:t>
            </a:r>
            <a:endParaRPr lang="sr-Latn-RS" sz="1400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F4E3AC0E-14C2-42F0-B833-313CE5DDDED6}"/>
              </a:ext>
            </a:extLst>
          </p:cNvPr>
          <p:cNvSpPr/>
          <p:nvPr/>
        </p:nvSpPr>
        <p:spPr>
          <a:xfrm>
            <a:off x="6673092" y="5205366"/>
            <a:ext cx="1166069" cy="4012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1400" dirty="0"/>
              <a:t>ЖЕНКА</a:t>
            </a:r>
            <a:endParaRPr lang="sr-Latn-RS" sz="140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4D933004-15E3-4BB8-91A0-02E3E1FBF8A5}"/>
              </a:ext>
            </a:extLst>
          </p:cNvPr>
          <p:cNvSpPr/>
          <p:nvPr/>
        </p:nvSpPr>
        <p:spPr>
          <a:xfrm>
            <a:off x="1082529" y="5700895"/>
            <a:ext cx="2331790" cy="109500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1400" dirty="0"/>
              <a:t>СЕМЕНИЦИ</a:t>
            </a:r>
          </a:p>
          <a:p>
            <a:pPr algn="ctr"/>
            <a:r>
              <a:rPr lang="sr-Cyrl-RS" sz="1400" dirty="0"/>
              <a:t>СПЕРМАТОЗОИДИ</a:t>
            </a:r>
            <a:endParaRPr lang="sr-Latn-RS" sz="1400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CF58E2FE-CCCA-4A8B-B87B-3425C08900C5}"/>
              </a:ext>
            </a:extLst>
          </p:cNvPr>
          <p:cNvSpPr/>
          <p:nvPr/>
        </p:nvSpPr>
        <p:spPr>
          <a:xfrm>
            <a:off x="6096000" y="5700896"/>
            <a:ext cx="2176945" cy="1095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1400" dirty="0"/>
              <a:t>ЈАЈНИЦИ</a:t>
            </a:r>
          </a:p>
          <a:p>
            <a:pPr algn="ctr"/>
            <a:r>
              <a:rPr lang="sr-Cyrl-RS" sz="1400" dirty="0"/>
              <a:t>ЈАЈНА ЋЕЛИЈА</a:t>
            </a:r>
            <a:endParaRPr lang="sr-Latn-RS" sz="1400" dirty="0"/>
          </a:p>
        </p:txBody>
      </p:sp>
    </p:spTree>
    <p:extLst>
      <p:ext uri="{BB962C8B-B14F-4D97-AF65-F5344CB8AC3E}">
        <p14:creationId xmlns:p14="http://schemas.microsoft.com/office/powerpoint/2010/main" xmlns="" val="36972906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6DFDC30D-BAD4-44C5-A12D-99B0C4D0E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420536"/>
          </a:xfrm>
        </p:spPr>
        <p:txBody>
          <a:bodyPr>
            <a:normAutofit fontScale="9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r-Cyrl-RS" sz="2000" dirty="0"/>
              <a:t>ЖЕНКА СИСАРА ИМА ОРГАН </a:t>
            </a:r>
            <a:r>
              <a:rPr lang="sr-Cyrl-RS" sz="2000" b="1" dirty="0"/>
              <a:t>МАТЕРИЦУ</a:t>
            </a:r>
            <a:r>
              <a:rPr lang="sr-Cyrl-RS" sz="2000" dirty="0"/>
              <a:t> У КОЈОЈ СЕ РАЗВИЈА ЕМБРИОН</a:t>
            </a:r>
            <a:br>
              <a:rPr lang="sr-Cyrl-RS" sz="2000" dirty="0"/>
            </a:br>
            <a:r>
              <a:rPr lang="sr-Cyrl-RS" sz="2000" dirty="0"/>
              <a:t/>
            </a:r>
            <a:br>
              <a:rPr lang="sr-Cyrl-RS" sz="2000" dirty="0"/>
            </a:br>
            <a:r>
              <a:rPr lang="sr-Cyrl-RS" sz="2000" b="1" dirty="0" err="1"/>
              <a:t>ЕМБРИОН</a:t>
            </a:r>
            <a:r>
              <a:rPr lang="sr-Cyrl-RS" sz="2000" dirty="0"/>
              <a:t> СЕ ХРАНИ НА РАЧУН </a:t>
            </a:r>
            <a:r>
              <a:rPr lang="sr-Cyrl-RS" sz="2000" b="1" dirty="0"/>
              <a:t>ПОСТЕЉИЦЕ(ПЛАЦЕНТЕ) </a:t>
            </a:r>
            <a:r>
              <a:rPr lang="sr-Cyrl-RS" sz="2000" dirty="0"/>
              <a:t>ЗА КОЈУ ЈЕ ВЕЗАН          ПУПЧАНОМ ВРПЦОМ</a:t>
            </a:r>
            <a:br>
              <a:rPr lang="sr-Cyrl-RS" sz="2000" dirty="0"/>
            </a:br>
            <a:r>
              <a:rPr lang="sr-Cyrl-RS" sz="2000" dirty="0"/>
              <a:t/>
            </a:r>
            <a:br>
              <a:rPr lang="sr-Cyrl-RS" sz="2000" dirty="0"/>
            </a:br>
            <a:r>
              <a:rPr lang="sr-Cyrl-RS" sz="2000" dirty="0"/>
              <a:t>УЛОГА </a:t>
            </a:r>
            <a:r>
              <a:rPr lang="sr-Cyrl-RS" sz="2000" b="1" dirty="0"/>
              <a:t>ПОСТЕЉИЦЕ(ПЛАЦЕНТЕ)- </a:t>
            </a:r>
            <a:r>
              <a:rPr lang="sr-Cyrl-RS" sz="2000" dirty="0"/>
              <a:t>ИСХРАНА</a:t>
            </a:r>
            <a:br>
              <a:rPr lang="sr-Cyrl-RS" sz="2000" dirty="0"/>
            </a:br>
            <a:r>
              <a:rPr lang="sr-Cyrl-RS" sz="2000" dirty="0"/>
              <a:t>                                                    ДИСАЊЕ</a:t>
            </a:r>
            <a:br>
              <a:rPr lang="sr-Cyrl-RS" sz="2000" dirty="0"/>
            </a:br>
            <a:r>
              <a:rPr lang="sr-Cyrl-RS" sz="2000" dirty="0"/>
              <a:t>                                                    ИЗЛУЧИВАЊЕ ШТЕТНИХ МАТЕРИЈА</a:t>
            </a:r>
            <a:br>
              <a:rPr lang="sr-Cyrl-RS" sz="2000" dirty="0"/>
            </a:br>
            <a:r>
              <a:rPr lang="sr-Cyrl-RS" sz="2000" dirty="0"/>
              <a:t/>
            </a:r>
            <a:br>
              <a:rPr lang="sr-Cyrl-RS" sz="2000" dirty="0"/>
            </a:br>
            <a:endParaRPr lang="sr-Latn-RS" sz="2000" dirty="0"/>
          </a:p>
        </p:txBody>
      </p:sp>
      <p:pic>
        <p:nvPicPr>
          <p:cNvPr id="4" name="Čuvar mesta za sadržaj 3">
            <a:extLst>
              <a:ext uri="{FF2B5EF4-FFF2-40B4-BE49-F238E27FC236}">
                <a16:creationId xmlns:a16="http://schemas.microsoft.com/office/drawing/2014/main" xmlns="" id="{BBE9FFA4-EF7D-4FD9-B3DE-7AB499FACE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58965" y="4023682"/>
            <a:ext cx="6737547" cy="2827561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xmlns="" id="{BE5B550C-E58F-41BC-9194-0AA778007E32}"/>
              </a:ext>
            </a:extLst>
          </p:cNvPr>
          <p:cNvSpPr/>
          <p:nvPr/>
        </p:nvSpPr>
        <p:spPr>
          <a:xfrm>
            <a:off x="2852256" y="3198514"/>
            <a:ext cx="1761688" cy="9311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dirty="0"/>
              <a:t>ПУПЧАНА ВРПЦА</a:t>
            </a:r>
            <a:endParaRPr lang="sr-Latn-R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F91052EC-107C-457C-9FAA-FC2138C3248B}"/>
              </a:ext>
            </a:extLst>
          </p:cNvPr>
          <p:cNvSpPr/>
          <p:nvPr/>
        </p:nvSpPr>
        <p:spPr>
          <a:xfrm>
            <a:off x="5412297" y="3129305"/>
            <a:ext cx="1736521" cy="97312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1600" dirty="0"/>
              <a:t>ПЛАЦЕНТА</a:t>
            </a:r>
            <a:endParaRPr lang="sr-Latn-RS" sz="1600" dirty="0"/>
          </a:p>
        </p:txBody>
      </p:sp>
    </p:spTree>
    <p:extLst>
      <p:ext uri="{BB962C8B-B14F-4D97-AF65-F5344CB8AC3E}">
        <p14:creationId xmlns:p14="http://schemas.microsoft.com/office/powerpoint/2010/main" xmlns="" val="4004824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A87F05E4-B09D-4C75-8564-1E393C83E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590026"/>
          </a:xfrm>
        </p:spPr>
        <p:txBody>
          <a:bodyPr>
            <a:noAutofit/>
          </a:bodyPr>
          <a:lstStyle/>
          <a:p>
            <a:pPr algn="ctr"/>
            <a:r>
              <a:rPr lang="sr-Cyrl-RS" sz="4000" dirty="0"/>
              <a:t>ПОДЕЛА СИСАРА</a:t>
            </a:r>
            <a:endParaRPr lang="sr-Latn-RS" sz="4000" dirty="0"/>
          </a:p>
        </p:txBody>
      </p:sp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xmlns="" id="{CA3B90BE-D816-49DA-9C0B-6C0075F042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497" y="1593908"/>
            <a:ext cx="8596668" cy="5033395"/>
          </a:xfrm>
        </p:spPr>
        <p:txBody>
          <a:bodyPr>
            <a:normAutofit fontScale="92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sr-Cyrl-RS" dirty="0"/>
              <a:t>СИСАРИ КОЈИ НЕМАЈУ ПОСТЕЉИЦУ: </a:t>
            </a:r>
            <a:r>
              <a:rPr lang="sr-Cyrl-RS" b="1" dirty="0"/>
              <a:t>КЉУНАРИ </a:t>
            </a:r>
          </a:p>
          <a:p>
            <a:pPr marL="0" indent="0">
              <a:buNone/>
            </a:pPr>
            <a:r>
              <a:rPr lang="sr-Cyrl-RS" b="1" dirty="0"/>
              <a:t>                                                              ТОРБАРИ</a:t>
            </a:r>
          </a:p>
          <a:p>
            <a:pPr>
              <a:buFont typeface="Arial" panose="020B0604020202020204" pitchFamily="34" charset="0"/>
              <a:buChar char="•"/>
            </a:pPr>
            <a:endParaRPr lang="sr-Cyrl-RS" dirty="0"/>
          </a:p>
          <a:p>
            <a:pPr>
              <a:buFont typeface="Arial" panose="020B0604020202020204" pitchFamily="34" charset="0"/>
              <a:buChar char="•"/>
            </a:pPr>
            <a:r>
              <a:rPr lang="sr-Cyrl-RS" dirty="0"/>
              <a:t>СИСАРИ КОЈИ ИМАЈУ ПОСТЕЉИЦУ: </a:t>
            </a:r>
            <a:r>
              <a:rPr lang="sr-Cyrl-RS" b="1" dirty="0"/>
              <a:t>БУБОЈЕДИ</a:t>
            </a:r>
          </a:p>
          <a:p>
            <a:pPr marL="0" indent="0">
              <a:buNone/>
            </a:pPr>
            <a:r>
              <a:rPr lang="sr-Cyrl-RS" b="1" dirty="0"/>
              <a:t>                                                             СЛЕПИ МИШЕВИ</a:t>
            </a:r>
          </a:p>
          <a:p>
            <a:pPr marL="0" indent="0">
              <a:buNone/>
            </a:pPr>
            <a:r>
              <a:rPr lang="sr-Cyrl-RS" b="1" dirty="0"/>
              <a:t>                                                             ГЛОДАРИ</a:t>
            </a:r>
          </a:p>
          <a:p>
            <a:pPr marL="0" indent="0">
              <a:buNone/>
            </a:pPr>
            <a:r>
              <a:rPr lang="sr-Cyrl-RS" b="1" dirty="0"/>
              <a:t>                                                             ЗЕЧЕВИ</a:t>
            </a:r>
          </a:p>
          <a:p>
            <a:pPr marL="0" indent="0">
              <a:buNone/>
            </a:pPr>
            <a:r>
              <a:rPr lang="sr-Cyrl-RS" b="1" dirty="0"/>
              <a:t>                                                             ЗВЕРИ</a:t>
            </a:r>
          </a:p>
          <a:p>
            <a:pPr marL="0" indent="0">
              <a:buNone/>
            </a:pPr>
            <a:r>
              <a:rPr lang="sr-Cyrl-RS" b="1" dirty="0"/>
              <a:t>                                                             КОПИТАРИ</a:t>
            </a:r>
          </a:p>
          <a:p>
            <a:pPr marL="0" indent="0">
              <a:buNone/>
            </a:pPr>
            <a:r>
              <a:rPr lang="sr-Cyrl-RS" b="1" dirty="0"/>
              <a:t>                                                             ПАПКАРИ</a:t>
            </a:r>
          </a:p>
          <a:p>
            <a:pPr marL="0" indent="0">
              <a:buNone/>
            </a:pPr>
            <a:r>
              <a:rPr lang="sr-Cyrl-RS" b="1" dirty="0"/>
              <a:t>                                                             СУРЛАШИ</a:t>
            </a:r>
          </a:p>
          <a:p>
            <a:pPr marL="0" indent="0">
              <a:buNone/>
            </a:pPr>
            <a:r>
              <a:rPr lang="sr-Cyrl-RS" b="1" dirty="0"/>
              <a:t>                                                             КИТОВИ</a:t>
            </a:r>
          </a:p>
          <a:p>
            <a:pPr marL="0" indent="0">
              <a:buNone/>
            </a:pPr>
            <a:r>
              <a:rPr lang="sr-Cyrl-RS" b="1" dirty="0"/>
              <a:t>                                                             ПРИМАТИ</a:t>
            </a:r>
          </a:p>
          <a:p>
            <a:pPr marL="0" indent="0">
              <a:buNone/>
            </a:pPr>
            <a:r>
              <a:rPr lang="sr-Cyrl-RS" dirty="0"/>
              <a:t>                                               </a:t>
            </a:r>
          </a:p>
          <a:p>
            <a:pPr marL="0" indent="0">
              <a:buNone/>
            </a:pPr>
            <a:r>
              <a:rPr lang="sr-Cyrl-RS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xmlns="" val="18641683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81111DB0-0573-4D2A-A72C-7B2C2FB19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r-Cyrl-RS" sz="4400" dirty="0"/>
              <a:t>ДОМАЋИ ЗАДАТАК</a:t>
            </a:r>
            <a:endParaRPr lang="sr-Latn-RS" sz="4400" dirty="0"/>
          </a:p>
        </p:txBody>
      </p:sp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xmlns="" id="{FCC0CC72-C137-423A-B377-93AFA9EBB1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+mj-lt"/>
              <a:buAutoNum type="arabicPeriod"/>
            </a:pPr>
            <a:r>
              <a:rPr lang="en-US" b="1"/>
              <a:t>НАВЕДИ ЗНАЧАЈ СИСАРА У ПРИРОДИ И ЗА ЧОВЕКА.</a:t>
            </a:r>
            <a:endParaRPr lang="sr-Cyrl-RS" dirty="0"/>
          </a:p>
          <a:p>
            <a:pPr>
              <a:buFont typeface="+mj-lt"/>
              <a:buAutoNum type="arabicPeriod"/>
            </a:pPr>
            <a:endParaRPr lang="en-US"/>
          </a:p>
          <a:p>
            <a:pPr>
              <a:buFont typeface="+mj-lt"/>
              <a:buAutoNum type="arabicPeriod"/>
            </a:pPr>
            <a:endParaRPr lang="en-US"/>
          </a:p>
          <a:p>
            <a:pPr>
              <a:buFont typeface="+mj-lt"/>
              <a:buAutoNum type="arabicPeriod"/>
            </a:pPr>
            <a:endParaRPr lang="en-US"/>
          </a:p>
          <a:p>
            <a:pPr>
              <a:buFont typeface="+mj-lt"/>
              <a:buAutoNum type="arabicPeriod"/>
            </a:pPr>
            <a:endParaRPr lang="en-US"/>
          </a:p>
          <a:p>
            <a:pPr>
              <a:buFont typeface="+mj-lt"/>
              <a:buAutoNum type="arabicPeriod"/>
            </a:pPr>
            <a:endParaRPr lang="en-US"/>
          </a:p>
          <a:p>
            <a:pPr>
              <a:buFont typeface="+mj-lt"/>
              <a:buAutoNum type="arabicPeriod"/>
            </a:pPr>
            <a:endParaRPr lang="en-US"/>
          </a:p>
          <a:p>
            <a:pPr marL="0" indent="0">
              <a:buNone/>
            </a:pPr>
            <a:endParaRPr lang="sr-Cyrl-RS" dirty="0"/>
          </a:p>
          <a:p>
            <a:pPr marL="0" indent="0">
              <a:buNone/>
            </a:pPr>
            <a:r>
              <a:rPr lang="sr-Cyrl-RS"/>
              <a:t>ОДГОВОР </a:t>
            </a:r>
            <a:r>
              <a:rPr lang="sr-Cyrl-RS" dirty="0"/>
              <a:t>МОЖЕТЕ ПРОНАЋИ У УЏБЕНИКУ НА СТРАНИ ОД 217-222.</a:t>
            </a: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xmlns="" val="35332183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FFF1C419-4212-482D-82EF-86769FB70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7998" y="2508552"/>
            <a:ext cx="8596668" cy="1320800"/>
          </a:xfrm>
        </p:spPr>
        <p:txBody>
          <a:bodyPr/>
          <a:lstStyle/>
          <a:p>
            <a:r>
              <a:rPr lang="en-US"/>
              <a:t>ХВАЛА НА ПАЖЊИ!</a:t>
            </a:r>
            <a:endParaRPr lang="sr-Latn-RS"/>
          </a:p>
        </p:txBody>
      </p:sp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xmlns="" id="{4B78B747-8D15-4A61-B07E-B53E898E30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xmlns="" val="4274103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E0A5F5EF-C1D0-4838-B347-920F32396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r-Cyrl-RS" dirty="0"/>
              <a:t>Да се подсетимо…</a:t>
            </a:r>
            <a:br>
              <a:rPr lang="sr-Cyrl-RS" dirty="0"/>
            </a:br>
            <a:r>
              <a:rPr lang="sr-Cyrl-RS" dirty="0"/>
              <a:t/>
            </a:r>
            <a:br>
              <a:rPr lang="sr-Cyrl-RS" dirty="0"/>
            </a:br>
            <a:r>
              <a:rPr lang="sr-Cyrl-RS" dirty="0"/>
              <a:t>* СИСАРИ ПРИПАДАЈУ ГРУПИ КИЧМЕЊАКА</a:t>
            </a:r>
            <a:br>
              <a:rPr lang="sr-Cyrl-RS" dirty="0"/>
            </a:br>
            <a:r>
              <a:rPr lang="sr-Cyrl-RS" dirty="0"/>
              <a:t/>
            </a:r>
            <a:br>
              <a:rPr lang="sr-Cyrl-RS" dirty="0"/>
            </a:br>
            <a:r>
              <a:rPr lang="sr-Cyrl-RS" dirty="0"/>
              <a:t> </a:t>
            </a:r>
            <a:endParaRPr lang="sr-Latn-RS" dirty="0"/>
          </a:p>
        </p:txBody>
      </p:sp>
      <p:pic>
        <p:nvPicPr>
          <p:cNvPr id="5" name="Čuvar mesta za sadržaj 4">
            <a:extLst>
              <a:ext uri="{FF2B5EF4-FFF2-40B4-BE49-F238E27FC236}">
                <a16:creationId xmlns:a16="http://schemas.microsoft.com/office/drawing/2014/main" xmlns="" id="{D0C6DBD6-4181-4875-B930-B050F7758D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1584" y="3674378"/>
            <a:ext cx="4123664" cy="3100578"/>
          </a:xfr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E8554C56-66DD-486E-ABBC-7621DAFDFE7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71048" y="3674377"/>
            <a:ext cx="3939837" cy="2957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932725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753CA597-82F6-4BE1-95F1-B4D46C277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sr-Cyrl-RS" sz="4400" dirty="0"/>
              <a:t>НАСЕЉАВАЈУ РАЗЛИЧИТЕ ТИПОВЕ СТАНИШТА:</a:t>
            </a:r>
            <a:r>
              <a:rPr lang="sr-Cyrl-RS" dirty="0"/>
              <a:t/>
            </a:r>
            <a:br>
              <a:rPr lang="sr-Cyrl-RS" dirty="0"/>
            </a:br>
            <a:r>
              <a:rPr lang="sr-Cyrl-RS" dirty="0"/>
              <a:t/>
            </a:r>
            <a:br>
              <a:rPr lang="sr-Cyrl-RS" dirty="0"/>
            </a:br>
            <a:r>
              <a:rPr lang="sr-Cyrl-RS" dirty="0"/>
              <a:t>ВОДА</a:t>
            </a:r>
            <a:br>
              <a:rPr lang="sr-Cyrl-RS" dirty="0"/>
            </a:br>
            <a:r>
              <a:rPr lang="sr-Cyrl-RS" dirty="0"/>
              <a:t/>
            </a:r>
            <a:br>
              <a:rPr lang="sr-Cyrl-RS" dirty="0"/>
            </a:br>
            <a:r>
              <a:rPr lang="sr-Cyrl-RS" dirty="0"/>
              <a:t/>
            </a:r>
            <a:br>
              <a:rPr lang="sr-Cyrl-RS" dirty="0"/>
            </a:br>
            <a:r>
              <a:rPr lang="sr-Cyrl-RS" dirty="0"/>
              <a:t>КОПНО</a:t>
            </a:r>
            <a:br>
              <a:rPr lang="sr-Cyrl-RS" dirty="0"/>
            </a:br>
            <a:r>
              <a:rPr lang="sr-Cyrl-RS" dirty="0"/>
              <a:t/>
            </a:r>
            <a:br>
              <a:rPr lang="sr-Cyrl-RS" dirty="0"/>
            </a:br>
            <a:r>
              <a:rPr lang="sr-Cyrl-RS" dirty="0"/>
              <a:t/>
            </a:r>
            <a:br>
              <a:rPr lang="sr-Cyrl-RS" dirty="0"/>
            </a:br>
            <a:r>
              <a:rPr lang="sr-Cyrl-RS" dirty="0"/>
              <a:t>ВАЗДУХ</a:t>
            </a:r>
            <a:endParaRPr lang="sr-Latn-RS" dirty="0"/>
          </a:p>
        </p:txBody>
      </p:sp>
      <p:pic>
        <p:nvPicPr>
          <p:cNvPr id="5" name="Čuvar mesta za sadržaj 4">
            <a:extLst>
              <a:ext uri="{FF2B5EF4-FFF2-40B4-BE49-F238E27FC236}">
                <a16:creationId xmlns:a16="http://schemas.microsoft.com/office/drawing/2014/main" xmlns="" id="{08B1C7F9-FCBC-45B4-A543-3EB0362DD2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67599" y="1628775"/>
            <a:ext cx="2321347" cy="1495173"/>
          </a:xfr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B698C0F7-3CFE-4668-B066-0C30C690955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67599" y="3123948"/>
            <a:ext cx="2321348" cy="1741011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AAD69A8F-04A6-40D6-BAA5-FDC86C5EB4F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09760" y="4864959"/>
            <a:ext cx="2379186" cy="178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392657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5488770A-903F-4A34-B5FE-66A7AAF71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sr-Cyrl-RS" dirty="0"/>
              <a:t>КОЖА ЈЕ ВИШЕСЛОЈНА</a:t>
            </a:r>
            <a:br>
              <a:rPr lang="sr-Cyrl-RS" dirty="0"/>
            </a:br>
            <a:endParaRPr lang="sr-Latn-RS" dirty="0"/>
          </a:p>
        </p:txBody>
      </p:sp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xmlns="" id="{A80A7F8B-3C24-4C91-953E-29F69D0F47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Cyrl-RS" dirty="0"/>
              <a:t>РОЖНЕ ТВОРЕВИНЕ КОЖЕ СУ:</a:t>
            </a:r>
          </a:p>
          <a:p>
            <a:r>
              <a:rPr lang="sr-Cyrl-RS" dirty="0"/>
              <a:t>ДЛАКА                                                             КОПИТА                                                                </a:t>
            </a:r>
          </a:p>
          <a:p>
            <a:r>
              <a:rPr lang="sr-Cyrl-RS" dirty="0"/>
              <a:t>НОКТИ                                                             ПАПЦИ</a:t>
            </a:r>
          </a:p>
          <a:p>
            <a:r>
              <a:rPr lang="sr-Cyrl-RS" dirty="0"/>
              <a:t>КАНЏЕ                                                              РОГОВИ</a:t>
            </a:r>
            <a:endParaRPr lang="sr-Latn-RS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27824636-A469-410E-89F4-C9F9CE17FEC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8139" y="4543735"/>
            <a:ext cx="2526351" cy="159559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2665DDDE-02E4-4664-9125-56772094E0B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V="1">
            <a:off x="2997760" y="4543740"/>
            <a:ext cx="1781078" cy="1595585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E78CAEA0-E4D9-46C4-81F8-20DC953B5D6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75668" y="4572626"/>
            <a:ext cx="2142879" cy="1595584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5ED1E97D-A1D9-4AA1-96E3-04DBFD4E493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15377" y="4572626"/>
            <a:ext cx="2513933" cy="1601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404402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3B294BAF-8A32-43CA-B510-73854AD6E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sr-Cyrl-RS" sz="4400" dirty="0"/>
              <a:t>Сисари су једини кичмењаци који имају длаку;</a:t>
            </a:r>
            <a:br>
              <a:rPr lang="sr-Cyrl-RS" sz="4400" dirty="0"/>
            </a:br>
            <a:endParaRPr lang="sr-Latn-RS" dirty="0"/>
          </a:p>
        </p:txBody>
      </p:sp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xmlns="" id="{F83D4381-6415-4494-B19C-BB16988023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r-Cyrl-RS" sz="2800" dirty="0"/>
              <a:t>Улога длаке: 1. Штити тело- крзно</a:t>
            </a:r>
          </a:p>
          <a:p>
            <a:r>
              <a:rPr lang="sr-Cyrl-RS" sz="2800" dirty="0"/>
              <a:t>                    2. Одржава телесну </a:t>
            </a:r>
            <a:r>
              <a:rPr lang="sr-Cyrl-RS" sz="2800" dirty="0" err="1"/>
              <a:t>темпаратуру</a:t>
            </a:r>
            <a:endParaRPr lang="sr-Cyrl-RS" sz="2800" dirty="0"/>
          </a:p>
          <a:p>
            <a:r>
              <a:rPr lang="sr-Cyrl-RS" sz="2800" dirty="0"/>
              <a:t>                    3. Обојеност- одбрана, сакривање, привлачење женке</a:t>
            </a:r>
            <a:endParaRPr lang="sr-Latn-RS" sz="2800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B4093470-C321-4D03-84FE-3C848BC7FAB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9700" y="4205335"/>
            <a:ext cx="1781175" cy="157634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D3EB052A-3095-4C42-9F40-49D0BDA8331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6193" y="3993487"/>
            <a:ext cx="3276600" cy="204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403929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FA3C1C8A-42C6-47C6-BC60-8EB96C186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ЛИЊАЊЕ- </a:t>
            </a:r>
            <a:r>
              <a:rPr lang="sr-Cyrl-RS" sz="3200" dirty="0"/>
              <a:t>опадање длаке и замена новом</a:t>
            </a:r>
            <a:endParaRPr lang="sr-Latn-RS" sz="3200" dirty="0"/>
          </a:p>
        </p:txBody>
      </p:sp>
      <p:pic>
        <p:nvPicPr>
          <p:cNvPr id="4" name="Čuvar mesta za sadržaj 3">
            <a:extLst>
              <a:ext uri="{FF2B5EF4-FFF2-40B4-BE49-F238E27FC236}">
                <a16:creationId xmlns:a16="http://schemas.microsoft.com/office/drawing/2014/main" xmlns="" id="{71DF8989-2CFE-4F02-8086-D67C938349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35308" y="2168526"/>
            <a:ext cx="4062634" cy="269875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08DF1590-B0F6-4376-A293-3687775F657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52520" y="2131372"/>
            <a:ext cx="3421482" cy="2735904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xmlns="" id="{F466D9F1-E867-4DD3-9D12-AD1E24A567A6}"/>
              </a:ext>
            </a:extLst>
          </p:cNvPr>
          <p:cNvSpPr/>
          <p:nvPr/>
        </p:nvSpPr>
        <p:spPr>
          <a:xfrm>
            <a:off x="1343025" y="5086350"/>
            <a:ext cx="2686050" cy="10953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dirty="0"/>
              <a:t>ЛЕТИ</a:t>
            </a:r>
            <a:endParaRPr lang="sr-Latn-R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51BF8610-2AA5-40CF-AA66-033EB06C85CC}"/>
              </a:ext>
            </a:extLst>
          </p:cNvPr>
          <p:cNvSpPr/>
          <p:nvPr/>
        </p:nvSpPr>
        <p:spPr>
          <a:xfrm>
            <a:off x="6372636" y="5153025"/>
            <a:ext cx="2381250" cy="10953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dirty="0"/>
              <a:t>ЗИМИ</a:t>
            </a: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xmlns="" val="6247345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7124B729-0537-4697-BFA5-51B028242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ЖЛЕЗДЕ- </a:t>
            </a:r>
            <a:r>
              <a:rPr lang="sr-Cyrl-RS" sz="2800" dirty="0"/>
              <a:t>ЗНОЈНЕ, ЛОЈНЕ И МЛЕЧНЕ,</a:t>
            </a:r>
            <a:br>
              <a:rPr lang="sr-Cyrl-RS" sz="2800" dirty="0"/>
            </a:br>
            <a:r>
              <a:rPr lang="sr-Cyrl-RS" sz="2800" dirty="0"/>
              <a:t>                    НЕКИ И МИРИСНЕ</a:t>
            </a:r>
            <a:endParaRPr lang="sr-Latn-RS" sz="2800" dirty="0"/>
          </a:p>
        </p:txBody>
      </p:sp>
      <p:pic>
        <p:nvPicPr>
          <p:cNvPr id="4" name="Čuvar mesta za sadržaj 3">
            <a:extLst>
              <a:ext uri="{FF2B5EF4-FFF2-40B4-BE49-F238E27FC236}">
                <a16:creationId xmlns:a16="http://schemas.microsoft.com/office/drawing/2014/main" xmlns="" id="{002A6DED-385D-4C96-96AA-F8B86BCDCF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41441" y="2466159"/>
            <a:ext cx="4196556" cy="257336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94339EC1-37D1-4C25-A9C1-FBF09DC56A5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60392" y="3009084"/>
            <a:ext cx="2524125" cy="1831568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17FC86FF-CE36-407C-9A77-DB90CD338CF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04569" y="4365973"/>
            <a:ext cx="1455801" cy="2176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351660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5FC1255B-FD79-4858-993A-F663D0ADE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r-Cyrl-RS" sz="4000" dirty="0"/>
              <a:t>ДЕЛОВИ ТЕЛА</a:t>
            </a:r>
            <a:endParaRPr lang="sr-Latn-RS" sz="4000" dirty="0"/>
          </a:p>
        </p:txBody>
      </p:sp>
      <p:pic>
        <p:nvPicPr>
          <p:cNvPr id="4" name="Čuvar mesta za sadržaj 3">
            <a:extLst>
              <a:ext uri="{FF2B5EF4-FFF2-40B4-BE49-F238E27FC236}">
                <a16:creationId xmlns:a16="http://schemas.microsoft.com/office/drawing/2014/main" xmlns="" id="{27E7A85D-B1C3-421C-A763-FE458516CF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47143" y="1695450"/>
            <a:ext cx="6027077" cy="4029869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xmlns="" id="{AA53B6BC-519E-4459-9FF3-621AB3A7F521}"/>
              </a:ext>
            </a:extLst>
          </p:cNvPr>
          <p:cNvSpPr/>
          <p:nvPr/>
        </p:nvSpPr>
        <p:spPr>
          <a:xfrm>
            <a:off x="4343400" y="1687513"/>
            <a:ext cx="1009650" cy="762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1400" dirty="0"/>
              <a:t>ГЛАВА</a:t>
            </a:r>
            <a:endParaRPr lang="sr-Latn-RS" sz="1400" dirty="0"/>
          </a:p>
        </p:txBody>
      </p:sp>
      <p:cxnSp>
        <p:nvCxnSpPr>
          <p:cNvPr id="10" name="Prava linija spajanja sa strelicom 9">
            <a:extLst>
              <a:ext uri="{FF2B5EF4-FFF2-40B4-BE49-F238E27FC236}">
                <a16:creationId xmlns:a16="http://schemas.microsoft.com/office/drawing/2014/main" xmlns="" id="{077CB01E-FF8F-4530-91D4-0C2F455B03BF}"/>
              </a:ext>
            </a:extLst>
          </p:cNvPr>
          <p:cNvCxnSpPr/>
          <p:nvPr/>
        </p:nvCxnSpPr>
        <p:spPr>
          <a:xfrm>
            <a:off x="4848225" y="2381250"/>
            <a:ext cx="0" cy="2762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A33DC8C2-25B9-4D03-AE02-3F3A18E4FA65}"/>
              </a:ext>
            </a:extLst>
          </p:cNvPr>
          <p:cNvSpPr/>
          <p:nvPr/>
        </p:nvSpPr>
        <p:spPr>
          <a:xfrm>
            <a:off x="5233987" y="2030412"/>
            <a:ext cx="1400175" cy="6270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dirty="0"/>
              <a:t>ТРУП</a:t>
            </a:r>
            <a:endParaRPr lang="sr-Latn-RS" dirty="0"/>
          </a:p>
        </p:txBody>
      </p:sp>
      <p:cxnSp>
        <p:nvCxnSpPr>
          <p:cNvPr id="13" name="Prava linija spajanja sa strelicom 12">
            <a:extLst>
              <a:ext uri="{FF2B5EF4-FFF2-40B4-BE49-F238E27FC236}">
                <a16:creationId xmlns:a16="http://schemas.microsoft.com/office/drawing/2014/main" xmlns="" id="{CCDA5D9D-3F32-4D48-9F31-35E36B73EA74}"/>
              </a:ext>
            </a:extLst>
          </p:cNvPr>
          <p:cNvCxnSpPr/>
          <p:nvPr/>
        </p:nvCxnSpPr>
        <p:spPr>
          <a:xfrm>
            <a:off x="5934075" y="2657475"/>
            <a:ext cx="0" cy="3508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76DCB5FC-4B65-4033-8F4B-8F0AD3904FFD}"/>
              </a:ext>
            </a:extLst>
          </p:cNvPr>
          <p:cNvSpPr/>
          <p:nvPr/>
        </p:nvSpPr>
        <p:spPr>
          <a:xfrm>
            <a:off x="7077074" y="1558925"/>
            <a:ext cx="895350" cy="7429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dirty="0"/>
              <a:t>РЕП</a:t>
            </a:r>
            <a:endParaRPr lang="sr-Latn-RS" dirty="0"/>
          </a:p>
        </p:txBody>
      </p:sp>
      <p:cxnSp>
        <p:nvCxnSpPr>
          <p:cNvPr id="16" name="Prava linija spajanja sa strelicom 15">
            <a:extLst>
              <a:ext uri="{FF2B5EF4-FFF2-40B4-BE49-F238E27FC236}">
                <a16:creationId xmlns:a16="http://schemas.microsoft.com/office/drawing/2014/main" xmlns="" id="{0F5680CF-D5DA-4624-8F12-5E30F34CBC47}"/>
              </a:ext>
            </a:extLst>
          </p:cNvPr>
          <p:cNvCxnSpPr>
            <a:stCxn id="14" idx="4"/>
          </p:cNvCxnSpPr>
          <p:nvPr/>
        </p:nvCxnSpPr>
        <p:spPr>
          <a:xfrm>
            <a:off x="7524749" y="2301875"/>
            <a:ext cx="0" cy="2174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B06747C5-2E24-437D-997B-F758532FD8B7}"/>
              </a:ext>
            </a:extLst>
          </p:cNvPr>
          <p:cNvSpPr/>
          <p:nvPr/>
        </p:nvSpPr>
        <p:spPr>
          <a:xfrm>
            <a:off x="4983470" y="5456237"/>
            <a:ext cx="2339529" cy="7802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dirty="0"/>
              <a:t>УДОВИ</a:t>
            </a:r>
            <a:endParaRPr lang="sr-Latn-RS" dirty="0"/>
          </a:p>
        </p:txBody>
      </p:sp>
      <p:cxnSp>
        <p:nvCxnSpPr>
          <p:cNvPr id="19" name="Prava linija spajanja sa strelicom 18">
            <a:extLst>
              <a:ext uri="{FF2B5EF4-FFF2-40B4-BE49-F238E27FC236}">
                <a16:creationId xmlns:a16="http://schemas.microsoft.com/office/drawing/2014/main" xmlns="" id="{14F68948-4441-406B-A98E-24D82A3E5F7E}"/>
              </a:ext>
            </a:extLst>
          </p:cNvPr>
          <p:cNvCxnSpPr/>
          <p:nvPr/>
        </p:nvCxnSpPr>
        <p:spPr>
          <a:xfrm flipV="1">
            <a:off x="6762750" y="5216525"/>
            <a:ext cx="419100" cy="3929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rava linija spajanja sa strelicom 20">
            <a:extLst>
              <a:ext uri="{FF2B5EF4-FFF2-40B4-BE49-F238E27FC236}">
                <a16:creationId xmlns:a16="http://schemas.microsoft.com/office/drawing/2014/main" xmlns="" id="{025D018E-3D4B-4398-AE0A-06F02AA37C71}"/>
              </a:ext>
            </a:extLst>
          </p:cNvPr>
          <p:cNvCxnSpPr/>
          <p:nvPr/>
        </p:nvCxnSpPr>
        <p:spPr>
          <a:xfrm flipH="1" flipV="1">
            <a:off x="5353050" y="5010150"/>
            <a:ext cx="207631" cy="5619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291241157"/>
      </p:ext>
    </p:extLst>
  </p:cSld>
  <p:clrMapOvr>
    <a:masterClrMapping/>
  </p:clrMapOvr>
</p:sld>
</file>

<file path=ppt/theme/theme1.xml><?xml version="1.0" encoding="utf-8"?>
<a:theme xmlns:a="http://schemas.openxmlformats.org/drawingml/2006/main" name="Aspekt">
  <a:themeElements>
    <a:clrScheme name="Aspek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Aspek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spek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357</TotalTime>
  <Words>292</Words>
  <Application>Microsoft Office PowerPoint</Application>
  <PresentationFormat>Custom</PresentationFormat>
  <Paragraphs>124</Paragraphs>
  <Slides>26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Aspekt</vt:lpstr>
      <vt:lpstr>СИСАРИ</vt:lpstr>
      <vt:lpstr>ПРЕКО 4.500 ВРСТА</vt:lpstr>
      <vt:lpstr>Да се подсетимо…  * СИСАРИ ПРИПАДАЈУ ГРУПИ КИЧМЕЊАКА   </vt:lpstr>
      <vt:lpstr>НАСЕЉАВАЈУ РАЗЛИЧИТЕ ТИПОВЕ СТАНИШТА:  ВОДА   КОПНО   ВАЗДУХ</vt:lpstr>
      <vt:lpstr>КОЖА ЈЕ ВИШЕСЛОЈНА </vt:lpstr>
      <vt:lpstr>Сисари су једини кичмењаци који имају длаку; </vt:lpstr>
      <vt:lpstr>ЛИЊАЊЕ- опадање длаке и замена новом</vt:lpstr>
      <vt:lpstr>ЖЛЕЗДЕ- ЗНОЈНЕ, ЛОЈНЕ И МЛЕЧНЕ,                     НЕКИ И МИРИСНЕ</vt:lpstr>
      <vt:lpstr>ДЕЛОВИ ТЕЛА</vt:lpstr>
      <vt:lpstr>СКЕЛЕТ</vt:lpstr>
      <vt:lpstr>КРЕТАЊЕ- МИШИЋИ И СКЕЛЕТ</vt:lpstr>
      <vt:lpstr>КРЕТАЊЕ</vt:lpstr>
      <vt:lpstr>УНУТРАШЊА ГРАЂА ТЕЛА   НЕРВНИ СИСТЕМ</vt:lpstr>
      <vt:lpstr>ЧУЛА- ДОБРО РАЗВИЈЕНА(ВИД, СЛУХ, МИРИС)</vt:lpstr>
      <vt:lpstr>СИСТЕМ ЗА ВАРЕЊЕ</vt:lpstr>
      <vt:lpstr>ИСХРАНА</vt:lpstr>
      <vt:lpstr>ВАРЕЊЕ У УСТИМА- ЗУБИ, ЈЕЗИК, ПЉУВАЧНЕ ЖЛЕЗДЕ</vt:lpstr>
      <vt:lpstr>СИСТЕМ ЗА ДИСАЊЕ</vt:lpstr>
      <vt:lpstr>МЕХУРИЋИ(АЛВЕОЛЕ)- НАЈСИТНИЈИ ДЕЛОВИ ПЛУЋА</vt:lpstr>
      <vt:lpstr>КРВНИ СИСТЕМ </vt:lpstr>
      <vt:lpstr>СИСТЕМ ЗА ИЗЛУЧИВАЊЕ</vt:lpstr>
      <vt:lpstr>РАЗМНОЖАВАЊЕ</vt:lpstr>
      <vt:lpstr>ЖЕНКА СИСАРА ИМА ОРГАН МАТЕРИЦУ У КОЈОЈ СЕ РАЗВИЈА ЕМБРИОН  ЕМБРИОН СЕ ХРАНИ НА РАЧУН ПОСТЕЉИЦЕ(ПЛАЦЕНТЕ) ЗА КОЈУ ЈЕ ВЕЗАН          ПУПЧАНОМ ВРПЦОМ  УЛОГА ПОСТЕЉИЦЕ(ПЛАЦЕНТЕ)- ИСХРАНА                                                     ДИСАЊЕ                                                     ИЗЛУЧИВАЊЕ ШТЕТНИХ МАТЕРИЈА  </vt:lpstr>
      <vt:lpstr>ПОДЕЛА СИСАРА</vt:lpstr>
      <vt:lpstr>ДОМАЋИ ЗАДАТАК</vt:lpstr>
      <vt:lpstr>ХВАЛА НА ПАЖЊИ!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СИСАРИ</dc:title>
  <dc:creator>korisnik</dc:creator>
  <cp:lastModifiedBy>Aleksandra Puhalic</cp:lastModifiedBy>
  <cp:revision>31</cp:revision>
  <dcterms:created xsi:type="dcterms:W3CDTF">2020-04-25T06:36:05Z</dcterms:created>
  <dcterms:modified xsi:type="dcterms:W3CDTF">2020-05-19T12:05:34Z</dcterms:modified>
</cp:coreProperties>
</file>