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1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82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23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64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05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46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88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29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9EF90-5196-43A0-8B8D-75DAF39994D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0A161-9A6F-47D1-818A-AE2CFA13A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8141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16282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24423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32564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40705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48846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56988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65129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41" indent="0">
              <a:buNone/>
              <a:defRPr sz="1800" b="1"/>
            </a:lvl2pPr>
            <a:lvl3pPr marL="816282" indent="0">
              <a:buNone/>
              <a:defRPr sz="1600" b="1"/>
            </a:lvl3pPr>
            <a:lvl4pPr marL="1224423" indent="0">
              <a:buNone/>
              <a:defRPr sz="1400" b="1"/>
            </a:lvl4pPr>
            <a:lvl5pPr marL="1632564" indent="0">
              <a:buNone/>
              <a:defRPr sz="1400" b="1"/>
            </a:lvl5pPr>
            <a:lvl6pPr marL="2040705" indent="0">
              <a:buNone/>
              <a:defRPr sz="1400" b="1"/>
            </a:lvl6pPr>
            <a:lvl7pPr marL="2448846" indent="0">
              <a:buNone/>
              <a:defRPr sz="1400" b="1"/>
            </a:lvl7pPr>
            <a:lvl8pPr marL="2856988" indent="0">
              <a:buNone/>
              <a:defRPr sz="1400" b="1"/>
            </a:lvl8pPr>
            <a:lvl9pPr marL="326512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41" indent="0">
              <a:buNone/>
              <a:defRPr sz="1800" b="1"/>
            </a:lvl2pPr>
            <a:lvl3pPr marL="816282" indent="0">
              <a:buNone/>
              <a:defRPr sz="1600" b="1"/>
            </a:lvl3pPr>
            <a:lvl4pPr marL="1224423" indent="0">
              <a:buNone/>
              <a:defRPr sz="1400" b="1"/>
            </a:lvl4pPr>
            <a:lvl5pPr marL="1632564" indent="0">
              <a:buNone/>
              <a:defRPr sz="1400" b="1"/>
            </a:lvl5pPr>
            <a:lvl6pPr marL="2040705" indent="0">
              <a:buNone/>
              <a:defRPr sz="1400" b="1"/>
            </a:lvl6pPr>
            <a:lvl7pPr marL="2448846" indent="0">
              <a:buNone/>
              <a:defRPr sz="1400" b="1"/>
            </a:lvl7pPr>
            <a:lvl8pPr marL="2856988" indent="0">
              <a:buNone/>
              <a:defRPr sz="1400" b="1"/>
            </a:lvl8pPr>
            <a:lvl9pPr marL="326512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1" indent="0">
              <a:buNone/>
              <a:defRPr sz="1000"/>
            </a:lvl2pPr>
            <a:lvl3pPr marL="816282" indent="0">
              <a:buNone/>
              <a:defRPr sz="900"/>
            </a:lvl3pPr>
            <a:lvl4pPr marL="1224423" indent="0">
              <a:buNone/>
              <a:defRPr sz="800"/>
            </a:lvl4pPr>
            <a:lvl5pPr marL="1632564" indent="0">
              <a:buNone/>
              <a:defRPr sz="800"/>
            </a:lvl5pPr>
            <a:lvl6pPr marL="2040705" indent="0">
              <a:buNone/>
              <a:defRPr sz="800"/>
            </a:lvl6pPr>
            <a:lvl7pPr marL="2448846" indent="0">
              <a:buNone/>
              <a:defRPr sz="800"/>
            </a:lvl7pPr>
            <a:lvl8pPr marL="2856988" indent="0">
              <a:buNone/>
              <a:defRPr sz="800"/>
            </a:lvl8pPr>
            <a:lvl9pPr marL="326512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1" indent="0">
              <a:buNone/>
              <a:defRPr sz="2500"/>
            </a:lvl2pPr>
            <a:lvl3pPr marL="816282" indent="0">
              <a:buNone/>
              <a:defRPr sz="2200"/>
            </a:lvl3pPr>
            <a:lvl4pPr marL="1224423" indent="0">
              <a:buNone/>
              <a:defRPr sz="1800"/>
            </a:lvl4pPr>
            <a:lvl5pPr marL="1632564" indent="0">
              <a:buNone/>
              <a:defRPr sz="1800"/>
            </a:lvl5pPr>
            <a:lvl6pPr marL="2040705" indent="0">
              <a:buNone/>
              <a:defRPr sz="1800"/>
            </a:lvl6pPr>
            <a:lvl7pPr marL="2448846" indent="0">
              <a:buNone/>
              <a:defRPr sz="1800"/>
            </a:lvl7pPr>
            <a:lvl8pPr marL="2856988" indent="0">
              <a:buNone/>
              <a:defRPr sz="1800"/>
            </a:lvl8pPr>
            <a:lvl9pPr marL="326512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1" indent="0">
              <a:buNone/>
              <a:defRPr sz="1000"/>
            </a:lvl2pPr>
            <a:lvl3pPr marL="816282" indent="0">
              <a:buNone/>
              <a:defRPr sz="900"/>
            </a:lvl3pPr>
            <a:lvl4pPr marL="1224423" indent="0">
              <a:buNone/>
              <a:defRPr sz="800"/>
            </a:lvl4pPr>
            <a:lvl5pPr marL="1632564" indent="0">
              <a:buNone/>
              <a:defRPr sz="800"/>
            </a:lvl5pPr>
            <a:lvl6pPr marL="2040705" indent="0">
              <a:buNone/>
              <a:defRPr sz="800"/>
            </a:lvl6pPr>
            <a:lvl7pPr marL="2448846" indent="0">
              <a:buNone/>
              <a:defRPr sz="800"/>
            </a:lvl7pPr>
            <a:lvl8pPr marL="2856988" indent="0">
              <a:buNone/>
              <a:defRPr sz="800"/>
            </a:lvl8pPr>
            <a:lvl9pPr marL="326512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81628" tIns="40814" rIns="81628" bIns="408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28" tIns="40814" rIns="81628" bIns="408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E44F-0263-4A1F-87E9-2DA6EFD969A8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28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06" indent="-306106" algn="l" defTabSz="81628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29" indent="-255088" algn="l" defTabSz="81628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53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494" indent="-204070" algn="l" defTabSz="81628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635" indent="-204070" algn="l" defTabSz="81628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776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17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58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99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1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82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23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64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05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46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88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29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7\Desktop\Voznja%20-%20Desanka%20Maksimovic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51670"/>
            <a:ext cx="8856984" cy="3168352"/>
          </a:xfrm>
        </p:spPr>
        <p:txBody>
          <a:bodyPr>
            <a:normAutofit fontScale="55000" lnSpcReduction="20000"/>
          </a:bodyPr>
          <a:lstStyle/>
          <a:p>
            <a:r>
              <a:rPr lang="sr-Cyrl-RS" sz="4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 Ј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К</a:t>
            </a:r>
          </a:p>
          <a:p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4400" dirty="0" smtClean="0">
                <a:solidFill>
                  <a:schemeClr val="tx1"/>
                </a:solidFill>
                <a:cs typeface="Times New Roman" pitchFamily="18" charset="0"/>
              </a:rPr>
              <a:t>„</a:t>
            </a:r>
            <a:r>
              <a:rPr lang="sr-Cyrl-RS" sz="4400" dirty="0" smtClean="0">
                <a:cs typeface="Arial" pitchFamily="34" charset="0"/>
              </a:rPr>
              <a:t>В </a:t>
            </a:r>
            <a:r>
              <a:rPr lang="sr-Cyrl-RS" sz="4400" dirty="0" smtClean="0">
                <a:cs typeface="Arial" pitchFamily="34" charset="0"/>
              </a:rPr>
              <a:t>О Ж Њ </a:t>
            </a:r>
            <a:r>
              <a:rPr lang="sr-Cyrl-RS" sz="4400" dirty="0" smtClean="0">
                <a:cs typeface="Arial" pitchFamily="34" charset="0"/>
              </a:rPr>
              <a:t>А</a:t>
            </a:r>
            <a:r>
              <a:rPr lang="sr-Cyrl-BA" sz="4400" b="1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endParaRPr lang="en-US" sz="4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4400" dirty="0" smtClean="0">
                <a:latin typeface="Arial" pitchFamily="34" charset="0"/>
                <a:cs typeface="Arial" pitchFamily="34" charset="0"/>
              </a:rPr>
              <a:t>Десанка Максимовић</a:t>
            </a:r>
          </a:p>
          <a:p>
            <a:r>
              <a:rPr lang="sr-Cyrl-R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( утврђивање )</a:t>
            </a:r>
            <a:endParaRPr lang="sr-Cyrl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67494"/>
            <a:ext cx="3096344" cy="154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se-and-carriage-driv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01600"/>
            <a:ext cx="8784976" cy="4940300"/>
          </a:xfrm>
          <a:prstGeom prst="rect">
            <a:avLst/>
          </a:prstGeom>
        </p:spPr>
      </p:pic>
      <p:pic>
        <p:nvPicPr>
          <p:cNvPr id="3" name="Voznja - Desanka Maksimovi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00392" y="4351412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13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1400" dirty="0" smtClean="0"/>
              <a:t>В О Ж Њ А </a:t>
            </a:r>
          </a:p>
          <a:p>
            <a:pPr algn="ctr">
              <a:buNone/>
            </a:pPr>
            <a:endParaRPr lang="sr-Cyrl-RS" sz="1400" dirty="0"/>
          </a:p>
          <a:p>
            <a:pPr algn="ctr">
              <a:buNone/>
            </a:pPr>
            <a:endParaRPr lang="sr-Cyrl-RS" sz="1400" dirty="0" smtClean="0"/>
          </a:p>
          <a:p>
            <a:pPr>
              <a:buNone/>
            </a:pPr>
            <a:r>
              <a:rPr lang="sr-Cyrl-RS" sz="1400" dirty="0" smtClean="0"/>
              <a:t>Возимо се. Покрај пута         Возимо се. Сања цвеће,         Гле, почињу и светлаци,         Насмејани месец блуди   </a:t>
            </a:r>
          </a:p>
          <a:p>
            <a:pPr>
              <a:buNone/>
            </a:pPr>
            <a:r>
              <a:rPr lang="sr-Cyrl-RS" sz="1400" dirty="0" smtClean="0"/>
              <a:t>            разасута                               мирис слеће                                 лета знаци                                    што на људи</a:t>
            </a:r>
          </a:p>
          <a:p>
            <a:pPr>
              <a:buNone/>
            </a:pPr>
            <a:r>
              <a:rPr lang="sr-Cyrl-RS" sz="1400" dirty="0" smtClean="0"/>
              <a:t>          села леже.                                  са ливада.                                 да се пале.                                    личи главу. </a:t>
            </a:r>
          </a:p>
          <a:p>
            <a:pPr>
              <a:buNone/>
            </a:pPr>
            <a:endParaRPr lang="sr-Cyrl-RS" sz="1400" dirty="0" smtClean="0"/>
          </a:p>
          <a:p>
            <a:pPr>
              <a:buNone/>
            </a:pPr>
            <a:endParaRPr lang="sr-Cyrl-RS" sz="1400" dirty="0"/>
          </a:p>
          <a:p>
            <a:pPr>
              <a:buNone/>
            </a:pPr>
            <a:r>
              <a:rPr lang="sr-Cyrl-RS" sz="1400" dirty="0" smtClean="0"/>
              <a:t>Ко потоци после буре            Гле, сеоске куће беле,            И из магле трепте сиве,           Возимо се. Покрај пута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  коњи јуре,                              као стреле                                      као живе,                                      разасута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  лете, беже.                            тек пролете.                                   звезде мале.                              </a:t>
            </a:r>
            <a:r>
              <a:rPr lang="sr-Cyrl-RS" sz="1400" dirty="0"/>
              <a:t>с</a:t>
            </a:r>
            <a:r>
              <a:rPr lang="sr-Cyrl-RS" sz="1400" dirty="0" smtClean="0"/>
              <a:t>ела леже</a:t>
            </a:r>
          </a:p>
          <a:p>
            <a:pPr>
              <a:buNone/>
            </a:pPr>
            <a:endParaRPr lang="sr-Cyrl-RS" sz="1400" dirty="0" smtClean="0"/>
          </a:p>
          <a:p>
            <a:pPr>
              <a:buNone/>
            </a:pPr>
            <a:endParaRPr lang="sr-Cyrl-RS" sz="1400" dirty="0"/>
          </a:p>
          <a:p>
            <a:pPr>
              <a:buNone/>
            </a:pPr>
            <a:r>
              <a:rPr lang="sr-Cyrl-RS" sz="1400" dirty="0" smtClean="0"/>
              <a:t>Врх потока и шипрага           Поред пута стабла вита,        По бескрајно нежном, меком    Ко потоци после буре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топла, блага                              шибља, жита                                      и далеком                               коњи јуре,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 вечер пада.                                  лете, лете.                                       небу плаву.                               лете, беже.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 smtClean="0"/>
          </a:p>
        </p:txBody>
      </p:sp>
      <p:sp>
        <p:nvSpPr>
          <p:cNvPr id="4" name="Oval Callout 3"/>
          <p:cNvSpPr/>
          <p:nvPr/>
        </p:nvSpPr>
        <p:spPr>
          <a:xfrm>
            <a:off x="0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0" y="1779662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0" y="307580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2051720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4139952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2051720" y="1851670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2051720" y="307580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4139952" y="1851670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372200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6372200" y="1779662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6588224" y="307580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4211960" y="3075806"/>
            <a:ext cx="2376264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712968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800" dirty="0" smtClean="0"/>
              <a:t>ПРОДУБЉИВАЊЕ  АНАЛИЗЕ  ПЈЕСМЕ:</a:t>
            </a:r>
          </a:p>
          <a:p>
            <a:pPr>
              <a:buNone/>
            </a:pPr>
            <a:endParaRPr lang="sr-Cyrl-RS" sz="24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Који књижевни правац одређује ова пјесма:</a:t>
            </a:r>
          </a:p>
          <a:p>
            <a:pPr marL="457200" indent="-457200">
              <a:buNone/>
            </a:pPr>
            <a:r>
              <a:rPr lang="sr-Cyrl-RS" sz="2400" dirty="0" smtClean="0"/>
              <a:t>                     а) прозу                  б) поезију </a:t>
            </a:r>
          </a:p>
          <a:p>
            <a:pPr marL="457200" indent="-457200">
              <a:buAutoNum type="arabicPeriod" startAt="2"/>
            </a:pPr>
            <a:r>
              <a:rPr lang="sr-Cyrl-RS" sz="2400" dirty="0" smtClean="0"/>
              <a:t>Пјесникиња је дала одређене моћи коњима, а то су:</a:t>
            </a:r>
          </a:p>
          <a:p>
            <a:pPr marL="457200" indent="-45720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а) моћ летења  б) моћ говора  в) моћ брзине  г) моћ пјевања</a:t>
            </a:r>
          </a:p>
          <a:p>
            <a:pPr marL="457200" indent="-457200">
              <a:buAutoNum type="arabicPeriod" startAt="3"/>
            </a:pPr>
            <a:r>
              <a:rPr lang="sr-Cyrl-RS" sz="2400" dirty="0" smtClean="0"/>
              <a:t>Ритам пјесме у нама изазива:</a:t>
            </a:r>
          </a:p>
          <a:p>
            <a:pPr marL="457200" indent="-45720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а) тугу  б) одушевљење  в) равнодушност  г) узбуђење</a:t>
            </a:r>
          </a:p>
          <a:p>
            <a:pPr marL="457200" indent="-457200">
              <a:buNone/>
            </a:pPr>
            <a:r>
              <a:rPr lang="sr-Cyrl-RS" sz="2400" dirty="0" smtClean="0"/>
              <a:t>4.   Да ли свака строфа </a:t>
            </a:r>
            <a:r>
              <a:rPr lang="sr-Cyrl-RS" sz="2400" dirty="0" smtClean="0"/>
              <a:t>у </a:t>
            </a:r>
            <a:r>
              <a:rPr lang="sr-Cyrl-RS" sz="2400" dirty="0" smtClean="0"/>
              <a:t>пјесми има исти ритам?</a:t>
            </a:r>
          </a:p>
          <a:p>
            <a:pPr marL="457200" indent="-457200">
              <a:buAutoNum type="arabicPeriod" startAt="2"/>
            </a:pPr>
            <a:endParaRPr lang="sr-Cyrl-RS" sz="2400" dirty="0" smtClean="0"/>
          </a:p>
          <a:p>
            <a:pPr marL="457200" indent="-457200">
              <a:buNone/>
            </a:pPr>
            <a:endParaRPr lang="sr-Cyrl-RS" sz="2400" dirty="0" smtClean="0"/>
          </a:p>
          <a:p>
            <a:endParaRPr lang="en-US" sz="2800" dirty="0"/>
          </a:p>
        </p:txBody>
      </p:sp>
      <p:sp>
        <p:nvSpPr>
          <p:cNvPr id="9" name="5-Point Star 8"/>
          <p:cNvSpPr/>
          <p:nvPr/>
        </p:nvSpPr>
        <p:spPr>
          <a:xfrm>
            <a:off x="3779912" y="1635646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67544" y="2499742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427984" y="2499742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475656" y="3363838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940152" y="3363838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536504"/>
          </a:xfrm>
        </p:spPr>
        <p:txBody>
          <a:bodyPr>
            <a:normAutofit fontScale="85000" lnSpcReduction="10000"/>
          </a:bodyPr>
          <a:lstStyle/>
          <a:p>
            <a:r>
              <a:rPr lang="sr-Cyrl-RS" sz="2800" dirty="0" smtClean="0"/>
              <a:t>Знамо да се РИТАМ остварује: бројањем слогова у стиховима и строфама, понављањем гласова и слогова, понављањем ријечи и понављањем стихова и строфа.</a:t>
            </a:r>
          </a:p>
          <a:p>
            <a:r>
              <a:rPr lang="sr-Cyrl-RS" sz="2800" dirty="0" smtClean="0"/>
              <a:t>Значи, у ритам убрајамо и ријечи које се римују.</a:t>
            </a:r>
          </a:p>
          <a:p>
            <a:r>
              <a:rPr lang="sr-Cyrl-RS" sz="2800" dirty="0" smtClean="0"/>
              <a:t>Бројањем слогова одређујемо дужину стофе:</a:t>
            </a:r>
          </a:p>
          <a:p>
            <a:endParaRPr lang="sr-Cyrl-RS" sz="2800" dirty="0" smtClean="0"/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-  </a:t>
            </a:r>
            <a:r>
              <a:rPr lang="sr-Cyrl-RS" sz="2000" dirty="0" smtClean="0"/>
              <a:t>ВО-ЗИ-МО  СЕ. ПО-КРАЈ ПУ-ТА  РА-ЗА-СУ-ТА  СЕ-ЛА</a:t>
            </a:r>
            <a:r>
              <a:rPr lang="sr-Cyrl-RS" sz="2800" dirty="0" smtClean="0"/>
              <a:t>  </a:t>
            </a:r>
            <a:r>
              <a:rPr lang="sr-Cyrl-RS" sz="2000" dirty="0" smtClean="0"/>
              <a:t>ЛЕ-ЖЕ.  ( 16 )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</a:t>
            </a:r>
            <a:r>
              <a:rPr lang="sr-Cyrl-RS" sz="2400" dirty="0"/>
              <a:t>-</a:t>
            </a:r>
            <a:r>
              <a:rPr lang="sr-Cyrl-RS" sz="2400" dirty="0" smtClean="0"/>
              <a:t>   </a:t>
            </a:r>
            <a:r>
              <a:rPr lang="sr-Cyrl-RS" sz="2000" dirty="0" smtClean="0"/>
              <a:t>КО  ПО-ТО-ЦИ  ПО-СЛЕ  БУ-РЕ  КО-ЊИ  ЈУ-РЕ,  ЛЕ-ТЕ,  БЕ-ЖЕ.  ( 16 )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-   ВРХ  ПО-ТО-КА  И  ШИ-ПРА-ГА  ТО-ПЛА,  БЛА-ГА  ВЕ-ЧЕР  ПА-ДА.  ( 16 )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400" dirty="0" smtClean="0"/>
              <a:t>МОЖЕМО  </a:t>
            </a:r>
            <a:r>
              <a:rPr lang="sr-Cyrl-RS" sz="2400" dirty="0" smtClean="0"/>
              <a:t>ЗАКЉУЧИТИ  ДА  СВАКА  СТРОФА  ИМА  ИСТИ  РИТАМ, ЈЕР  ЈЕ У СВАКОЈ  ОД  СТРОФА  ПО  </a:t>
            </a:r>
            <a:r>
              <a:rPr lang="sr-Cyrl-RS" sz="2400" b="1" dirty="0" smtClean="0">
                <a:solidFill>
                  <a:srgbClr val="FFFF00"/>
                </a:solidFill>
              </a:rPr>
              <a:t>16</a:t>
            </a:r>
            <a:r>
              <a:rPr lang="sr-Cyrl-RS" sz="2400" dirty="0" smtClean="0"/>
              <a:t>  СЛОГОВА</a:t>
            </a:r>
            <a:r>
              <a:rPr lang="sr-Cyrl-RS" sz="2400" dirty="0" smtClean="0"/>
              <a:t>.</a:t>
            </a:r>
            <a:endParaRPr lang="sr-Cyrl-RS" sz="2400" dirty="0" smtClean="0"/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   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3723878"/>
            <a:ext cx="8352928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5"/>
            </a:pPr>
            <a:r>
              <a:rPr lang="sr-Cyrl-RS" sz="2400" dirty="0" smtClean="0"/>
              <a:t>Сљедеће глаголе из пјесме разврстај на глаголе РАДЊЕ, глаголе СТАЊА и глаголе ЗБИВАЊА:</a:t>
            </a:r>
          </a:p>
          <a:p>
            <a:pPr marL="457200" indent="-457200">
              <a:buNone/>
            </a:pPr>
            <a:r>
              <a:rPr lang="sr-Cyrl-RS" sz="2400" dirty="0" smtClean="0"/>
              <a:t> возимо се, почињу,  леже (села</a:t>
            </a:r>
            <a:r>
              <a:rPr lang="sr-Cyrl-RS" sz="2400" dirty="0" smtClean="0"/>
              <a:t>), јуре, </a:t>
            </a:r>
            <a:r>
              <a:rPr lang="sr-Cyrl-RS" sz="2400" dirty="0" smtClean="0"/>
              <a:t>лете, беже (коњи</a:t>
            </a:r>
            <a:r>
              <a:rPr lang="sr-Cyrl-RS" sz="2400" dirty="0" smtClean="0"/>
              <a:t>), </a:t>
            </a:r>
            <a:r>
              <a:rPr lang="sr-Cyrl-RS" sz="2400" dirty="0" smtClean="0"/>
              <a:t>сања</a:t>
            </a:r>
          </a:p>
          <a:p>
            <a:pPr marL="457200" indent="-457200">
              <a:buNone/>
            </a:pPr>
            <a:r>
              <a:rPr lang="sr-Cyrl-RS" sz="2400" dirty="0" smtClean="0"/>
              <a:t>(цвеће), слеће (мирис), пролете (куће), пале (светлаци),</a:t>
            </a:r>
          </a:p>
          <a:p>
            <a:pPr marL="457200" indent="-457200">
              <a:buNone/>
            </a:pPr>
            <a:r>
              <a:rPr lang="sr-Cyrl-RS" sz="2400" dirty="0"/>
              <a:t>т</a:t>
            </a:r>
            <a:r>
              <a:rPr lang="sr-Cyrl-RS" sz="2400" dirty="0" smtClean="0"/>
              <a:t>репте (звезде), блуди (месец), пада (вече</a:t>
            </a:r>
            <a:r>
              <a:rPr lang="sr-Cyrl-RS" sz="2400" dirty="0" smtClean="0"/>
              <a:t>).</a:t>
            </a:r>
            <a:endParaRPr lang="sr-Cyrl-RS" sz="2400" dirty="0" smtClean="0"/>
          </a:p>
          <a:p>
            <a:pPr marL="457200" indent="-457200">
              <a:buNone/>
            </a:pPr>
            <a:endParaRPr lang="sr-Cyrl-RS" sz="2400" dirty="0" smtClean="0"/>
          </a:p>
          <a:p>
            <a:pPr marL="457200" indent="-457200">
              <a:buNone/>
            </a:pPr>
            <a:endParaRPr lang="sr-Cyrl-RS" sz="2400" dirty="0" smtClean="0"/>
          </a:p>
          <a:p>
            <a:pPr marL="457200" indent="-457200">
              <a:buNone/>
            </a:pP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ГЛАГОЛИ  РАДЊЕ:        </a:t>
            </a:r>
            <a:r>
              <a:rPr lang="sr-Cyrl-RS" sz="2400" dirty="0" smtClean="0">
                <a:solidFill>
                  <a:srgbClr val="00B0F0"/>
                </a:solidFill>
              </a:rPr>
              <a:t>ГЛАГОЛИ СТАЊА:    </a:t>
            </a:r>
            <a:r>
              <a:rPr lang="sr-Cyrl-RS" sz="2400" dirty="0" smtClean="0">
                <a:solidFill>
                  <a:srgbClr val="FFFF00"/>
                </a:solidFill>
              </a:rPr>
              <a:t>ГЛАГОЛИ ЗБИВАЊА:</a:t>
            </a:r>
            <a:endParaRPr lang="sr-Cyrl-RS" sz="2400" dirty="0" smtClean="0">
              <a:solidFill>
                <a:srgbClr val="00B0F0"/>
              </a:solidFill>
            </a:endParaRP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возимо се, јуре, лете,  </a:t>
            </a:r>
            <a:r>
              <a:rPr lang="sr-Cyrl-RS" sz="2400" dirty="0" smtClean="0">
                <a:solidFill>
                  <a:srgbClr val="00B0F0"/>
                </a:solidFill>
              </a:rPr>
              <a:t>леже, сања                </a:t>
            </a:r>
            <a:r>
              <a:rPr lang="sr-Cyrl-RS" sz="2400" dirty="0" smtClean="0">
                <a:solidFill>
                  <a:srgbClr val="FFFF00"/>
                </a:solidFill>
              </a:rPr>
              <a:t>трепте, пада</a:t>
            </a:r>
            <a:endParaRPr lang="sr-Cyrl-RS" sz="2400" dirty="0" smtClean="0">
              <a:solidFill>
                <a:srgbClr val="00B0F0"/>
              </a:solidFill>
            </a:endParaRP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пролети</a:t>
            </a:r>
            <a:r>
              <a:rPr lang="sr-Cyrl-RS" sz="2400" dirty="0" smtClean="0">
                <a:solidFill>
                  <a:srgbClr val="FF0000"/>
                </a:solidFill>
              </a:rPr>
              <a:t>, беже                                                    </a:t>
            </a:r>
            <a:r>
              <a:rPr lang="sr-Cyrl-RS" sz="2400" dirty="0" smtClean="0">
                <a:solidFill>
                  <a:srgbClr val="FFFF00"/>
                </a:solidFill>
              </a:rPr>
              <a:t>слеће, блуди</a:t>
            </a:r>
            <a:r>
              <a:rPr lang="sr-Cyrl-RS" sz="24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почињу, пале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                    </a:t>
            </a:r>
            <a:r>
              <a:rPr lang="sr-Cyrl-RS" sz="2400" dirty="0" smtClean="0"/>
              <a:t>                     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7494"/>
            <a:ext cx="8496944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800" dirty="0" smtClean="0"/>
              <a:t>ЗАДАЦИ   ЗА САМОСТАЛАН РАД:</a:t>
            </a:r>
          </a:p>
          <a:p>
            <a:pPr algn="ctr">
              <a:buNone/>
            </a:pPr>
            <a:endParaRPr lang="sr-Cyrl-RS" sz="24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У пјесми се налази много придјева. Пронађи их и разврстај по врстама, роду и броју!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Размисли и напиши зашто су путовања кроз нове и непознате предјеле нарочито занимљива!?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Пјесма је јако обогаћена пјесничким сликама. Илуструј једну од многих која ти се највише допада!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502</Words>
  <Application>Microsoft Office PowerPoint</Application>
  <PresentationFormat>On-screen Show (16:9)</PresentationFormat>
  <Paragraphs>72</Paragraphs>
  <Slides>7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user</cp:lastModifiedBy>
  <cp:revision>36</cp:revision>
  <dcterms:created xsi:type="dcterms:W3CDTF">2020-04-08T15:13:02Z</dcterms:created>
  <dcterms:modified xsi:type="dcterms:W3CDTF">2020-04-30T18:24:15Z</dcterms:modified>
</cp:coreProperties>
</file>