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10EB-2896-4345-B07B-44E6E310D19C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84AA-DD93-4015-AC90-5E9561909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10EB-2896-4345-B07B-44E6E310D19C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84AA-DD93-4015-AC90-5E9561909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10EB-2896-4345-B07B-44E6E310D19C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84AA-DD93-4015-AC90-5E9561909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10EB-2896-4345-B07B-44E6E310D19C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84AA-DD93-4015-AC90-5E9561909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10EB-2896-4345-B07B-44E6E310D19C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84AA-DD93-4015-AC90-5E9561909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10EB-2896-4345-B07B-44E6E310D19C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84AA-DD93-4015-AC90-5E9561909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10EB-2896-4345-B07B-44E6E310D19C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84AA-DD93-4015-AC90-5E9561909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10EB-2896-4345-B07B-44E6E310D19C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84AA-DD93-4015-AC90-5E9561909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10EB-2896-4345-B07B-44E6E310D19C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84AA-DD93-4015-AC90-5E9561909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10EB-2896-4345-B07B-44E6E310D19C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84AA-DD93-4015-AC90-5E9561909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10EB-2896-4345-B07B-44E6E310D19C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84AA-DD93-4015-AC90-5E9561909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210EB-2896-4345-B07B-44E6E310D19C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184AA-DD93-4015-AC90-5E9561909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 dirty="0" smtClean="0"/>
              <a:t>НА ГАЗИМЕСТАНУ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r>
              <a:rPr lang="sr-Cyrl-CS" dirty="0" smtClean="0"/>
              <a:t>                    Милан Ракић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r-Cyrl-CS" dirty="0" smtClean="0"/>
              <a:t>  </a:t>
            </a:r>
            <a:r>
              <a:rPr lang="sr-Cyrl-CS" i="1" dirty="0" smtClean="0"/>
              <a:t>Да нас захватила </a:t>
            </a:r>
            <a:r>
              <a:rPr lang="sr-Cyrl-CS" b="1" i="1" dirty="0" smtClean="0"/>
              <a:t>западњачка река</a:t>
            </a:r>
          </a:p>
          <a:p>
            <a:pPr>
              <a:buNone/>
            </a:pPr>
            <a:r>
              <a:rPr lang="sr-Cyrl-CS" dirty="0"/>
              <a:t> </a:t>
            </a:r>
            <a:r>
              <a:rPr lang="sr-Cyrl-CS" dirty="0" smtClean="0"/>
              <a:t> Омладина која је потпала под западњачки утицај, омладина к</a:t>
            </a:r>
            <a:r>
              <a:rPr lang="bs-Latn-BA" dirty="0" smtClean="0"/>
              <a:t>o</a:t>
            </a:r>
            <a:r>
              <a:rPr lang="sr-Cyrl-CS" dirty="0" smtClean="0"/>
              <a:t>ју је ухватило ново вријеме, вријеме комформизма у коме тежи да, искључиво себи, удовољи, не марећи за друге.</a:t>
            </a:r>
          </a:p>
          <a:p>
            <a:pPr>
              <a:buNone/>
            </a:pPr>
            <a:endParaRPr lang="sr-Cyrl-CS" dirty="0"/>
          </a:p>
          <a:p>
            <a:pPr>
              <a:buNone/>
            </a:pPr>
            <a:r>
              <a:rPr lang="sr-Cyrl-CS" dirty="0"/>
              <a:t> </a:t>
            </a:r>
            <a:r>
              <a:rPr lang="sr-Cyrl-CS" dirty="0" smtClean="0"/>
              <a:t> Који завјет пјесник изриче у своје име и име свог нараштаја? </a:t>
            </a:r>
          </a:p>
          <a:p>
            <a:pPr>
              <a:buNone/>
            </a:pPr>
            <a:r>
              <a:rPr lang="sr-Cyrl-CS" dirty="0"/>
              <a:t> </a:t>
            </a:r>
            <a:r>
              <a:rPr lang="sr-Cyrl-CS" dirty="0" smtClean="0"/>
              <a:t> </a:t>
            </a:r>
            <a:r>
              <a:rPr lang="sr-Cyrl-CS" i="1" dirty="0" smtClean="0"/>
              <a:t>Ја ћу дати живот отаџбино моја </a:t>
            </a:r>
          </a:p>
          <a:p>
            <a:pPr>
              <a:buNone/>
            </a:pPr>
            <a:r>
              <a:rPr lang="sr-Cyrl-CS" i="1" dirty="0"/>
              <a:t> </a:t>
            </a:r>
            <a:r>
              <a:rPr lang="sr-Cyrl-CS" i="1" dirty="0" smtClean="0"/>
              <a:t>  </a:t>
            </a:r>
            <a:r>
              <a:rPr lang="sr-Cyrl-CS" dirty="0" smtClean="0"/>
              <a:t>Данашња генерација је представљена као храбра, издржљива, морално исправна и спремна за борбу без обзира какав је изазов у питању.</a:t>
            </a:r>
          </a:p>
          <a:p>
            <a:pPr>
              <a:buNone/>
            </a:pPr>
            <a:endParaRPr lang="sr-Cyrl-CS" i="1" dirty="0"/>
          </a:p>
          <a:p>
            <a:pPr>
              <a:buNone/>
            </a:pPr>
            <a:r>
              <a:rPr lang="sr-Cyrl-CS" i="1" dirty="0" smtClean="0"/>
              <a:t>   Јер пре нас ни поља ни кршеви голи</a:t>
            </a:r>
          </a:p>
          <a:p>
            <a:pPr>
              <a:buNone/>
            </a:pPr>
            <a:r>
              <a:rPr lang="sr-Cyrl-CS" i="1" dirty="0"/>
              <a:t> </a:t>
            </a:r>
            <a:r>
              <a:rPr lang="sr-Cyrl-CS" i="1" dirty="0" smtClean="0"/>
              <a:t>  Не могоше ником свесну љубав дати.</a:t>
            </a:r>
          </a:p>
          <a:p>
            <a:pPr>
              <a:buNone/>
            </a:pPr>
            <a:endParaRPr lang="sr-Cyrl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sr-Cyrl-CS" dirty="0" smtClean="0">
                <a:solidFill>
                  <a:schemeClr val="tx1"/>
                </a:solidFill>
              </a:rPr>
              <a:t>Систем версификације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r-Cyrl-CS" dirty="0" smtClean="0"/>
              <a:t>  </a:t>
            </a:r>
            <a:r>
              <a:rPr lang="sr-Cyrl-CS" dirty="0" smtClean="0">
                <a:solidFill>
                  <a:schemeClr val="tx1"/>
                </a:solidFill>
              </a:rPr>
              <a:t>Врста стиха</a:t>
            </a:r>
          </a:p>
          <a:p>
            <a:pPr>
              <a:buNone/>
            </a:pPr>
            <a:r>
              <a:rPr lang="sr-Cyrl-CS" dirty="0">
                <a:solidFill>
                  <a:schemeClr val="tx1"/>
                </a:solidFill>
              </a:rPr>
              <a:t> </a:t>
            </a:r>
            <a:r>
              <a:rPr lang="sr-Cyrl-CS" dirty="0" smtClean="0">
                <a:solidFill>
                  <a:schemeClr val="tx1"/>
                </a:solidFill>
              </a:rPr>
              <a:t> </a:t>
            </a:r>
            <a:r>
              <a:rPr lang="sr-Cyrl-CS" b="1" dirty="0" smtClean="0">
                <a:solidFill>
                  <a:schemeClr val="tx1"/>
                </a:solidFill>
              </a:rPr>
              <a:t>дванаестерац</a:t>
            </a:r>
            <a:r>
              <a:rPr lang="sr-Cyrl-CS" dirty="0" smtClean="0">
                <a:solidFill>
                  <a:schemeClr val="tx1"/>
                </a:solidFill>
              </a:rPr>
              <a:t> са паузом (цезуром) иза шестог слога </a:t>
            </a:r>
          </a:p>
          <a:p>
            <a:pPr>
              <a:buNone/>
            </a:pPr>
            <a:r>
              <a:rPr lang="sr-Cyrl-CS" i="1" dirty="0">
                <a:solidFill>
                  <a:schemeClr val="tx1"/>
                </a:solidFill>
              </a:rPr>
              <a:t> </a:t>
            </a:r>
            <a:r>
              <a:rPr lang="sr-Cyrl-CS" i="1" dirty="0" smtClean="0">
                <a:solidFill>
                  <a:schemeClr val="tx1"/>
                </a:solidFill>
              </a:rPr>
              <a:t> Ви јурнусте тада // у облаку праха,</a:t>
            </a:r>
          </a:p>
          <a:p>
            <a:pPr>
              <a:buNone/>
            </a:pPr>
            <a:r>
              <a:rPr lang="sr-Cyrl-CS" i="1" dirty="0">
                <a:solidFill>
                  <a:schemeClr val="tx1"/>
                </a:solidFill>
              </a:rPr>
              <a:t> </a:t>
            </a:r>
            <a:r>
              <a:rPr lang="sr-Cyrl-CS" i="1" dirty="0" smtClean="0">
                <a:solidFill>
                  <a:schemeClr val="tx1"/>
                </a:solidFill>
              </a:rPr>
              <a:t> и настаде тресак // и крвава трка.</a:t>
            </a:r>
          </a:p>
          <a:p>
            <a:pPr>
              <a:buNone/>
            </a:pPr>
            <a:endParaRPr lang="sr-Cyrl-CS" i="1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sr-Cyrl-CS" i="1" dirty="0" smtClean="0">
                <a:solidFill>
                  <a:schemeClr val="tx1"/>
                </a:solidFill>
              </a:rPr>
              <a:t>  </a:t>
            </a:r>
            <a:r>
              <a:rPr lang="sr-Cyrl-CS" dirty="0" smtClean="0">
                <a:solidFill>
                  <a:schemeClr val="tx1"/>
                </a:solidFill>
              </a:rPr>
              <a:t>Рима – </a:t>
            </a:r>
            <a:r>
              <a:rPr lang="sr-Cyrl-CS" b="1" dirty="0" smtClean="0">
                <a:solidFill>
                  <a:schemeClr val="tx1"/>
                </a:solidFill>
              </a:rPr>
              <a:t>укрштена</a:t>
            </a:r>
          </a:p>
          <a:p>
            <a:pPr>
              <a:buNone/>
            </a:pPr>
            <a:r>
              <a:rPr lang="sr-Cyrl-CS" i="1" dirty="0">
                <a:solidFill>
                  <a:schemeClr val="tx1"/>
                </a:solidFill>
              </a:rPr>
              <a:t> </a:t>
            </a:r>
            <a:r>
              <a:rPr lang="sr-Cyrl-CS" i="1" dirty="0" smtClean="0">
                <a:solidFill>
                  <a:schemeClr val="tx1"/>
                </a:solidFill>
              </a:rPr>
              <a:t> И данас кад дође до последњег </a:t>
            </a:r>
            <a:r>
              <a:rPr lang="sr-Cyrl-CS" b="1" i="1" dirty="0" smtClean="0">
                <a:solidFill>
                  <a:schemeClr val="tx1"/>
                </a:solidFill>
              </a:rPr>
              <a:t>боја</a:t>
            </a:r>
            <a:r>
              <a:rPr lang="sr-Cyrl-CS" i="1" dirty="0" smtClean="0">
                <a:solidFill>
                  <a:schemeClr val="tx1"/>
                </a:solidFill>
              </a:rPr>
              <a:t>,</a:t>
            </a:r>
          </a:p>
          <a:p>
            <a:pPr>
              <a:buNone/>
            </a:pPr>
            <a:r>
              <a:rPr lang="sr-Cyrl-CS" b="1" i="1" dirty="0">
                <a:solidFill>
                  <a:schemeClr val="tx1"/>
                </a:solidFill>
              </a:rPr>
              <a:t> </a:t>
            </a:r>
            <a:r>
              <a:rPr lang="sr-Cyrl-CS" b="1" i="1" dirty="0" smtClean="0">
                <a:solidFill>
                  <a:schemeClr val="tx1"/>
                </a:solidFill>
              </a:rPr>
              <a:t> </a:t>
            </a:r>
            <a:r>
              <a:rPr lang="sr-Cyrl-CS" i="1" dirty="0" smtClean="0">
                <a:solidFill>
                  <a:schemeClr val="tx1"/>
                </a:solidFill>
              </a:rPr>
              <a:t>неозарен старог ореола </a:t>
            </a:r>
            <a:r>
              <a:rPr lang="sr-Cyrl-CS" b="1" i="1" dirty="0" smtClean="0">
                <a:solidFill>
                  <a:srgbClr val="FF0000"/>
                </a:solidFill>
              </a:rPr>
              <a:t>сјајем</a:t>
            </a:r>
            <a:r>
              <a:rPr lang="sr-Cyrl-CS" i="1" dirty="0" smtClean="0">
                <a:solidFill>
                  <a:schemeClr val="tx1"/>
                </a:solidFill>
              </a:rPr>
              <a:t>,</a:t>
            </a:r>
          </a:p>
          <a:p>
            <a:pPr>
              <a:buNone/>
            </a:pPr>
            <a:r>
              <a:rPr lang="sr-Cyrl-CS" b="1" i="1" dirty="0">
                <a:solidFill>
                  <a:schemeClr val="tx1"/>
                </a:solidFill>
              </a:rPr>
              <a:t> </a:t>
            </a:r>
            <a:r>
              <a:rPr lang="sr-Cyrl-CS" b="1" i="1" dirty="0" smtClean="0">
                <a:solidFill>
                  <a:schemeClr val="tx1"/>
                </a:solidFill>
              </a:rPr>
              <a:t> </a:t>
            </a:r>
            <a:r>
              <a:rPr lang="sr-Cyrl-CS" i="1" dirty="0" smtClean="0">
                <a:solidFill>
                  <a:schemeClr val="tx1"/>
                </a:solidFill>
              </a:rPr>
              <a:t>ја ћу дати живот отаџбино </a:t>
            </a:r>
            <a:r>
              <a:rPr lang="sr-Cyrl-CS" b="1" i="1" dirty="0" smtClean="0">
                <a:solidFill>
                  <a:schemeClr val="tx1"/>
                </a:solidFill>
              </a:rPr>
              <a:t>моја</a:t>
            </a:r>
            <a:r>
              <a:rPr lang="sr-Cyrl-CS" i="1" dirty="0" smtClean="0">
                <a:solidFill>
                  <a:schemeClr val="tx1"/>
                </a:solidFill>
              </a:rPr>
              <a:t>,</a:t>
            </a:r>
          </a:p>
          <a:p>
            <a:pPr>
              <a:buNone/>
            </a:pPr>
            <a:r>
              <a:rPr lang="sr-Cyrl-CS" b="1" i="1" dirty="0">
                <a:solidFill>
                  <a:schemeClr val="tx1"/>
                </a:solidFill>
              </a:rPr>
              <a:t> </a:t>
            </a:r>
            <a:r>
              <a:rPr lang="sr-Cyrl-CS" b="1" i="1" dirty="0" smtClean="0">
                <a:solidFill>
                  <a:schemeClr val="tx1"/>
                </a:solidFill>
              </a:rPr>
              <a:t> </a:t>
            </a:r>
            <a:r>
              <a:rPr lang="sr-Cyrl-CS" i="1" dirty="0" smtClean="0">
                <a:solidFill>
                  <a:schemeClr val="tx1"/>
                </a:solidFill>
              </a:rPr>
              <a:t>знајући шта дајем и зашто га </a:t>
            </a:r>
            <a:r>
              <a:rPr lang="sr-Cyrl-CS" b="1" i="1" dirty="0" smtClean="0">
                <a:solidFill>
                  <a:srgbClr val="FF0000"/>
                </a:solidFill>
              </a:rPr>
              <a:t>дајем</a:t>
            </a:r>
            <a:r>
              <a:rPr lang="sr-Cyrl-CS" i="1" dirty="0">
                <a:solidFill>
                  <a:schemeClr val="tx1"/>
                </a:solidFill>
              </a:rPr>
              <a:t>!</a:t>
            </a:r>
            <a:endParaRPr lang="sr-Cyrl-CS" b="1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sr-Cyrl-CS" b="1" i="1" dirty="0">
                <a:solidFill>
                  <a:schemeClr val="tx1"/>
                </a:solidFill>
              </a:rPr>
              <a:t> </a:t>
            </a:r>
            <a:r>
              <a:rPr lang="sr-Cyrl-CS" b="1" i="1" dirty="0" smtClean="0">
                <a:solidFill>
                  <a:schemeClr val="tx1"/>
                </a:solidFill>
              </a:rPr>
              <a:t> 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sr-Cyrl-CS" dirty="0" smtClean="0"/>
              <a:t>Стилске фигуре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sr-Cyrl-CS" dirty="0" smtClean="0"/>
              <a:t>  </a:t>
            </a:r>
            <a:r>
              <a:rPr lang="sr-Cyrl-CS" b="1" dirty="0" smtClean="0">
                <a:solidFill>
                  <a:schemeClr val="tx1"/>
                </a:solidFill>
              </a:rPr>
              <a:t>Апострофа</a:t>
            </a:r>
          </a:p>
          <a:p>
            <a:pPr>
              <a:buNone/>
            </a:pPr>
            <a:r>
              <a:rPr lang="sr-Cyrl-CS" b="1" dirty="0">
                <a:solidFill>
                  <a:schemeClr val="tx1"/>
                </a:solidFill>
              </a:rPr>
              <a:t> </a:t>
            </a:r>
            <a:r>
              <a:rPr lang="sr-Cyrl-CS" b="1" dirty="0" smtClean="0">
                <a:solidFill>
                  <a:schemeClr val="tx1"/>
                </a:solidFill>
              </a:rPr>
              <a:t> </a:t>
            </a:r>
            <a:r>
              <a:rPr lang="sr-Cyrl-CS" i="1" dirty="0" smtClean="0">
                <a:solidFill>
                  <a:schemeClr val="tx1"/>
                </a:solidFill>
              </a:rPr>
              <a:t>Ја ћу дати живот отаџбино моја...</a:t>
            </a:r>
          </a:p>
          <a:p>
            <a:pPr>
              <a:buNone/>
            </a:pPr>
            <a:r>
              <a:rPr lang="sr-Cyrl-CS" b="1" dirty="0" smtClean="0">
                <a:solidFill>
                  <a:schemeClr val="tx1"/>
                </a:solidFill>
              </a:rPr>
              <a:t>  Метафора</a:t>
            </a:r>
          </a:p>
          <a:p>
            <a:pPr>
              <a:buNone/>
            </a:pPr>
            <a:r>
              <a:rPr lang="sr-Cyrl-CS" b="1" dirty="0">
                <a:solidFill>
                  <a:schemeClr val="tx1"/>
                </a:solidFill>
              </a:rPr>
              <a:t> </a:t>
            </a:r>
            <a:r>
              <a:rPr lang="sr-Cyrl-CS" b="1" dirty="0" smtClean="0">
                <a:solidFill>
                  <a:schemeClr val="tx1"/>
                </a:solidFill>
              </a:rPr>
              <a:t> </a:t>
            </a:r>
            <a:r>
              <a:rPr lang="sr-Cyrl-CS" i="1" dirty="0" smtClean="0">
                <a:solidFill>
                  <a:schemeClr val="tx1"/>
                </a:solidFill>
              </a:rPr>
              <a:t>Косово постаде непрегледна јама...</a:t>
            </a:r>
          </a:p>
          <a:p>
            <a:pPr>
              <a:buNone/>
            </a:pPr>
            <a:r>
              <a:rPr lang="sr-Cyrl-CS" b="1" dirty="0" smtClean="0">
                <a:solidFill>
                  <a:schemeClr val="tx1"/>
                </a:solidFill>
              </a:rPr>
              <a:t>  Алегорија</a:t>
            </a:r>
          </a:p>
          <a:p>
            <a:pPr>
              <a:buNone/>
            </a:pPr>
            <a:r>
              <a:rPr lang="sr-Cyrl-CS" i="1" dirty="0">
                <a:solidFill>
                  <a:schemeClr val="tx1"/>
                </a:solidFill>
              </a:rPr>
              <a:t> </a:t>
            </a:r>
            <a:r>
              <a:rPr lang="sr-Cyrl-CS" i="1" dirty="0" smtClean="0">
                <a:solidFill>
                  <a:schemeClr val="tx1"/>
                </a:solidFill>
              </a:rPr>
              <a:t> Заљуљано царство сурвало се с вама...</a:t>
            </a:r>
          </a:p>
          <a:p>
            <a:pPr>
              <a:buNone/>
            </a:pPr>
            <a:r>
              <a:rPr lang="sr-Cyrl-CS" i="1" dirty="0">
                <a:solidFill>
                  <a:schemeClr val="tx1"/>
                </a:solidFill>
              </a:rPr>
              <a:t> </a:t>
            </a:r>
            <a:r>
              <a:rPr lang="sr-Cyrl-CS" i="1" dirty="0" smtClean="0">
                <a:solidFill>
                  <a:schemeClr val="tx1"/>
                </a:solidFill>
              </a:rPr>
              <a:t> </a:t>
            </a:r>
            <a:r>
              <a:rPr lang="sr-Cyrl-CS" b="1" dirty="0" smtClean="0">
                <a:solidFill>
                  <a:schemeClr val="tx1"/>
                </a:solidFill>
              </a:rPr>
              <a:t>Поређење</a:t>
            </a:r>
          </a:p>
          <a:p>
            <a:pPr>
              <a:buNone/>
            </a:pPr>
            <a:r>
              <a:rPr lang="sr-Cyrl-CS" b="1" i="1" dirty="0">
                <a:solidFill>
                  <a:schemeClr val="tx1"/>
                </a:solidFill>
              </a:rPr>
              <a:t> </a:t>
            </a:r>
            <a:r>
              <a:rPr lang="sr-Cyrl-CS" b="1" i="1" dirty="0" smtClean="0">
                <a:solidFill>
                  <a:schemeClr val="tx1"/>
                </a:solidFill>
              </a:rPr>
              <a:t> </a:t>
            </a:r>
            <a:r>
              <a:rPr lang="sr-Cyrl-CS" i="1" dirty="0" smtClean="0">
                <a:solidFill>
                  <a:schemeClr val="tx1"/>
                </a:solidFill>
              </a:rPr>
              <a:t>Хладни ко ваш оклоп...</a:t>
            </a:r>
          </a:p>
          <a:p>
            <a:pPr>
              <a:buNone/>
            </a:pPr>
            <a:r>
              <a:rPr lang="sr-Cyrl-CS" i="1" dirty="0">
                <a:solidFill>
                  <a:schemeClr val="tx1"/>
                </a:solidFill>
              </a:rPr>
              <a:t> </a:t>
            </a:r>
            <a:r>
              <a:rPr lang="sr-Cyrl-CS" i="1" dirty="0" smtClean="0">
                <a:solidFill>
                  <a:schemeClr val="tx1"/>
                </a:solidFill>
              </a:rPr>
              <a:t> </a:t>
            </a:r>
            <a:r>
              <a:rPr lang="sr-Cyrl-CS" b="1" dirty="0" smtClean="0">
                <a:solidFill>
                  <a:schemeClr val="tx1"/>
                </a:solidFill>
              </a:rPr>
              <a:t>Ономатопеја</a:t>
            </a:r>
          </a:p>
          <a:p>
            <a:pPr>
              <a:buNone/>
            </a:pPr>
            <a:r>
              <a:rPr lang="sr-Cyrl-CS" b="1" i="1" dirty="0">
                <a:solidFill>
                  <a:schemeClr val="tx1"/>
                </a:solidFill>
              </a:rPr>
              <a:t> </a:t>
            </a:r>
            <a:r>
              <a:rPr lang="sr-Cyrl-CS" b="1" i="1" dirty="0" smtClean="0">
                <a:solidFill>
                  <a:schemeClr val="tx1"/>
                </a:solidFill>
              </a:rPr>
              <a:t> </a:t>
            </a:r>
            <a:r>
              <a:rPr lang="sr-Cyrl-CS" i="1" dirty="0" smtClean="0">
                <a:solidFill>
                  <a:schemeClr val="tx1"/>
                </a:solidFill>
              </a:rPr>
              <a:t>И настаде тресак и крвава трка...</a:t>
            </a:r>
          </a:p>
          <a:p>
            <a:pPr>
              <a:buNone/>
            </a:pPr>
            <a:r>
              <a:rPr lang="sr-Cyrl-CS" i="1" dirty="0">
                <a:solidFill>
                  <a:schemeClr val="tx1"/>
                </a:solidFill>
              </a:rPr>
              <a:t> </a:t>
            </a:r>
            <a:r>
              <a:rPr lang="sr-Cyrl-CS" i="1" dirty="0" smtClean="0">
                <a:solidFill>
                  <a:schemeClr val="tx1"/>
                </a:solidFill>
              </a:rPr>
              <a:t> </a:t>
            </a:r>
            <a:r>
              <a:rPr lang="sr-Cyrl-CS" b="1" dirty="0" smtClean="0">
                <a:solidFill>
                  <a:schemeClr val="tx1"/>
                </a:solidFill>
              </a:rPr>
              <a:t>Симбол</a:t>
            </a:r>
          </a:p>
          <a:p>
            <a:pPr>
              <a:buNone/>
            </a:pPr>
            <a:r>
              <a:rPr lang="sr-Cyrl-CS" b="1" i="1" dirty="0">
                <a:solidFill>
                  <a:schemeClr val="tx1"/>
                </a:solidFill>
              </a:rPr>
              <a:t> </a:t>
            </a:r>
            <a:r>
              <a:rPr lang="sr-Cyrl-CS" b="1" i="1" dirty="0" smtClean="0">
                <a:solidFill>
                  <a:schemeClr val="tx1"/>
                </a:solidFill>
              </a:rPr>
              <a:t> </a:t>
            </a:r>
            <a:r>
              <a:rPr lang="sr-Cyrl-CS" i="1" dirty="0" smtClean="0">
                <a:solidFill>
                  <a:schemeClr val="tx1"/>
                </a:solidFill>
              </a:rPr>
              <a:t>Кад </a:t>
            </a:r>
            <a:r>
              <a:rPr lang="sr-Cyrl-CS" b="1" i="1" dirty="0" smtClean="0">
                <a:solidFill>
                  <a:schemeClr val="tx1"/>
                </a:solidFill>
              </a:rPr>
              <a:t>олуја</a:t>
            </a:r>
            <a:r>
              <a:rPr lang="sr-Cyrl-CS" i="1" dirty="0" smtClean="0">
                <a:solidFill>
                  <a:schemeClr val="tx1"/>
                </a:solidFill>
              </a:rPr>
              <a:t> прође врх Косова равна...</a:t>
            </a:r>
          </a:p>
          <a:p>
            <a:pPr>
              <a:buNone/>
            </a:pPr>
            <a:r>
              <a:rPr lang="sr-Cyrl-CS" i="1" dirty="0">
                <a:solidFill>
                  <a:schemeClr val="tx1"/>
                </a:solidFill>
              </a:rPr>
              <a:t> </a:t>
            </a:r>
            <a:r>
              <a:rPr lang="sr-Cyrl-CS" i="1" dirty="0" smtClean="0">
                <a:solidFill>
                  <a:schemeClr val="tx1"/>
                </a:solidFill>
              </a:rPr>
              <a:t> Западњачка река, заљуљано царство, труло царство.</a:t>
            </a:r>
          </a:p>
          <a:p>
            <a:pPr>
              <a:buNone/>
            </a:pPr>
            <a:r>
              <a:rPr lang="sr-Cyrl-CS" i="1" dirty="0">
                <a:solidFill>
                  <a:schemeClr val="tx1"/>
                </a:solidFill>
              </a:rPr>
              <a:t> </a:t>
            </a:r>
            <a:r>
              <a:rPr lang="sr-Cyrl-CS" i="1" dirty="0" smtClean="0">
                <a:solidFill>
                  <a:schemeClr val="tx1"/>
                </a:solidFill>
              </a:rPr>
              <a:t> 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sr-Cyrl-CS" dirty="0" smtClean="0"/>
              <a:t>Домаћи задатак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sr-Cyrl-CS" dirty="0" smtClean="0"/>
          </a:p>
          <a:p>
            <a:endParaRPr lang="sr-Cyrl-CS" dirty="0"/>
          </a:p>
          <a:p>
            <a:endParaRPr lang="sr-Cyrl-CS" dirty="0" smtClean="0"/>
          </a:p>
          <a:p>
            <a:pPr>
              <a:buNone/>
            </a:pPr>
            <a:r>
              <a:rPr lang="sr-Cyrl-CS"/>
              <a:t> </a:t>
            </a:r>
            <a:r>
              <a:rPr lang="sr-Cyrl-CS" smtClean="0"/>
              <a:t>  Написати есеј о томе како знање, поштење и марљив рад граде домовину.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sr-Cyrl-CS" dirty="0" smtClean="0"/>
              <a:t>Биографија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615130" cy="4543443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sr-Cyrl-CS" b="1" dirty="0" smtClean="0">
                <a:solidFill>
                  <a:schemeClr val="tx1"/>
                </a:solidFill>
              </a:rPr>
              <a:t>Милан Ракић </a:t>
            </a:r>
            <a:r>
              <a:rPr lang="sr-Cyrl-CS" dirty="0" smtClean="0">
                <a:solidFill>
                  <a:schemeClr val="tx1"/>
                </a:solidFill>
              </a:rPr>
              <a:t>(1876-1938) био је српски књижевник, пјесник и дипломата. Службовао  је у Букурешту, Стокхолму, Копенхагену, Софији и Риму. Заједно са Јованом Дучићем и Алексом Шантићем представља најзначајнијег пјесника модерне српске књижевности. Његове теме су најчешће љубавне и родољубиве, а неке од његових најпознатијих пјесама су </a:t>
            </a:r>
            <a:r>
              <a:rPr lang="sr-Cyrl-CS" i="1" dirty="0" smtClean="0">
                <a:solidFill>
                  <a:schemeClr val="tx1"/>
                </a:solidFill>
              </a:rPr>
              <a:t>Искрена песма, Песма жени, Моја поезија, Симонида. </a:t>
            </a:r>
            <a:r>
              <a:rPr lang="sr-Cyrl-CS" dirty="0" smtClean="0">
                <a:solidFill>
                  <a:schemeClr val="tx1"/>
                </a:solidFill>
              </a:rPr>
              <a:t>Рано је престао да пише и за живота је објавио свега педесетак пјесама.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milan rakic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2071678"/>
            <a:ext cx="1800225" cy="25431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Cyrl-CS" b="1" dirty="0">
                <a:solidFill>
                  <a:schemeClr val="tx1"/>
                </a:solidFill>
              </a:rPr>
              <a:t> </a:t>
            </a:r>
            <a:r>
              <a:rPr lang="sr-Cyrl-CS" b="1" dirty="0" smtClean="0">
                <a:solidFill>
                  <a:schemeClr val="tx1"/>
                </a:solidFill>
              </a:rPr>
              <a:t>Модерна</a:t>
            </a:r>
            <a:r>
              <a:rPr lang="sr-Cyrl-CS" dirty="0" smtClean="0">
                <a:solidFill>
                  <a:schemeClr val="tx1"/>
                </a:solidFill>
              </a:rPr>
              <a:t> се као правац у српској књижевности јавља крајем 19. вијека и траје до краја Првог свјетског рата. Велики број наших књижевника у том периоду будно је пратио европску културну сцену и био у току са савременим књижевним струјањима, посебно у Француској. Основне одлике књижевности модерне биле су узнемирен и клонуо дух, песимистично осјећање свијета, индивидуализам, бијег од стварности и субјективан поглед на свијет.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CS" dirty="0"/>
              <a:t> </a:t>
            </a:r>
          </a:p>
          <a:p>
            <a:pPr>
              <a:buNone/>
            </a:pPr>
            <a:r>
              <a:rPr lang="sr-Cyrl-CS" dirty="0" smtClean="0"/>
              <a:t> </a:t>
            </a:r>
            <a:r>
              <a:rPr lang="sr-Cyrl-CS" dirty="0" smtClean="0">
                <a:solidFill>
                  <a:schemeClr val="tx1"/>
                </a:solidFill>
              </a:rPr>
              <a:t>Родољубива пјесма је таква врста лирске пјесме у којој пјесник исказује осјећање љубави према својој домовини.</a:t>
            </a:r>
          </a:p>
          <a:p>
            <a:pPr>
              <a:buNone/>
            </a:pPr>
            <a:endParaRPr lang="sr-Cyrl-CS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sr-Cyrl-CS" b="1" dirty="0" smtClean="0">
                <a:solidFill>
                  <a:schemeClr val="tx1"/>
                </a:solidFill>
              </a:rPr>
              <a:t>Газиместан </a:t>
            </a:r>
            <a:r>
              <a:rPr lang="sr-Cyrl-CS" dirty="0" smtClean="0">
                <a:solidFill>
                  <a:schemeClr val="tx1"/>
                </a:solidFill>
              </a:rPr>
              <a:t>– узвишење у близини Приштине гдје је извршен јуриш који је ријешио Косовску битку.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sr-Cyrl-CS" dirty="0" smtClean="0">
                <a:solidFill>
                  <a:schemeClr val="tx1"/>
                </a:solidFill>
              </a:rPr>
              <a:t>Мотиви </a:t>
            </a:r>
            <a:r>
              <a:rPr lang="sr-Cyrl-CS" smtClean="0">
                <a:solidFill>
                  <a:schemeClr val="tx1"/>
                </a:solidFill>
              </a:rPr>
              <a:t>у </a:t>
            </a:r>
            <a:r>
              <a:rPr lang="sr-Cyrl-CS" smtClean="0">
                <a:solidFill>
                  <a:schemeClr val="tx1"/>
                </a:solidFill>
              </a:rPr>
              <a:t>пјесми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Cyrl-CS" dirty="0" smtClean="0">
                <a:solidFill>
                  <a:schemeClr val="tx1"/>
                </a:solidFill>
              </a:rPr>
              <a:t>  Основни мотив првог дијела пјесме</a:t>
            </a:r>
          </a:p>
          <a:p>
            <a:pPr>
              <a:buNone/>
            </a:pPr>
            <a:r>
              <a:rPr lang="sr-Cyrl-CS" dirty="0">
                <a:solidFill>
                  <a:schemeClr val="tx1"/>
                </a:solidFill>
              </a:rPr>
              <a:t> </a:t>
            </a:r>
            <a:r>
              <a:rPr lang="sr-Cyrl-CS" dirty="0" smtClean="0">
                <a:solidFill>
                  <a:schemeClr val="tx1"/>
                </a:solidFill>
              </a:rPr>
              <a:t> </a:t>
            </a:r>
            <a:r>
              <a:rPr lang="sr-Cyrl-CS" b="1" dirty="0" smtClean="0">
                <a:solidFill>
                  <a:schemeClr val="tx1"/>
                </a:solidFill>
              </a:rPr>
              <a:t>Свјесно жртвовање косовских јунака</a:t>
            </a:r>
          </a:p>
          <a:p>
            <a:pPr>
              <a:buNone/>
            </a:pPr>
            <a:endParaRPr lang="sr-Cyrl-CS" b="1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sr-Cyrl-CS" dirty="0">
                <a:solidFill>
                  <a:schemeClr val="tx1"/>
                </a:solidFill>
              </a:rPr>
              <a:t> </a:t>
            </a:r>
            <a:r>
              <a:rPr lang="sr-Cyrl-CS" dirty="0" smtClean="0">
                <a:solidFill>
                  <a:schemeClr val="tx1"/>
                </a:solidFill>
              </a:rPr>
              <a:t> Основни мотив другог дијела пјесме</a:t>
            </a:r>
          </a:p>
          <a:p>
            <a:pPr>
              <a:buNone/>
            </a:pPr>
            <a:r>
              <a:rPr lang="sr-Cyrl-CS" dirty="0">
                <a:solidFill>
                  <a:schemeClr val="tx1"/>
                </a:solidFill>
              </a:rPr>
              <a:t> </a:t>
            </a:r>
            <a:r>
              <a:rPr lang="sr-Cyrl-CS" dirty="0" smtClean="0">
                <a:solidFill>
                  <a:schemeClr val="tx1"/>
                </a:solidFill>
              </a:rPr>
              <a:t> </a:t>
            </a:r>
            <a:r>
              <a:rPr lang="sr-Cyrl-CS" b="1" dirty="0" smtClean="0">
                <a:solidFill>
                  <a:schemeClr val="tx1"/>
                </a:solidFill>
              </a:rPr>
              <a:t>Исповијест Ракићеве генерације и спремност за одбрану отаџбине</a:t>
            </a:r>
          </a:p>
          <a:p>
            <a:pPr>
              <a:buNone/>
            </a:pPr>
            <a:endParaRPr lang="sr-Cyrl-CS" b="1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sr-Cyrl-CS" b="1" dirty="0">
                <a:solidFill>
                  <a:schemeClr val="tx1"/>
                </a:solidFill>
              </a:rPr>
              <a:t> </a:t>
            </a:r>
            <a:r>
              <a:rPr lang="sr-Cyrl-CS" b="1" dirty="0" smtClean="0">
                <a:solidFill>
                  <a:schemeClr val="tx1"/>
                </a:solidFill>
              </a:rPr>
              <a:t> ДАНАС  -  </a:t>
            </a:r>
            <a:r>
              <a:rPr lang="sr-Cyrl-CS" dirty="0" smtClean="0">
                <a:solidFill>
                  <a:schemeClr val="tx1"/>
                </a:solidFill>
              </a:rPr>
              <a:t>граница између првог и другог дијела пјесме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r-Cyrl-CS" dirty="0" smtClean="0">
                <a:solidFill>
                  <a:schemeClr val="tx1"/>
                </a:solidFill>
              </a:rPr>
              <a:t>Косовски јунаци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CS" dirty="0" smtClean="0"/>
              <a:t>  </a:t>
            </a:r>
            <a:r>
              <a:rPr lang="sr-Cyrl-CS" dirty="0" smtClean="0">
                <a:solidFill>
                  <a:schemeClr val="tx1"/>
                </a:solidFill>
              </a:rPr>
              <a:t>У првој цјелини лирски субјекат се присјећа косовских јунака и њихове жртве. Како их описује?</a:t>
            </a:r>
          </a:p>
          <a:p>
            <a:pPr>
              <a:buNone/>
            </a:pPr>
            <a:r>
              <a:rPr lang="sr-Cyrl-CS" i="1" dirty="0">
                <a:solidFill>
                  <a:schemeClr val="tx1"/>
                </a:solidFill>
              </a:rPr>
              <a:t> </a:t>
            </a:r>
            <a:r>
              <a:rPr lang="sr-Cyrl-CS" i="1" dirty="0" smtClean="0">
                <a:solidFill>
                  <a:schemeClr val="tx1"/>
                </a:solidFill>
              </a:rPr>
              <a:t> Силни оклопници без мане и сраха,</a:t>
            </a:r>
          </a:p>
          <a:p>
            <a:pPr>
              <a:buNone/>
            </a:pPr>
            <a:r>
              <a:rPr lang="sr-Cyrl-CS" i="1" dirty="0">
                <a:solidFill>
                  <a:schemeClr val="tx1"/>
                </a:solidFill>
              </a:rPr>
              <a:t> </a:t>
            </a:r>
            <a:r>
              <a:rPr lang="sr-Cyrl-CS" i="1" dirty="0" smtClean="0">
                <a:solidFill>
                  <a:schemeClr val="tx1"/>
                </a:solidFill>
              </a:rPr>
              <a:t>  хладни ко ваш оклоп и погледа мрка.</a:t>
            </a:r>
          </a:p>
          <a:p>
            <a:pPr>
              <a:buNone/>
            </a:pPr>
            <a:r>
              <a:rPr lang="sr-Cyrl-CS" i="1" dirty="0">
                <a:solidFill>
                  <a:schemeClr val="tx1"/>
                </a:solidFill>
              </a:rPr>
              <a:t> </a:t>
            </a:r>
            <a:r>
              <a:rPr lang="sr-Cyrl-CS" i="1" dirty="0" smtClean="0">
                <a:solidFill>
                  <a:schemeClr val="tx1"/>
                </a:solidFill>
              </a:rPr>
              <a:t> </a:t>
            </a:r>
            <a:r>
              <a:rPr lang="sr-Cyrl-CS" b="1" dirty="0" smtClean="0">
                <a:solidFill>
                  <a:schemeClr val="tx1"/>
                </a:solidFill>
              </a:rPr>
              <a:t>Неустрашиви, горди, нестварно храбри, спремни дати живот за отаџбину у било ком тренутку.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sr-Cyrl-CS" dirty="0" smtClean="0">
                <a:solidFill>
                  <a:schemeClr val="tx1"/>
                </a:solidFill>
              </a:rPr>
              <a:t>  Посебно признање косовским херојима пјесник је одао стихом</a:t>
            </a:r>
          </a:p>
          <a:p>
            <a:pPr>
              <a:buNone/>
            </a:pPr>
            <a:r>
              <a:rPr lang="sr-Cyrl-CS" dirty="0">
                <a:solidFill>
                  <a:schemeClr val="tx1"/>
                </a:solidFill>
              </a:rPr>
              <a:t> </a:t>
            </a:r>
            <a:r>
              <a:rPr lang="sr-Cyrl-CS" dirty="0" smtClean="0">
                <a:solidFill>
                  <a:schemeClr val="tx1"/>
                </a:solidFill>
              </a:rPr>
              <a:t>  </a:t>
            </a:r>
            <a:r>
              <a:rPr lang="sr-Cyrl-CS" i="1" dirty="0" smtClean="0">
                <a:solidFill>
                  <a:schemeClr val="tx1"/>
                </a:solidFill>
              </a:rPr>
              <a:t>Косовски јунаци заслуга је ваша</a:t>
            </a:r>
          </a:p>
          <a:p>
            <a:pPr>
              <a:buNone/>
            </a:pPr>
            <a:r>
              <a:rPr lang="sr-Cyrl-CS" i="1" dirty="0">
                <a:solidFill>
                  <a:schemeClr val="tx1"/>
                </a:solidFill>
              </a:rPr>
              <a:t> </a:t>
            </a:r>
            <a:r>
              <a:rPr lang="sr-Cyrl-CS" i="1" dirty="0" smtClean="0">
                <a:solidFill>
                  <a:schemeClr val="tx1"/>
                </a:solidFill>
              </a:rPr>
              <a:t>  што последњи бесте у крвавој страви.</a:t>
            </a:r>
            <a:endParaRPr lang="sr-Cyrl-C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sr-Cyrl-CS" dirty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sr-Cyrl-CS" dirty="0" smtClean="0">
                <a:solidFill>
                  <a:schemeClr val="tx1"/>
                </a:solidFill>
              </a:rPr>
              <a:t>Косовски јунаци су кренули у борбу против надмоћнијег непријатеља свјесни да је њихова битка већ унаријед осуђена на пораз. Али тај пораз прераста у побједу јер је мали човјек устао у борбу против надмоћнијег непријатеља да би одбранио своју отаџбину, право на живот и хришћанску вјеру.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r-Cyrl-CS" dirty="0" smtClean="0">
                <a:solidFill>
                  <a:schemeClr val="tx1"/>
                </a:solidFill>
              </a:rPr>
              <a:t>  </a:t>
            </a:r>
            <a:r>
              <a:rPr lang="sr-Cyrl-CS" b="1" i="1" dirty="0" smtClean="0">
                <a:solidFill>
                  <a:schemeClr val="tx1"/>
                </a:solidFill>
              </a:rPr>
              <a:t>Заљуљано царство </a:t>
            </a:r>
            <a:r>
              <a:rPr lang="sr-Cyrl-CS" i="1" dirty="0" smtClean="0">
                <a:solidFill>
                  <a:schemeClr val="tx1"/>
                </a:solidFill>
              </a:rPr>
              <a:t>сурвало се с вама</a:t>
            </a:r>
          </a:p>
          <a:p>
            <a:pPr>
              <a:buNone/>
            </a:pPr>
            <a:endParaRPr lang="sr-Cyrl-CS" i="1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sr-Cyrl-CS" i="1" dirty="0">
                <a:solidFill>
                  <a:schemeClr val="tx1"/>
                </a:solidFill>
              </a:rPr>
              <a:t> </a:t>
            </a:r>
            <a:r>
              <a:rPr lang="sr-Cyrl-CS" i="1" dirty="0" smtClean="0">
                <a:solidFill>
                  <a:schemeClr val="tx1"/>
                </a:solidFill>
              </a:rPr>
              <a:t> Када </a:t>
            </a:r>
            <a:r>
              <a:rPr lang="sr-Cyrl-CS" b="1" i="1" dirty="0" smtClean="0">
                <a:solidFill>
                  <a:schemeClr val="tx1"/>
                </a:solidFill>
              </a:rPr>
              <a:t>труло царство </a:t>
            </a:r>
            <a:r>
              <a:rPr lang="sr-Cyrl-CS" i="1" dirty="0" smtClean="0">
                <a:solidFill>
                  <a:schemeClr val="tx1"/>
                </a:solidFill>
              </a:rPr>
              <a:t>оружја се маша</a:t>
            </a:r>
            <a:endParaRPr lang="sr-Cyrl-C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sr-Cyrl-CS" dirty="0">
              <a:solidFill>
                <a:schemeClr val="tx1"/>
              </a:solidFill>
            </a:endParaRPr>
          </a:p>
          <a:p>
            <a:pPr>
              <a:buNone/>
            </a:pPr>
            <a:endParaRPr lang="sr-Cyrl-C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sr-Cyrl-CS" dirty="0" smtClean="0">
                <a:solidFill>
                  <a:schemeClr val="tx1"/>
                </a:solidFill>
              </a:rPr>
              <a:t>Свађе између српских владара указивале су на несложну и подијељену српску државу, али и таква разједињена ипак се одазвала позиву кнеза Лазара у одбрани људског достојанства пред најездом најјачег царства које је пријетило да покори цијелу Европу. Снага косовских јунака добија на величини јер свјесно улазе  у унапријед изгубљену битку, не жалећи свој живот када је у питању виши циљ.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r-Cyrl-CS" dirty="0" smtClean="0"/>
              <a:t>Ракићева генерација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Cyrl-CS" dirty="0" smtClean="0"/>
              <a:t>  Прошлост</a:t>
            </a:r>
          </a:p>
          <a:p>
            <a:pPr>
              <a:buNone/>
            </a:pPr>
            <a:r>
              <a:rPr lang="sr-Cyrl-CS" i="1" dirty="0"/>
              <a:t> </a:t>
            </a:r>
            <a:r>
              <a:rPr lang="sr-Cyrl-CS" i="1" dirty="0" smtClean="0"/>
              <a:t> Сваки леш је свесна жртва, јунак прави.</a:t>
            </a:r>
          </a:p>
          <a:p>
            <a:pPr>
              <a:buNone/>
            </a:pPr>
            <a:r>
              <a:rPr lang="sr-Cyrl-CS" dirty="0"/>
              <a:t> </a:t>
            </a:r>
            <a:r>
              <a:rPr lang="sr-Cyrl-CS" dirty="0" smtClean="0"/>
              <a:t> Садашњост</a:t>
            </a:r>
          </a:p>
          <a:p>
            <a:pPr>
              <a:buNone/>
            </a:pPr>
            <a:r>
              <a:rPr lang="sr-Cyrl-CS" dirty="0"/>
              <a:t> </a:t>
            </a:r>
            <a:r>
              <a:rPr lang="sr-Cyrl-CS" dirty="0" smtClean="0"/>
              <a:t> </a:t>
            </a:r>
            <a:r>
              <a:rPr lang="sr-Cyrl-CS" i="1" dirty="0" smtClean="0"/>
              <a:t>Данас нама кажу, деци овог века...</a:t>
            </a:r>
          </a:p>
          <a:p>
            <a:pPr>
              <a:buNone/>
            </a:pPr>
            <a:endParaRPr lang="sr-Cyrl-CS" i="1" dirty="0"/>
          </a:p>
          <a:p>
            <a:pPr>
              <a:buNone/>
            </a:pPr>
            <a:r>
              <a:rPr lang="sr-Cyrl-CS" dirty="0" smtClean="0"/>
              <a:t>Ракићева генерација хвата се у коштац са новим временом и новим изазовима. Старије генерације сматрају да су млади неспособни и недорасли времену у ком живе.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750</Words>
  <Application>Microsoft Office PowerPoint</Application>
  <PresentationFormat>On-screen Show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НА ГАЗИМЕСТАНУ</vt:lpstr>
      <vt:lpstr>Биографија</vt:lpstr>
      <vt:lpstr>Slide 3</vt:lpstr>
      <vt:lpstr>Slide 4</vt:lpstr>
      <vt:lpstr>Мотиви у пјесми</vt:lpstr>
      <vt:lpstr>Косовски јунаци</vt:lpstr>
      <vt:lpstr>Slide 7</vt:lpstr>
      <vt:lpstr>Slide 8</vt:lpstr>
      <vt:lpstr>Ракићева генерација</vt:lpstr>
      <vt:lpstr>Slide 10</vt:lpstr>
      <vt:lpstr>Систем версификације</vt:lpstr>
      <vt:lpstr>Стилске фигуре</vt:lpstr>
      <vt:lpstr>Домаћи задатак</vt:lpstr>
    </vt:vector>
  </TitlesOfParts>
  <Company>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 ГАЗИМЕСТАНУ</dc:title>
  <dc:creator>Sasa</dc:creator>
  <cp:lastModifiedBy>Sasa</cp:lastModifiedBy>
  <cp:revision>17</cp:revision>
  <dcterms:created xsi:type="dcterms:W3CDTF">2020-03-29T15:08:42Z</dcterms:created>
  <dcterms:modified xsi:type="dcterms:W3CDTF">2020-03-29T14:52:28Z</dcterms:modified>
</cp:coreProperties>
</file>