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9" r:id="rId1"/>
  </p:sldMasterIdLst>
  <p:notesMasterIdLst>
    <p:notesMasterId r:id="rId12"/>
  </p:notesMasterIdLst>
  <p:sldIdLst>
    <p:sldId id="261" r:id="rId2"/>
    <p:sldId id="264" r:id="rId3"/>
    <p:sldId id="265" r:id="rId4"/>
    <p:sldId id="266" r:id="rId5"/>
    <p:sldId id="267" r:id="rId6"/>
    <p:sldId id="270" r:id="rId7"/>
    <p:sldId id="269" r:id="rId8"/>
    <p:sldId id="272" r:id="rId9"/>
    <p:sldId id="268" r:id="rId10"/>
    <p:sldId id="271" r:id="rId1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070"/>
    <a:srgbClr val="2C66E6"/>
    <a:srgbClr val="004274"/>
    <a:srgbClr val="003B68"/>
    <a:srgbClr val="DF8933"/>
    <a:srgbClr val="EEB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058" autoAdjust="0"/>
  </p:normalViewPr>
  <p:slideViewPr>
    <p:cSldViewPr>
      <p:cViewPr>
        <p:scale>
          <a:sx n="110" d="100"/>
          <a:sy n="110" d="100"/>
        </p:scale>
        <p:origin x="-246" y="-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C8930-1DD6-4F94-925F-F7FB130BA14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1D47-62BE-4700-BB5D-E72DBA6A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n\Desktop\Downloads\y2mate.com%20-%20Jajce%20vodopad_W_Vs083VhZM_360p.mp4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n\Desktop\Downloads\Sarajevo%20%23Share%20-%20promotivni%20film.mp4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71" y="1"/>
            <a:ext cx="6643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Федерација Босне и Херцеговине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1785932"/>
            <a:ext cx="393716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sr-Cyrl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Сарајевско-зеничка регија</a:t>
            </a:r>
          </a:p>
          <a:p>
            <a:pPr algn="ctr"/>
            <a:r>
              <a:rPr lang="sr-Cyrl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Тузланска регија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2857502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Истражите о граду Сарајеву и запишите све оно што сматрате битним: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о положају града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о имену и историји града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о важнијим сарајевским знаменитостима.</a:t>
            </a:r>
          </a:p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500048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3" y="642924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Укратко: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4 нодално-функционалне регије Федерације Босне и Херцеговине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Сарајевско-зеничка котлина, Тузланска котлина окружене ниским и Динарском планинама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ријеке Црноморског слива: Босна, Лашва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термални, минерални и термоминерални извори: Илиџа, Фојница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експолоатација мрког угља, термоелектрана Тузла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♦ Сарајево, Тузла нодуси регија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71" y="1"/>
            <a:ext cx="6643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Федерација Босне и Херцеговине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571486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4 нодално-функционалне регије                                   Федерације Босне и Херцеговине:                                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Сарајевско-зеничка регија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Тузланска регија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Мостарско-ливањска регија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Бихаћка регија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642924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Административно-управна регионализација Федерације Босне и Херцеговине:</a:t>
            </a:r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10 кантона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79 општина</a:t>
            </a:r>
          </a:p>
        </p:txBody>
      </p:sp>
      <p:pic>
        <p:nvPicPr>
          <p:cNvPr id="21" name="Picture 20" descr="mapa f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28874"/>
            <a:ext cx="2595564" cy="2446630"/>
          </a:xfrm>
          <a:prstGeom prst="rect">
            <a:avLst/>
          </a:prstGeom>
        </p:spPr>
      </p:pic>
      <p:pic>
        <p:nvPicPr>
          <p:cNvPr id="22" name="Picture 21" descr="kanto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666" y="2071684"/>
            <a:ext cx="2581059" cy="24367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43306" y="3929072"/>
            <a:ext cx="28369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Кључни појмови: Динарске  планине, Сарајевско-зеничка котлина, Тузланска котлина, ниске планине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00048"/>
            <a:ext cx="2857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Географски положај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Сарајевско-зеничка регија обухвата знатан дио слива горњег и средњег тока ријеке Босне, долину ријеке Лашве и горње токове Врбаса и Дрине</a:t>
            </a:r>
          </a:p>
        </p:txBody>
      </p:sp>
      <p:pic>
        <p:nvPicPr>
          <p:cNvPr id="17" name="Picture 16" descr="b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714362"/>
            <a:ext cx="4000528" cy="4148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72264" y="500048"/>
            <a:ext cx="2571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Тузланска регија нема територијални континуитет, Посавски  кантон је смјештен уз ријеку Саву</a:t>
            </a:r>
          </a:p>
          <a:p>
            <a:endParaRPr lang="en-US" dirty="0"/>
          </a:p>
        </p:txBody>
      </p:sp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527" y="2781688"/>
            <a:ext cx="2923028" cy="214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uzla-Bos-H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071816"/>
            <a:ext cx="278605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286116" y="400051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Сарајевско-зеничка котлина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57554" y="2786064"/>
            <a:ext cx="2000264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715008" y="1857370"/>
            <a:ext cx="1571638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15206" y="250031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Тузланска    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котлина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7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Рељеф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9652" y="257175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Озрен</a:t>
            </a:r>
          </a:p>
          <a:p>
            <a:endParaRPr lang="en-US" dirty="0"/>
          </a:p>
        </p:txBody>
      </p:sp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800"/>
            <a:ext cx="2863354" cy="207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Tuzla-Bos-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000378"/>
            <a:ext cx="2786050" cy="1570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286116" y="26431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Мајевица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00694" y="4774168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Влашић 		    </a:t>
            </a:r>
          </a:p>
        </p:txBody>
      </p:sp>
      <p:pic>
        <p:nvPicPr>
          <p:cNvPr id="28" name="Picture 27" descr="ozr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571486"/>
            <a:ext cx="457203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8" descr="vlas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071816"/>
            <a:ext cx="5286413" cy="2000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7786710" y="4572014"/>
            <a:ext cx="23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Бјелашница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y2mate.com - Jajce vodopad_W_Vs083VhZM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5042" y="2786064"/>
            <a:ext cx="2928958" cy="2053843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7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Хидрографија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4678" y="242887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Кисељак                                                </a:t>
            </a:r>
          </a:p>
          <a:p>
            <a:endParaRPr lang="en-US" dirty="0"/>
          </a:p>
        </p:txBody>
      </p:sp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785800"/>
            <a:ext cx="2768104" cy="207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Tuzla-Bos-H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985852"/>
            <a:ext cx="2714644" cy="1529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0" y="2857502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Терме Илиџа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628" y="4572014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Модрац 		    </a:t>
            </a:r>
          </a:p>
        </p:txBody>
      </p:sp>
      <p:pic>
        <p:nvPicPr>
          <p:cNvPr id="28" name="Picture 27" descr="ozr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785800"/>
            <a:ext cx="264320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6643702" y="4857766"/>
            <a:ext cx="349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Панонско језеро-Тузла</a:t>
            </a:r>
          </a:p>
        </p:txBody>
      </p:sp>
      <p:pic>
        <p:nvPicPr>
          <p:cNvPr id="22" name="Picture 21" descr="Tuzla-Bos-H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571486"/>
            <a:ext cx="286835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7072330" y="242887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Ријека Босна                                         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4282" y="342900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Богатство термалних, минералних и термоминералних вода</a:t>
            </a:r>
          </a:p>
        </p:txBody>
      </p:sp>
      <p:pic>
        <p:nvPicPr>
          <p:cNvPr id="33" name="Picture 32" descr="Panonsko_jeze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1025" y="2857502"/>
            <a:ext cx="2708693" cy="1857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 fullScrn="1"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</p:childTnLst>
        </p:cTn>
      </p:par>
    </p:tnLst>
    <p:bldLst>
      <p:bldP spid="3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00048"/>
            <a:ext cx="4643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Становништво</a:t>
            </a:r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		Сарајевско-зеничка регија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849.268 становника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8.314 </a:t>
            </a:r>
            <a:r>
              <a:rPr lang="sr-Latn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Територија Сарајевско-зеничке 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регије била је насељена још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у каменом добу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6380" y="500048"/>
            <a:ext cx="385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Тузланска регија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525.367 становника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       2.974 </a:t>
            </a:r>
            <a:r>
              <a:rPr lang="sr-Latn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² 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428860" y="1071552"/>
            <a:ext cx="1428760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15008" y="1071552"/>
            <a:ext cx="1071570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86182" y="4500576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Бутмир је најстарије и најпознатије археолошко налазиште у Босни и Херцеговини из касног каменог доба</a:t>
            </a:r>
            <a:endParaRPr lang="en-US" sz="1600" dirty="0"/>
          </a:p>
        </p:txBody>
      </p:sp>
      <p:pic>
        <p:nvPicPr>
          <p:cNvPr id="36" name="Picture 35" descr="bt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428874"/>
            <a:ext cx="6215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8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10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Привреда</a:t>
            </a:r>
          </a:p>
        </p:txBody>
      </p:sp>
      <p:pic>
        <p:nvPicPr>
          <p:cNvPr id="17" name="Picture 16" descr="b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49"/>
            <a:ext cx="4000528" cy="4071966"/>
          </a:xfrm>
          <a:prstGeom prst="rect">
            <a:avLst/>
          </a:prstGeom>
        </p:spPr>
      </p:pic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4" cstate="print"/>
          <a:srcRect l="26681"/>
          <a:stretch>
            <a:fillRect/>
          </a:stretch>
        </p:blipFill>
        <p:spPr>
          <a:xfrm>
            <a:off x="142844" y="2643189"/>
            <a:ext cx="27860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uzla-Bos-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33" y="500048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Straight Arrow Connector 21"/>
          <p:cNvCxnSpPr>
            <a:stCxn id="17" idx="1"/>
          </p:cNvCxnSpPr>
          <p:nvPr/>
        </p:nvCxnSpPr>
        <p:spPr>
          <a:xfrm rot="10800000" flipH="1">
            <a:off x="2857488" y="1714494"/>
            <a:ext cx="2857520" cy="82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572132" y="2500312"/>
            <a:ext cx="178595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29586" y="4786328"/>
            <a:ext cx="12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Вареш</a:t>
            </a:r>
          </a:p>
        </p:txBody>
      </p:sp>
      <p:pic>
        <p:nvPicPr>
          <p:cNvPr id="23" name="Picture 22" descr="mrki ugalj.jpg"/>
          <p:cNvPicPr>
            <a:picLocks noChangeAspect="1"/>
          </p:cNvPicPr>
          <p:nvPr/>
        </p:nvPicPr>
        <p:blipFill>
          <a:blip r:embed="rId6"/>
          <a:srcRect l="3906" t="18750" r="53125"/>
          <a:stretch>
            <a:fillRect/>
          </a:stretch>
        </p:blipFill>
        <p:spPr>
          <a:xfrm>
            <a:off x="214282" y="857238"/>
            <a:ext cx="269856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142844" y="414338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Бановићи</a:t>
            </a:r>
          </a:p>
        </p:txBody>
      </p:sp>
      <p:pic>
        <p:nvPicPr>
          <p:cNvPr id="37" name="Picture 36" descr="slider-zeljezara-var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3143254"/>
            <a:ext cx="29289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6929454" y="2357436"/>
            <a:ext cx="193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Термоелектрана Тузла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8926" y="385763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Велико рудно богатство</a:t>
            </a:r>
          </a:p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мрки угаљ</a:t>
            </a:r>
          </a:p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жељезна руда</a:t>
            </a:r>
          </a:p>
          <a:p>
            <a:pPr algn="ctr"/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лигнит 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10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Привреда</a:t>
            </a:r>
          </a:p>
        </p:txBody>
      </p:sp>
      <p:pic>
        <p:nvPicPr>
          <p:cNvPr id="17" name="Picture 16" descr="b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49"/>
            <a:ext cx="4000528" cy="4071966"/>
          </a:xfrm>
          <a:prstGeom prst="rect">
            <a:avLst/>
          </a:prstGeom>
        </p:spPr>
      </p:pic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2643189"/>
            <a:ext cx="27860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mrki ugal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01" y="857238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142844" y="4214824"/>
            <a:ext cx="892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Рудник соли Тузла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`							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Слана Панонска језера</a:t>
            </a:r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H="1">
            <a:off x="2857488" y="1714494"/>
            <a:ext cx="2857520" cy="82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Panonsko_jez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881358"/>
            <a:ext cx="2643174" cy="190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858017" y="642924"/>
            <a:ext cx="2285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Слана језера имају љековите и терапијске карактеристике. Салинитет воде одговара морској води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arajevo #Share - promotivni fil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0760" y="2714626"/>
            <a:ext cx="3048000" cy="2286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20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6" y="750084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spc="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Сарајевско-зеничка, Тузланска регија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72"/>
            <a:ext cx="3786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Градови</a:t>
            </a:r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u="sng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Тузла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Зеница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57370"/>
            <a:ext cx="6215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19" name="Picture 18" descr="Sarajevo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785800"/>
            <a:ext cx="321471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5000628" y="4572014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		    </a:t>
            </a:r>
          </a:p>
        </p:txBody>
      </p:sp>
      <p:pic>
        <p:nvPicPr>
          <p:cNvPr id="28" name="Picture 27" descr="ozr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2714626"/>
            <a:ext cx="234724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 descr="saraj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428874"/>
            <a:ext cx="464347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33" descr="travni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642924"/>
            <a:ext cx="385765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8001024" y="428610"/>
            <a:ext cx="1431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Травник</a:t>
            </a: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Сарајево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 fullScrn="1"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361</Words>
  <Application>Microsoft Office PowerPoint</Application>
  <PresentationFormat>On-screen Show (16:9)</PresentationFormat>
  <Paragraphs>192</Paragraphs>
  <Slides>10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nn</cp:lastModifiedBy>
  <cp:revision>252</cp:revision>
  <dcterms:created xsi:type="dcterms:W3CDTF">2014-06-16T08:03:25Z</dcterms:created>
  <dcterms:modified xsi:type="dcterms:W3CDTF">2020-04-27T16:57:19Z</dcterms:modified>
</cp:coreProperties>
</file>