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9E93-D6B0-4E59-8FE9-D982BF47847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451A-8101-4AD4-AC99-CA85D3407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9E93-D6B0-4E59-8FE9-D982BF47847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451A-8101-4AD4-AC99-CA85D3407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9E93-D6B0-4E59-8FE9-D982BF47847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451A-8101-4AD4-AC99-CA85D3407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9E93-D6B0-4E59-8FE9-D982BF47847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451A-8101-4AD4-AC99-CA85D3407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9E93-D6B0-4E59-8FE9-D982BF47847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451A-8101-4AD4-AC99-CA85D3407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9E93-D6B0-4E59-8FE9-D982BF47847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451A-8101-4AD4-AC99-CA85D3407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9E93-D6B0-4E59-8FE9-D982BF47847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451A-8101-4AD4-AC99-CA85D3407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9E93-D6B0-4E59-8FE9-D982BF47847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451A-8101-4AD4-AC99-CA85D3407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9E93-D6B0-4E59-8FE9-D982BF47847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451A-8101-4AD4-AC99-CA85D3407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9E93-D6B0-4E59-8FE9-D982BF47847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451A-8101-4AD4-AC99-CA85D3407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9E93-D6B0-4E59-8FE9-D982BF47847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451A-8101-4AD4-AC99-CA85D3407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D9E93-D6B0-4E59-8FE9-D982BF47847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8451A-8101-4AD4-AC99-CA85D3407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9144000" cy="6858000"/>
          </a:xfrm>
          <a:solidFill>
            <a:srgbClr val="003300"/>
          </a:solidFill>
        </p:spPr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МНОЖЕЊЕ И ДИЈЕЉЕЊЕ ПРОИЗВОДА БРОЈЕМ</a:t>
            </a:r>
            <a:br>
              <a:rPr lang="sr-Cyrl-CS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sr-Cyrl-CS" sz="3200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обрада</a:t>
            </a:r>
            <a:endParaRPr lang="en-US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68579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620688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Математика</a:t>
            </a:r>
            <a:endParaRPr lang="sr-Cyrl-BA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3300"/>
          </a:solidFill>
        </p:spPr>
        <p:txBody>
          <a:bodyPr>
            <a:normAutofit/>
          </a:bodyPr>
          <a:lstStyle/>
          <a:p>
            <a:pPr algn="l"/>
            <a:r>
              <a:rPr lang="sr-Cyrl-CS" sz="3200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                                    </a:t>
            </a:r>
            <a:r>
              <a:rPr lang="sr-Cyrl-CS" sz="3200" u="sng" dirty="0" smtClean="0">
                <a:solidFill>
                  <a:schemeClr val="bg1"/>
                </a:solidFill>
                <a:latin typeface="+mn-lt"/>
              </a:rPr>
              <a:t>Поновимо:</a:t>
            </a:r>
            <a:endParaRPr lang="en-US" sz="3200" u="sng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764" y="1052736"/>
            <a:ext cx="8820472" cy="5572140"/>
          </a:xfrm>
          <a:solidFill>
            <a:srgbClr val="003300"/>
          </a:solidFill>
        </p:spPr>
        <p:txBody>
          <a:bodyPr/>
          <a:lstStyle/>
          <a:p>
            <a:pPr>
              <a:buNone/>
            </a:pPr>
            <a:r>
              <a:rPr lang="sr-Cyrl-CS" dirty="0" smtClean="0"/>
              <a:t>    </a:t>
            </a:r>
            <a:r>
              <a:rPr lang="sr-Cyrl-CS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а)</a:t>
            </a:r>
            <a:r>
              <a:rPr lang="sr-Cyrl-CS" dirty="0" smtClean="0">
                <a:solidFill>
                  <a:schemeClr val="bg1"/>
                </a:solidFill>
              </a:rPr>
              <a:t> За множење природних бројева важи својство замјене мјеста (комутативност) и здруживања </a:t>
            </a:r>
            <a:r>
              <a:rPr lang="sr-Cyrl-CS" dirty="0">
                <a:solidFill>
                  <a:schemeClr val="bg1"/>
                </a:solidFill>
              </a:rPr>
              <a:t>чинилаца (асоцијативност</a:t>
            </a:r>
            <a:r>
              <a:rPr lang="sr-Cyrl-CS" dirty="0" smtClean="0">
                <a:solidFill>
                  <a:schemeClr val="bg1"/>
                </a:solidFill>
              </a:rPr>
              <a:t>).</a:t>
            </a:r>
          </a:p>
          <a:p>
            <a:pPr>
              <a:buNone/>
            </a:pPr>
            <a:endParaRPr lang="sr-Cyrl-C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  </a:t>
            </a:r>
            <a:r>
              <a:rPr lang="sr-Cyrl-CS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б)</a:t>
            </a:r>
            <a:r>
              <a:rPr lang="sr-Cyrl-CS" dirty="0" smtClean="0">
                <a:solidFill>
                  <a:schemeClr val="bg1"/>
                </a:solidFill>
              </a:rPr>
              <a:t> Вриједност производа се повећа онолико пута колико пута повећамо један од чинилаца.</a:t>
            </a:r>
          </a:p>
          <a:p>
            <a:pPr>
              <a:buNone/>
            </a:pPr>
            <a:endParaRPr lang="sr-Cyrl-C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 </a:t>
            </a:r>
            <a:r>
              <a:rPr lang="sr-Cyrl-CS" b="1" dirty="0" smtClean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в)</a:t>
            </a:r>
            <a:r>
              <a:rPr lang="sr-Cyrl-CS" dirty="0" smtClean="0">
                <a:solidFill>
                  <a:schemeClr val="bg1"/>
                </a:solidFill>
              </a:rPr>
              <a:t> Вриједност производа се умањи онолико     пута колико пута смањимо један од чинилаца.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2" y="-40991"/>
            <a:ext cx="9074727" cy="1417638"/>
          </a:xfrm>
          <a:solidFill>
            <a:srgbClr val="003300"/>
          </a:solidFill>
        </p:spPr>
        <p:txBody>
          <a:bodyPr>
            <a:normAutofit/>
          </a:bodyPr>
          <a:lstStyle/>
          <a:p>
            <a:pPr algn="l"/>
            <a:r>
              <a:rPr lang="sr-Cyrl-CS" sz="3200" dirty="0" smtClean="0">
                <a:solidFill>
                  <a:schemeClr val="bg1"/>
                </a:solidFill>
                <a:latin typeface="+mn-lt"/>
              </a:rPr>
              <a:t>                    </a:t>
            </a:r>
            <a:r>
              <a:rPr lang="sr-Cyrl-CS" sz="3200" u="sng" dirty="0" smtClean="0">
                <a:solidFill>
                  <a:schemeClr val="bg1"/>
                </a:solidFill>
                <a:latin typeface="+mn-lt"/>
              </a:rPr>
              <a:t>Олакшице при рачунању:</a:t>
            </a:r>
            <a:endParaRPr lang="en-US" sz="3200" u="sng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5" y="1214422"/>
            <a:ext cx="9144000" cy="5643578"/>
          </a:xfrm>
          <a:solidFill>
            <a:srgbClr val="003300"/>
          </a:solidFill>
        </p:spPr>
        <p:txBody>
          <a:bodyPr/>
          <a:lstStyle/>
          <a:p>
            <a:pPr>
              <a:buNone/>
            </a:pPr>
            <a:r>
              <a:rPr lang="sr-Cyrl-CS" dirty="0" smtClean="0"/>
              <a:t>    </a:t>
            </a:r>
            <a:r>
              <a:rPr lang="sr-Cyrl-CS" dirty="0" smtClean="0">
                <a:solidFill>
                  <a:schemeClr val="bg1"/>
                </a:solidFill>
              </a:rPr>
              <a:t>(9   125)   8 = 1 125   8 = 9 000</a:t>
            </a:r>
          </a:p>
          <a:p>
            <a:pPr>
              <a:buNone/>
            </a:pPr>
            <a:endParaRPr lang="sr-Cyrl-C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 (9   125)   8 = (9   8)   125 = 72   125 = 9 000</a:t>
            </a:r>
          </a:p>
          <a:p>
            <a:pPr>
              <a:buNone/>
            </a:pPr>
            <a:endParaRPr lang="sr-Cyrl-C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 (9   125)   8 = (125   8)   9 = 1 000   9 = 9 000</a:t>
            </a:r>
          </a:p>
          <a:p>
            <a:pPr>
              <a:buNone/>
            </a:pPr>
            <a:endParaRPr lang="sr-Cyrl-C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   РЕЗУЛТАТ ЈЕ ИСТИ !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928662" y="1500174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1928794" y="1500174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3714744" y="1500174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928662" y="264318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1928794" y="264318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3143240" y="264318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3714744" y="264318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5429256" y="264318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5929322" y="3857628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4143372" y="3857628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3500430" y="3857628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1928794" y="3857628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928662" y="3857628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3300"/>
          </a:solidFill>
        </p:spPr>
        <p:txBody>
          <a:bodyPr>
            <a:normAutofit/>
          </a:bodyPr>
          <a:lstStyle/>
          <a:p>
            <a:pPr algn="l"/>
            <a:r>
              <a:rPr lang="sr-Cyrl-CS" sz="2800" dirty="0" smtClean="0">
                <a:solidFill>
                  <a:schemeClr val="bg1"/>
                </a:solidFill>
              </a:rPr>
              <a:t>                </a:t>
            </a:r>
            <a:r>
              <a:rPr lang="sr-Cyrl-CS" sz="3200" u="sng" dirty="0" smtClean="0">
                <a:solidFill>
                  <a:schemeClr val="bg1"/>
                </a:solidFill>
              </a:rPr>
              <a:t>Закључак:</a:t>
            </a:r>
            <a:endParaRPr lang="en-US" sz="3200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  <a:solidFill>
            <a:srgbClr val="003300"/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sr-Cyrl-CS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Производ множимо бројем тако да му један од чинилаца помножимо тим бројем.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3300"/>
          </a:solidFill>
        </p:spPr>
        <p:txBody>
          <a:bodyPr/>
          <a:lstStyle/>
          <a:p>
            <a:pPr algn="l"/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            </a:t>
            </a:r>
            <a:r>
              <a:rPr lang="sr-Cyrl-CS" sz="3200" u="sng" dirty="0" smtClean="0">
                <a:solidFill>
                  <a:schemeClr val="bg1"/>
                </a:solidFill>
                <a:latin typeface="+mn-lt"/>
              </a:rPr>
              <a:t>Задатак:</a:t>
            </a:r>
            <a:endParaRPr lang="en-US" sz="3200" u="sng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6" y="1256694"/>
            <a:ext cx="9133084" cy="5572140"/>
          </a:xfrm>
          <a:solidFill>
            <a:srgbClr val="00330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CS" dirty="0" smtClean="0">
                <a:solidFill>
                  <a:schemeClr val="bg1"/>
                </a:solidFill>
              </a:rPr>
              <a:t>Користећи </a:t>
            </a:r>
            <a:r>
              <a:rPr lang="sr-Cyrl-CS" dirty="0" smtClean="0">
                <a:solidFill>
                  <a:schemeClr val="bg1"/>
                </a:solidFill>
              </a:rPr>
              <a:t>правило о множењу производа            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sr-Cyrl-CS" dirty="0" smtClean="0">
                <a:solidFill>
                  <a:schemeClr val="bg1"/>
                </a:solidFill>
              </a:rPr>
              <a:t>бројем</a:t>
            </a:r>
            <a:r>
              <a:rPr lang="sr-Cyrl-CS" dirty="0" smtClean="0">
                <a:solidFill>
                  <a:schemeClr val="bg1"/>
                </a:solidFill>
              </a:rPr>
              <a:t>, израчунај на најлакши начин:</a:t>
            </a:r>
          </a:p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sr-Cyrl-CS" dirty="0" smtClean="0"/>
              <a:t>    </a:t>
            </a:r>
            <a:r>
              <a:rPr lang="sr-Cyrl-CS" b="1" dirty="0" smtClean="0">
                <a:solidFill>
                  <a:schemeClr val="bg1"/>
                </a:solidFill>
              </a:rPr>
              <a:t>(2 500   3)   4 = (2 500   4)   3 = 10 000   3 = 30 000</a:t>
            </a:r>
          </a:p>
          <a:p>
            <a:pPr>
              <a:buNone/>
            </a:pPr>
            <a:endParaRPr lang="sr-Cyrl-C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b="1" dirty="0">
                <a:solidFill>
                  <a:schemeClr val="bg1"/>
                </a:solidFill>
              </a:rPr>
              <a:t> </a:t>
            </a:r>
            <a:r>
              <a:rPr lang="sr-Cyrl-CS" b="1" dirty="0" smtClean="0">
                <a:solidFill>
                  <a:schemeClr val="bg1"/>
                </a:solidFill>
              </a:rPr>
              <a:t>   (90   50)   20 = (50   20)   90 = 1 000   90 = 90 000</a:t>
            </a:r>
          </a:p>
          <a:p>
            <a:pPr>
              <a:buNone/>
            </a:pPr>
            <a:endParaRPr lang="sr-Cyrl-C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b="1" dirty="0">
                <a:solidFill>
                  <a:schemeClr val="bg1"/>
                </a:solidFill>
              </a:rPr>
              <a:t> </a:t>
            </a:r>
            <a:r>
              <a:rPr lang="sr-Cyrl-CS" b="1" dirty="0" smtClean="0">
                <a:solidFill>
                  <a:schemeClr val="bg1"/>
                </a:solidFill>
              </a:rPr>
              <a:t>   (125   382)   8 = (125   8)   382 = 382 000</a:t>
            </a:r>
          </a:p>
          <a:p>
            <a:pPr>
              <a:buNone/>
            </a:pPr>
            <a:r>
              <a:rPr lang="sr-Cyrl-CS" b="1" dirty="0">
                <a:solidFill>
                  <a:schemeClr val="bg1"/>
                </a:solidFill>
              </a:rPr>
              <a:t> </a:t>
            </a:r>
            <a:r>
              <a:rPr lang="sr-Cyrl-CS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sr-Cyrl-CS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sr-Cyrl-CS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endParaRPr lang="en-US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4572000" y="514351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3929058" y="514351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2285984" y="514351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1285852" y="514351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6357950" y="407194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4357686" y="407194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3571868" y="407194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1928794" y="407194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1071538" y="407194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6715140" y="300037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4714876" y="300037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>
            <a:off x="4143372" y="300037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2214546" y="300037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/>
          <p:cNvSpPr/>
          <p:nvPr/>
        </p:nvSpPr>
        <p:spPr>
          <a:xfrm>
            <a:off x="1643042" y="300037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3300"/>
          </a:solidFill>
        </p:spPr>
        <p:txBody>
          <a:bodyPr>
            <a:normAutofit/>
          </a:bodyPr>
          <a:lstStyle/>
          <a:p>
            <a:r>
              <a:rPr lang="sr-Cyrl-CS" sz="3200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Како дијелимо производ </a:t>
            </a:r>
            <a:r>
              <a:rPr lang="sr-Cyrl-CS" sz="3200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бројем?</a:t>
            </a:r>
            <a:endParaRPr lang="en-US" sz="3200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  <a:solidFill>
            <a:srgbClr val="003300"/>
          </a:solidFill>
          <a:ln>
            <a:noFill/>
          </a:ln>
        </p:spPr>
        <p:txBody>
          <a:bodyPr/>
          <a:lstStyle/>
          <a:p>
            <a:pPr>
              <a:buNone/>
            </a:pPr>
            <a:r>
              <a:rPr lang="sr-Cyrl-CS" dirty="0" smtClean="0"/>
              <a:t>   </a:t>
            </a:r>
            <a:r>
              <a:rPr lang="sr-Cyrl-CS" dirty="0" smtClean="0">
                <a:solidFill>
                  <a:schemeClr val="bg1"/>
                </a:solidFill>
              </a:rPr>
              <a:t>(18   6) : 3 = 108 : 3 = 36</a:t>
            </a:r>
          </a:p>
          <a:p>
            <a:pPr>
              <a:buNone/>
            </a:pPr>
            <a:r>
              <a:rPr lang="sr-Cyrl-CS" dirty="0" smtClean="0">
                <a:solidFill>
                  <a:schemeClr val="bg1"/>
                </a:solidFill>
              </a:rPr>
              <a:t>   (18 : 3)   6 = 6   6 = 36</a:t>
            </a:r>
          </a:p>
          <a:p>
            <a:pPr>
              <a:buNone/>
            </a:pPr>
            <a:r>
              <a:rPr lang="sr-Cyrl-CS" dirty="0" smtClean="0">
                <a:solidFill>
                  <a:schemeClr val="bg1"/>
                </a:solidFill>
              </a:rPr>
              <a:t>   18   (6 : 3) =18   2 = 36</a:t>
            </a:r>
          </a:p>
          <a:p>
            <a:pPr>
              <a:buNone/>
            </a:pPr>
            <a:endParaRPr lang="sr-Cyrl-CS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r-Cyrl-CS" sz="4000" dirty="0" smtClean="0">
                <a:solidFill>
                  <a:schemeClr val="bg1"/>
                </a:solidFill>
              </a:rPr>
              <a:t>РЕЗУЛТАТ ЈЕ ИСТИ!</a:t>
            </a:r>
          </a:p>
          <a:p>
            <a:pPr marL="0" indent="0">
              <a:buNone/>
            </a:pPr>
            <a:r>
              <a:rPr lang="sr-Cyrl-CS" dirty="0" smtClean="0">
                <a:solidFill>
                  <a:schemeClr val="bg1"/>
                </a:solidFill>
              </a:rPr>
              <a:t>    Вриједе </a:t>
            </a:r>
            <a:r>
              <a:rPr lang="sr-Cyrl-CS" dirty="0" smtClean="0">
                <a:solidFill>
                  <a:schemeClr val="bg1"/>
                </a:solidFill>
              </a:rPr>
              <a:t>једнакости</a:t>
            </a:r>
            <a:r>
              <a:rPr lang="sr-Cyrl-RS" dirty="0" smtClean="0">
                <a:solidFill>
                  <a:schemeClr val="bg1"/>
                </a:solidFill>
              </a:rPr>
              <a:t>:</a:t>
            </a:r>
            <a:endParaRPr lang="sr-Cyrl-C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(18   6) : 3 = (18 : 3)   6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(18   6) : 3 = 18   (6 : 3)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1000100" y="157161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857224" y="2714620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2857488" y="2714620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2714612" y="2143116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1643042" y="2143116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1000100" y="5214950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3643306" y="5214950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1011677" y="5812173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2903207" y="578188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3300"/>
          </a:solidFill>
        </p:spPr>
        <p:txBody>
          <a:bodyPr/>
          <a:lstStyle/>
          <a:p>
            <a:pPr algn="l"/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        </a:t>
            </a:r>
            <a:r>
              <a:rPr lang="sr-Cyrl-CS" sz="3200" u="sng" dirty="0" smtClean="0">
                <a:solidFill>
                  <a:schemeClr val="bg1"/>
                </a:solidFill>
                <a:latin typeface="+mn-lt"/>
              </a:rPr>
              <a:t>Закључак:</a:t>
            </a:r>
            <a:endParaRPr lang="en-US" sz="3200" u="sng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  <a:solidFill>
            <a:srgbClr val="003300"/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sr-Cyrl-CS" dirty="0" smtClean="0"/>
          </a:p>
          <a:p>
            <a:pPr>
              <a:buFont typeface="Wingdings" pitchFamily="2" charset="2"/>
              <a:buChar char="Ø"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Производ дијелимо бројем тако да подијелимо тим бројем један од чинилаца.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3300"/>
          </a:solidFill>
        </p:spPr>
        <p:txBody>
          <a:bodyPr/>
          <a:lstStyle/>
          <a:p>
            <a:pPr algn="l"/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          </a:t>
            </a:r>
            <a:r>
              <a:rPr lang="sr-Cyrl-CS" sz="3200" u="sng" dirty="0" smtClean="0">
                <a:solidFill>
                  <a:schemeClr val="bg1"/>
                </a:solidFill>
                <a:latin typeface="+mn-lt"/>
              </a:rPr>
              <a:t>Задатак:</a:t>
            </a:r>
            <a:endParaRPr lang="en-US" sz="3200" u="sng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solidFill>
            <a:srgbClr val="003300"/>
          </a:solidFill>
        </p:spPr>
        <p:txBody>
          <a:bodyPr/>
          <a:lstStyle/>
          <a:p>
            <a:pPr marL="0" indent="0">
              <a:buNone/>
            </a:pPr>
            <a:r>
              <a:rPr lang="sr-Cyrl-CS" smtClean="0">
                <a:solidFill>
                  <a:schemeClr val="bg1"/>
                </a:solidFill>
              </a:rPr>
              <a:t>Користећи </a:t>
            </a:r>
            <a:r>
              <a:rPr lang="sr-Cyrl-CS" dirty="0" smtClean="0">
                <a:solidFill>
                  <a:schemeClr val="bg1"/>
                </a:solidFill>
              </a:rPr>
              <a:t>правило дијељења производа бројем,       израчунај на најлакши начин:</a:t>
            </a:r>
          </a:p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sr-Cyrl-CS" dirty="0" smtClean="0"/>
              <a:t>    </a:t>
            </a:r>
            <a:r>
              <a:rPr lang="sr-Cyrl-CS" b="1" dirty="0" smtClean="0">
                <a:solidFill>
                  <a:schemeClr val="bg1"/>
                </a:solidFill>
              </a:rPr>
              <a:t>(580   25) : 58 = (580 : 58)   25 = 10   25 = 250</a:t>
            </a:r>
          </a:p>
          <a:p>
            <a:pPr>
              <a:buNone/>
            </a:pPr>
            <a:r>
              <a:rPr lang="sr-Cyrl-CS" b="1" dirty="0">
                <a:solidFill>
                  <a:schemeClr val="bg1"/>
                </a:solidFill>
              </a:rPr>
              <a:t> </a:t>
            </a:r>
            <a:r>
              <a:rPr lang="sr-Cyrl-CS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sr-Cyrl-CS" b="1" dirty="0">
                <a:solidFill>
                  <a:schemeClr val="bg1"/>
                </a:solidFill>
              </a:rPr>
              <a:t> </a:t>
            </a:r>
            <a:r>
              <a:rPr lang="sr-Cyrl-CS" b="1" dirty="0" smtClean="0">
                <a:solidFill>
                  <a:schemeClr val="bg1"/>
                </a:solidFill>
              </a:rPr>
              <a:t>   (1 579   32) : 32 = 1 579   (32 : 32) = 1 579  1 = 1 579</a:t>
            </a:r>
          </a:p>
          <a:p>
            <a:pPr>
              <a:buNone/>
            </a:pPr>
            <a:endParaRPr lang="sr-Cyrl-CS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b="1" dirty="0" smtClean="0">
                <a:solidFill>
                  <a:schemeClr val="bg1"/>
                </a:solidFill>
              </a:rPr>
              <a:t>    (169   50) : 25 = 169   (50 : 25) = 169   2 = 338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1357290" y="3071810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4857752" y="3071810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286512" y="3071810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1643042" y="4286256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4427984" y="4286256"/>
            <a:ext cx="72008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7380312" y="4240888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1357290" y="5429264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 flipV="1">
            <a:off x="3851602" y="5406404"/>
            <a:ext cx="72007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6510945" y="5406403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3300"/>
          </a:solidFill>
        </p:spPr>
        <p:txBody>
          <a:bodyPr/>
          <a:lstStyle/>
          <a:p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Задаци за самосталан рад:</a:t>
            </a:r>
            <a:endParaRPr lang="en-US" b="1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  <a:solidFill>
            <a:srgbClr val="003300"/>
          </a:solidFill>
        </p:spPr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</a:rPr>
              <a:t> Користећи правило о множењу и дијељењу производа бројем израчунај на најлакши начин:</a:t>
            </a:r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dirty="0" smtClean="0"/>
              <a:t> </a:t>
            </a:r>
            <a:r>
              <a:rPr lang="sr-Cyrl-CS" dirty="0" smtClean="0">
                <a:solidFill>
                  <a:schemeClr val="bg1"/>
                </a:solidFill>
              </a:rPr>
              <a:t>(64   25)   4 = ____________________________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8   (436   125) = __________________________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(500   34) : 5 = ___________________________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(3 780   560   100) : 56 = ___________________</a:t>
            </a:r>
            <a:endParaRPr lang="sr-Cyrl-CS" dirty="0">
              <a:solidFill>
                <a:schemeClr val="bg1"/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857224" y="3143248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00034" y="371475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H="1">
            <a:off x="1043608" y="4293096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1357290" y="4929198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1643042" y="3143248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1500166" y="371475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2285984" y="4929198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45719"/>
            <a:ext cx="9144000" cy="1168703"/>
          </a:xfrm>
          <a:prstGeom prst="rect">
            <a:avLst/>
          </a:prstGeom>
          <a:solidFill>
            <a:srgbClr val="0033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sz="3200" u="sng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Задаци за самосталан рад:</a:t>
            </a:r>
            <a:endParaRPr lang="en-US" sz="3200" u="sng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440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МНОЖЕЊЕ И ДИЈЕЉЕЊЕ ПРОИЗВОДА БРОЈЕМ обрада</vt:lpstr>
      <vt:lpstr>                                     Поновимо:</vt:lpstr>
      <vt:lpstr>                    Олакшице при рачунању:</vt:lpstr>
      <vt:lpstr>                Закључак:</vt:lpstr>
      <vt:lpstr>             Задатак:</vt:lpstr>
      <vt:lpstr>Како дијелимо производ бројем?</vt:lpstr>
      <vt:lpstr>        Закључак:</vt:lpstr>
      <vt:lpstr>           Задатак:</vt:lpstr>
      <vt:lpstr>Задаци за самосталан рад:</vt:lpstr>
    </vt:vector>
  </TitlesOfParts>
  <Company>MP-CORP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И ДИЈЕЉЕЊЕ ПРОИЗВОДА БРОЈЕМ</dc:title>
  <dc:creator>MP</dc:creator>
  <cp:lastModifiedBy>user</cp:lastModifiedBy>
  <cp:revision>22</cp:revision>
  <dcterms:created xsi:type="dcterms:W3CDTF">2020-04-02T11:50:01Z</dcterms:created>
  <dcterms:modified xsi:type="dcterms:W3CDTF">2020-04-29T17:36:00Z</dcterms:modified>
</cp:coreProperties>
</file>