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11"/>
  </p:notesMasterIdLst>
  <p:sldIdLst>
    <p:sldId id="265" r:id="rId2"/>
    <p:sldId id="262" r:id="rId3"/>
    <p:sldId id="257" r:id="rId4"/>
    <p:sldId id="258" r:id="rId5"/>
    <p:sldId id="259" r:id="rId6"/>
    <p:sldId id="266" r:id="rId7"/>
    <p:sldId id="263" r:id="rId8"/>
    <p:sldId id="264" r:id="rId9"/>
    <p:sldId id="261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8000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200" b="0" i="0" u="none" strike="noStrike" cap="none" baseline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72870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Arial"/>
              <a:buNone/>
              <a:defRPr sz="1400"/>
            </a:lvl1pPr>
            <a:lvl2pPr marL="457200" indent="0" rtl="0">
              <a:buFont typeface="Arial"/>
              <a:buNone/>
              <a:defRPr sz="1200"/>
            </a:lvl2pPr>
            <a:lvl3pPr marL="914400" indent="0" rtl="0">
              <a:buFont typeface="Arial"/>
              <a:buNone/>
              <a:defRPr sz="1000"/>
            </a:lvl3pPr>
            <a:lvl4pPr marL="1371600" indent="0" rtl="0">
              <a:buFont typeface="Arial"/>
              <a:buNone/>
              <a:defRPr sz="900"/>
            </a:lvl4pPr>
            <a:lvl5pPr marL="1828800" indent="0" rtl="0">
              <a:buFont typeface="Arial"/>
              <a:buNone/>
              <a:defRPr sz="900"/>
            </a:lvl5pPr>
            <a:lvl6pPr marL="2286000" indent="0" rtl="0">
              <a:buFont typeface="Arial"/>
              <a:buNone/>
              <a:defRPr sz="900"/>
            </a:lvl6pPr>
            <a:lvl7pPr marL="2743200" indent="0" rtl="0">
              <a:buFont typeface="Arial"/>
              <a:buNone/>
              <a:defRPr sz="900"/>
            </a:lvl7pPr>
            <a:lvl8pPr marL="3200400" indent="0" rtl="0">
              <a:buFont typeface="Arial"/>
              <a:buNone/>
              <a:defRPr sz="900"/>
            </a:lvl8pPr>
            <a:lvl9pPr marL="3657600" indent="0" rtl="0">
              <a:buFont typeface="Arial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400" b="1"/>
            </a:lvl1pPr>
            <a:lvl2pPr marL="457200" indent="0" rtl="0">
              <a:buFont typeface="Arial"/>
              <a:buNone/>
              <a:defRPr sz="2000" b="1"/>
            </a:lvl2pPr>
            <a:lvl3pPr marL="914400" indent="0" rtl="0">
              <a:buFont typeface="Arial"/>
              <a:buNone/>
              <a:defRPr sz="1800" b="1"/>
            </a:lvl3pPr>
            <a:lvl4pPr marL="1371600" indent="0" rtl="0">
              <a:buFont typeface="Arial"/>
              <a:buNone/>
              <a:defRPr sz="1600" b="1"/>
            </a:lvl4pPr>
            <a:lvl5pPr marL="1828800" indent="0" rtl="0">
              <a:buFont typeface="Arial"/>
              <a:buNone/>
              <a:defRPr sz="1600" b="1"/>
            </a:lvl5pPr>
            <a:lvl6pPr marL="2286000" indent="0" rtl="0">
              <a:buFont typeface="Arial"/>
              <a:buNone/>
              <a:defRPr sz="1600" b="1"/>
            </a:lvl6pPr>
            <a:lvl7pPr marL="2743200" indent="0" rtl="0">
              <a:buFont typeface="Arial"/>
              <a:buNone/>
              <a:defRPr sz="1600" b="1"/>
            </a:lvl7pPr>
            <a:lvl8pPr marL="3200400" indent="0" rtl="0">
              <a:buFont typeface="Arial"/>
              <a:buNone/>
              <a:defRPr sz="1600" b="1"/>
            </a:lvl8pPr>
            <a:lvl9pPr marL="3657600" indent="0" rtl="0"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Arial"/>
              <a:buNone/>
              <a:defRPr sz="2000"/>
            </a:lvl1pPr>
            <a:lvl2pPr marL="457200" indent="0" rtl="0">
              <a:buFont typeface="Arial"/>
              <a:buNone/>
              <a:defRPr sz="1800"/>
            </a:lvl2pPr>
            <a:lvl3pPr marL="914400" indent="0" rtl="0">
              <a:buFont typeface="Arial"/>
              <a:buNone/>
              <a:defRPr sz="1600"/>
            </a:lvl3pPr>
            <a:lvl4pPr marL="1371600" indent="0" rtl="0">
              <a:buFont typeface="Arial"/>
              <a:buNone/>
              <a:defRPr sz="1400"/>
            </a:lvl4pPr>
            <a:lvl5pPr marL="1828800" indent="0" rtl="0">
              <a:buFont typeface="Arial"/>
              <a:buNone/>
              <a:defRPr sz="1400"/>
            </a:lvl5pPr>
            <a:lvl6pPr marL="2286000" indent="0" rtl="0">
              <a:buFont typeface="Arial"/>
              <a:buNone/>
              <a:defRPr sz="1400"/>
            </a:lvl6pPr>
            <a:lvl7pPr marL="2743200" indent="0" rtl="0">
              <a:buFont typeface="Arial"/>
              <a:buNone/>
              <a:defRPr sz="1400"/>
            </a:lvl7pPr>
            <a:lvl8pPr marL="3200400" indent="0" rtl="0">
              <a:buFont typeface="Arial"/>
              <a:buNone/>
              <a:defRPr sz="1400"/>
            </a:lvl8pPr>
            <a:lvl9pPr marL="3657600" indent="0" rtl="0">
              <a:buFont typeface="Arial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225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778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36525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524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6" r:id="rId6"/>
    <p:sldLayoutId id="2147483658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t="15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 smtClean="0">
                <a:solidFill>
                  <a:srgbClr val="800080"/>
                </a:solidFill>
              </a:rPr>
              <a:t>Музичка култура</a:t>
            </a:r>
            <a:endParaRPr lang="en-US" b="1" dirty="0">
              <a:solidFill>
                <a:srgbClr val="80008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3888" y="1340768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dirty="0" smtClean="0">
                <a:solidFill>
                  <a:srgbClr val="CC3399"/>
                </a:solidFill>
              </a:rPr>
              <a:t>Слушање музике</a:t>
            </a:r>
            <a:endParaRPr lang="en-US" sz="3600" dirty="0">
              <a:solidFill>
                <a:srgbClr val="CC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C2622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unnamed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99392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79512" y="188640"/>
            <a:ext cx="52930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2400" b="1" dirty="0" smtClean="0">
                <a:solidFill>
                  <a:schemeClr val="bg1"/>
                </a:solidFill>
              </a:rPr>
              <a:t>Сунце, огромна ужарена лопта, полако се спушта низ планине. Црвенкаста свјетлост прелила је пустињу. Све је утихнуло. Надалеко се није чуо ни један глас. Животињски свијет је нестао. Све је спавало...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sr-Cyrl-BA" sz="2400" b="1" dirty="0" smtClean="0">
                <a:solidFill>
                  <a:schemeClr val="bg1"/>
                </a:solidFill>
              </a:rPr>
              <a:t>Одједном тишину прекида...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sr-Cyrl-BA" sz="2400" b="1" dirty="0" smtClean="0">
                <a:solidFill>
                  <a:schemeClr val="bg1"/>
                </a:solidFill>
              </a:rPr>
              <a:t>Шта? </a:t>
            </a:r>
            <a:r>
              <a:rPr lang="sr-Cyrl-BA" sz="2400" b="1" dirty="0">
                <a:solidFill>
                  <a:schemeClr val="bg1"/>
                </a:solidFill>
              </a:rPr>
              <a:t>Д</a:t>
            </a:r>
            <a:r>
              <a:rPr lang="sr-Cyrl-BA" sz="2400" b="1" dirty="0" smtClean="0">
                <a:solidFill>
                  <a:schemeClr val="bg1"/>
                </a:solidFill>
              </a:rPr>
              <a:t>а чујемо... Нека нам музика помогне да погодимо“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8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Који инструмент чујеш у овој композицији 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 descr="C:\Users\User\Desktop\indexф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2285992"/>
            <a:ext cx="3283298" cy="207911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4" name="Picture 3" descr="C:\Users\User\Desktop\о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2285992"/>
            <a:ext cx="3387796" cy="215112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4" descr="C:\Users\User\Desktop\images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797152"/>
            <a:ext cx="3168352" cy="1759074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stretch>
            <a:fillRect l="-6000" r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rgbClr val="800000"/>
                </a:solidFill>
              </a:rPr>
              <a:t>Темпо је брзина извођења музике</a:t>
            </a:r>
            <a:r>
              <a:rPr lang="en-US" dirty="0" smtClean="0">
                <a:solidFill>
                  <a:srgbClr val="800000"/>
                </a:solidFill>
              </a:rPr>
              <a:t>.</a:t>
            </a: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/>
            </a:r>
            <a:br>
              <a:rPr lang="sr-Cyrl-BA" dirty="0" smtClean="0"/>
            </a:br>
            <a:endParaRPr lang="en-US" dirty="0"/>
          </a:p>
        </p:txBody>
      </p:sp>
      <p:sp>
        <p:nvSpPr>
          <p:cNvPr id="4" name="Pravougaonik 3"/>
          <p:cNvSpPr/>
          <p:nvPr/>
        </p:nvSpPr>
        <p:spPr>
          <a:xfrm>
            <a:off x="1475656" y="1916832"/>
            <a:ext cx="6429404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endParaRPr lang="sr-Cyrl-BA" sz="28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Каква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је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брзина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темпо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извођења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композиције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„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Дивљи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јахачи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“?</a:t>
            </a:r>
            <a:endParaRPr lang="sr-Cyrl-BA" sz="28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8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8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8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8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4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4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sr-Cyrl-BA" sz="2400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95736" y="3645024"/>
            <a:ext cx="1872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/>
              <a:t> </a:t>
            </a:r>
            <a:r>
              <a:rPr lang="en-US" sz="2400" dirty="0" smtClean="0"/>
              <a:t>А) </a:t>
            </a:r>
            <a:r>
              <a:rPr lang="en-US" sz="2400" dirty="0" err="1" smtClean="0"/>
              <a:t>спор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339752" y="4365104"/>
            <a:ext cx="12200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Б) </a:t>
            </a:r>
            <a:r>
              <a:rPr lang="en-US" sz="2400" dirty="0" err="1" smtClean="0"/>
              <a:t>брз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339752" y="5085184"/>
            <a:ext cx="18403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В)</a:t>
            </a:r>
            <a:r>
              <a:rPr lang="sr-Cyrl-BA" sz="2400" dirty="0" smtClean="0"/>
              <a:t> умјерен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3937640"/>
          </a:xfrm>
        </p:spPr>
        <p:txBody>
          <a:bodyPr/>
          <a:lstStyle/>
          <a:p>
            <a:pPr algn="l"/>
            <a:r>
              <a:rPr lang="sr-Cyrl-BA" sz="2800" dirty="0" smtClean="0"/>
              <a:t>Ове животиње показаће нам шта је то темпо</a:t>
            </a:r>
            <a:br>
              <a:rPr lang="sr-Cyrl-BA" sz="2800" dirty="0" smtClean="0"/>
            </a:br>
            <a:r>
              <a:rPr lang="sr-Cyrl-BA" sz="2800" dirty="0"/>
              <a:t/>
            </a:r>
            <a:br>
              <a:rPr lang="sr-Cyrl-BA" sz="2800" dirty="0"/>
            </a:br>
            <a:r>
              <a:rPr lang="sr-Cyrl-BA" sz="2800" dirty="0" smtClean="0"/>
              <a:t/>
            </a:r>
            <a:br>
              <a:rPr lang="sr-Cyrl-BA" sz="2800" dirty="0" smtClean="0"/>
            </a:br>
            <a:r>
              <a:rPr lang="sr-Cyrl-BA" sz="2800" dirty="0"/>
              <a:t/>
            </a:r>
            <a:br>
              <a:rPr lang="sr-Cyrl-BA" sz="2800" dirty="0"/>
            </a:br>
            <a:r>
              <a:rPr lang="sr-Cyrl-BA" sz="2800" dirty="0" smtClean="0"/>
              <a:t/>
            </a:r>
            <a:br>
              <a:rPr lang="sr-Cyrl-BA" sz="2800" dirty="0" smtClean="0"/>
            </a:br>
            <a:r>
              <a:rPr lang="sr-Cyrl-BA" sz="2800" dirty="0"/>
              <a:t/>
            </a:r>
            <a:br>
              <a:rPr lang="sr-Cyrl-BA" sz="2800" dirty="0"/>
            </a:br>
            <a:r>
              <a:rPr lang="sr-Cyrl-BA" sz="2800" dirty="0" smtClean="0"/>
              <a:t/>
            </a:r>
            <a:br>
              <a:rPr lang="sr-Cyrl-BA" sz="2800" dirty="0" smtClean="0"/>
            </a:br>
            <a:r>
              <a:rPr lang="sr-Cyrl-BA" sz="2800" dirty="0"/>
              <a:t/>
            </a:r>
            <a:br>
              <a:rPr lang="sr-Cyrl-BA" sz="2800" dirty="0"/>
            </a:br>
            <a:r>
              <a:rPr lang="sr-Cyrl-BA" sz="2800" dirty="0" smtClean="0"/>
              <a:t/>
            </a:r>
            <a:br>
              <a:rPr lang="sr-Cyrl-BA" sz="2800" dirty="0" smtClean="0"/>
            </a:br>
            <a:r>
              <a:rPr lang="en-US" sz="2800" dirty="0" smtClean="0"/>
              <a:t>        </a:t>
            </a:r>
            <a:r>
              <a:rPr lang="sr-Cyrl-BA" sz="2800" dirty="0" smtClean="0"/>
              <a:t> </a:t>
            </a:r>
            <a:endParaRPr lang="en-US" sz="2800" dirty="0"/>
          </a:p>
        </p:txBody>
      </p:sp>
      <p:pic>
        <p:nvPicPr>
          <p:cNvPr id="5" name="Slika 4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2071678"/>
            <a:ext cx="1552572" cy="2314575"/>
          </a:xfrm>
          <a:prstGeom prst="rect">
            <a:avLst/>
          </a:prstGeom>
        </p:spPr>
      </p:pic>
      <p:pic>
        <p:nvPicPr>
          <p:cNvPr id="6" name="Slika 5" descr="unname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905000"/>
            <a:ext cx="2428892" cy="2524132"/>
          </a:xfrm>
          <a:prstGeom prst="rect">
            <a:avLst/>
          </a:prstGeom>
        </p:spPr>
      </p:pic>
      <p:pic>
        <p:nvPicPr>
          <p:cNvPr id="7" name="Slika 6" descr="thum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1320" y="1905000"/>
            <a:ext cx="3756036" cy="249150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403648" y="4581128"/>
            <a:ext cx="10583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/>
              <a:t>спор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4067944" y="4653136"/>
            <a:ext cx="755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/>
              <a:t>брз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6372200" y="4725144"/>
            <a:ext cx="14911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800" dirty="0" smtClean="0"/>
              <a:t>умјерен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936104"/>
          </a:xfrm>
        </p:spPr>
        <p:txBody>
          <a:bodyPr/>
          <a:lstStyle/>
          <a:p>
            <a:r>
              <a:rPr lang="en-US" sz="2800" b="1" dirty="0" err="1"/>
              <a:t>Роберт</a:t>
            </a:r>
            <a:r>
              <a:rPr lang="en-US" sz="2800" b="1" dirty="0"/>
              <a:t> </a:t>
            </a:r>
            <a:r>
              <a:rPr lang="en-US" sz="2800" b="1" dirty="0" err="1"/>
              <a:t>Шуман</a:t>
            </a:r>
            <a:r>
              <a:rPr lang="en-US" sz="2800" dirty="0"/>
              <a:t> </a:t>
            </a:r>
            <a:r>
              <a:rPr lang="en-US" sz="2800" dirty="0" err="1"/>
              <a:t>је</a:t>
            </a:r>
            <a:r>
              <a:rPr lang="en-US" sz="2800" dirty="0"/>
              <a:t> </a:t>
            </a:r>
            <a:r>
              <a:rPr lang="en-US" sz="2800" dirty="0" err="1"/>
              <a:t>био</a:t>
            </a:r>
            <a:r>
              <a:rPr lang="en-US" sz="2800" dirty="0"/>
              <a:t> </a:t>
            </a:r>
            <a:r>
              <a:rPr lang="sr-Cyrl-BA" sz="2800" u="sng" dirty="0">
                <a:solidFill>
                  <a:schemeClr val="tx1"/>
                </a:solidFill>
              </a:rPr>
              <a:t>њ</a:t>
            </a:r>
            <a:r>
              <a:rPr lang="en-US" sz="2800" u="sng" dirty="0" err="1">
                <a:solidFill>
                  <a:schemeClr val="tx1"/>
                </a:solidFill>
              </a:rPr>
              <a:t>емачки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u="sng" dirty="0" err="1">
                <a:solidFill>
                  <a:schemeClr val="tx1"/>
                </a:solidFill>
              </a:rPr>
              <a:t>композито</a:t>
            </a:r>
            <a:r>
              <a:rPr lang="sr-Cyrl-BA" sz="2800" u="sng" dirty="0">
                <a:solidFill>
                  <a:schemeClr val="tx1"/>
                </a:solidFill>
              </a:rPr>
              <a:t>р</a:t>
            </a:r>
            <a:r>
              <a:rPr lang="en-US" sz="2800" dirty="0" smtClean="0"/>
              <a:t>.</a:t>
            </a:r>
            <a:r>
              <a:rPr lang="sr-Cyrl-RS" sz="2800" dirty="0" smtClean="0"/>
              <a:t/>
            </a:r>
            <a:br>
              <a:rPr lang="sr-Cyrl-RS" sz="2800" dirty="0" smtClean="0"/>
            </a:br>
            <a:r>
              <a:rPr lang="sr-Cyrl-RS" sz="2800" dirty="0"/>
              <a:t/>
            </a:r>
            <a:br>
              <a:rPr lang="sr-Cyrl-RS" sz="2800" dirty="0"/>
            </a:br>
            <a:r>
              <a:rPr lang="en-US" sz="2800" dirty="0" smtClean="0"/>
              <a:t> </a:t>
            </a:r>
            <a:r>
              <a:rPr lang="en-US" sz="2800" dirty="0" err="1"/>
              <a:t>Компоновао</a:t>
            </a:r>
            <a:r>
              <a:rPr lang="en-US" sz="2800" dirty="0"/>
              <a:t> </a:t>
            </a:r>
            <a:r>
              <a:rPr lang="en-US" sz="2800" dirty="0" err="1" smtClean="0"/>
              <a:t>је</a:t>
            </a:r>
            <a:r>
              <a:rPr lang="sr-Cyrl-RS" sz="2800" dirty="0" smtClean="0"/>
              <a:t>  </a:t>
            </a:r>
            <a:r>
              <a:rPr lang="en-US" sz="2800" dirty="0" err="1" smtClean="0"/>
              <a:t>клавирску</a:t>
            </a:r>
            <a:r>
              <a:rPr lang="en-US" sz="2800" dirty="0" smtClean="0"/>
              <a:t>  </a:t>
            </a:r>
            <a:r>
              <a:rPr lang="en-US" sz="2800" dirty="0"/>
              <a:t>и </a:t>
            </a:r>
            <a:r>
              <a:rPr lang="sr-Cyrl-RS" sz="2800" dirty="0" smtClean="0"/>
              <a:t>духовну </a:t>
            </a:r>
            <a:r>
              <a:rPr lang="en-US" sz="2800" dirty="0" err="1" smtClean="0"/>
              <a:t>музику</a:t>
            </a:r>
            <a:r>
              <a:rPr lang="sr-Cyrl-RS" sz="2800" dirty="0" smtClean="0"/>
              <a:t>.</a:t>
            </a:r>
            <a:br>
              <a:rPr lang="sr-Cyrl-RS" sz="2800" dirty="0" smtClean="0"/>
            </a:b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 flipV="1">
            <a:off x="-252536" y="1556792"/>
            <a:ext cx="72009" cy="18973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457200" y="2174875"/>
            <a:ext cx="4546848" cy="3951287"/>
          </a:xfrm>
        </p:spPr>
        <p:txBody>
          <a:bodyPr/>
          <a:lstStyle/>
          <a:p>
            <a:r>
              <a:rPr lang="sr-Cyrl-RS" dirty="0"/>
              <a:t>Композиције које смо слушали или које ћемо слушати у 3. разреду</a:t>
            </a:r>
            <a:r>
              <a:rPr lang="sr-Cyrl-RS" dirty="0" smtClean="0"/>
              <a:t>:</a:t>
            </a:r>
          </a:p>
          <a:p>
            <a:endParaRPr lang="en-US" dirty="0"/>
          </a:p>
          <a:p>
            <a:r>
              <a:rPr lang="sr-Cyrl-BA" dirty="0"/>
              <a:t>„</a:t>
            </a:r>
            <a:r>
              <a:rPr lang="sr-Cyrl-RS" dirty="0"/>
              <a:t>Дивљи </a:t>
            </a:r>
            <a:r>
              <a:rPr lang="sr-Cyrl-RS" dirty="0" smtClean="0"/>
              <a:t>јахач“</a:t>
            </a:r>
          </a:p>
          <a:p>
            <a:r>
              <a:rPr lang="sr-Cyrl-RS" dirty="0" smtClean="0"/>
              <a:t> “</a:t>
            </a:r>
            <a:r>
              <a:rPr lang="sr-Cyrl-RS" dirty="0"/>
              <a:t>Сањарење</a:t>
            </a:r>
            <a:r>
              <a:rPr lang="sr-Cyrl-RS" dirty="0" smtClean="0"/>
              <a:t>“</a:t>
            </a:r>
          </a:p>
          <a:p>
            <a:r>
              <a:rPr lang="sr-Cyrl-BA" dirty="0" smtClean="0"/>
              <a:t>„</a:t>
            </a:r>
            <a:r>
              <a:rPr lang="sr-Cyrl-RS" dirty="0"/>
              <a:t>Марш“ из „Албума за младе</a:t>
            </a:r>
            <a:r>
              <a:rPr lang="sr-Cyrl-RS" dirty="0" smtClean="0"/>
              <a:t>“</a:t>
            </a:r>
          </a:p>
          <a:p>
            <a:r>
              <a:rPr lang="sr-Cyrl-BA" dirty="0" smtClean="0"/>
              <a:t>„</a:t>
            </a:r>
            <a:r>
              <a:rPr lang="sr-Cyrl-RS" dirty="0"/>
              <a:t>Ловачка пјесма</a:t>
            </a:r>
            <a:r>
              <a:rPr lang="sr-Cyrl-BA" dirty="0"/>
              <a:t>”</a:t>
            </a:r>
            <a:endParaRPr lang="en-US" dirty="0"/>
          </a:p>
          <a:p>
            <a:endParaRPr lang="sr-Cyrl-RS" dirty="0" smtClean="0"/>
          </a:p>
          <a:p>
            <a:endParaRPr lang="en-US" dirty="0"/>
          </a:p>
          <a:p>
            <a:endParaRPr lang="sr-Cyrl-RS" dirty="0" smtClean="0"/>
          </a:p>
          <a:p>
            <a:endParaRPr lang="en-US" dirty="0"/>
          </a:p>
          <a:p>
            <a:endParaRPr lang="sr-Cyrl-R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>
          <a:xfrm>
            <a:off x="10260630" y="1052736"/>
            <a:ext cx="72009" cy="52809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4"/>
          </p:nvPr>
        </p:nvSpPr>
        <p:spPr>
          <a:xfrm>
            <a:off x="4932039" y="2174875"/>
            <a:ext cx="3754759" cy="4134445"/>
          </a:xfrm>
        </p:spPr>
        <p:txBody>
          <a:bodyPr/>
          <a:lstStyle/>
          <a:p>
            <a:endParaRPr lang="en-US" b="1" dirty="0"/>
          </a:p>
        </p:txBody>
      </p:sp>
      <p:pic>
        <p:nvPicPr>
          <p:cNvPr id="8" name="Picture 1" descr="C:\Users\User\Desktop\index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04864"/>
            <a:ext cx="3874182" cy="41044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318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rgbClr val="800000"/>
                </a:solidFill>
              </a:rPr>
              <a:t>Да поновимо...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ano_staf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6553" y="-45561"/>
            <a:ext cx="9143999" cy="25649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9552" y="980728"/>
            <a:ext cx="83919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b="1" dirty="0" smtClean="0"/>
              <a:t>1. Како се зове композиција коју смо данас слушали?</a:t>
            </a:r>
            <a:endParaRPr lang="en-US" sz="2400" b="1" dirty="0"/>
          </a:p>
        </p:txBody>
      </p:sp>
      <p:pic>
        <p:nvPicPr>
          <p:cNvPr id="5" name="Picture 4" descr="Piano_staf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4544" y="2636912"/>
            <a:ext cx="9143999" cy="256490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11560" y="2276872"/>
            <a:ext cx="6138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dirty="0" smtClean="0"/>
              <a:t> </a:t>
            </a:r>
            <a:r>
              <a:rPr lang="sr-Cyrl-BA" sz="2400" b="1" dirty="0" smtClean="0"/>
              <a:t>2. Ко је компоновао ову композицију?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611560" y="3717032"/>
            <a:ext cx="8404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BA" sz="2400" b="1" dirty="0" smtClean="0"/>
              <a:t> 3</a:t>
            </a:r>
            <a:r>
              <a:rPr lang="sr-Cyrl-BA" sz="2400" b="1" dirty="0" smtClean="0"/>
              <a:t>. На којем инструменту се изводи ова композиција?</a:t>
            </a:r>
            <a:endParaRPr lang="en-US" sz="2400" b="1" dirty="0"/>
          </a:p>
        </p:txBody>
      </p:sp>
      <p:sp>
        <p:nvSpPr>
          <p:cNvPr id="10" name="Rectangle 9"/>
          <p:cNvSpPr/>
          <p:nvPr/>
        </p:nvSpPr>
        <p:spPr>
          <a:xfrm>
            <a:off x="539552" y="5118283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t="46000" r="-19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71472" y="332656"/>
            <a:ext cx="8158162" cy="3240360"/>
          </a:xfrm>
        </p:spPr>
        <p:txBody>
          <a:bodyPr/>
          <a:lstStyle/>
          <a:p>
            <a:pPr algn="l"/>
            <a:r>
              <a:rPr lang="sr-Cyrl-BA" sz="3600" dirty="0" smtClean="0"/>
              <a:t>Задаци за самосталан рад:</a:t>
            </a: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sz="3200" dirty="0"/>
              <a:t/>
            </a:r>
            <a:br>
              <a:rPr lang="sr-Cyrl-BA" sz="3200" dirty="0"/>
            </a:br>
            <a:r>
              <a:rPr lang="sr-Cyrl-BA" sz="2800" dirty="0" smtClean="0"/>
              <a:t>1</a:t>
            </a:r>
            <a:r>
              <a:rPr lang="sr-Cyrl-BA" sz="2800" dirty="0" smtClean="0"/>
              <a:t>. Илуструјте композицију</a:t>
            </a:r>
            <a:r>
              <a:rPr lang="sr-Cyrl-BA" sz="2800" dirty="0" smtClean="0"/>
              <a:t>!</a:t>
            </a:r>
            <a:r>
              <a:rPr lang="sr-Cyrl-BA" sz="3200" dirty="0" smtClean="0"/>
              <a:t/>
            </a:r>
            <a:br>
              <a:rPr lang="sr-Cyrl-BA" sz="3200" dirty="0" smtClean="0"/>
            </a:br>
            <a:r>
              <a:rPr lang="sr-Cyrl-BA" sz="3200" dirty="0" smtClean="0"/>
              <a:t/>
            </a:r>
            <a:br>
              <a:rPr lang="sr-Cyrl-BA" sz="3200" dirty="0" smtClean="0"/>
            </a:br>
            <a:r>
              <a:rPr lang="sr-Cyrl-BA" sz="2800" dirty="0" smtClean="0"/>
              <a:t>2. Уколико неко жели, може снимити покрете уз композицију и послати својим учитељима</a:t>
            </a:r>
            <a:r>
              <a:rPr lang="sr-Cyrl-BA" sz="3200" dirty="0" smtClean="0"/>
              <a:t>.</a:t>
            </a:r>
            <a:r>
              <a:rPr lang="sr-Cyrl-BA" dirty="0" smtClean="0"/>
              <a:t/>
            </a:r>
            <a:br>
              <a:rPr lang="sr-Cyrl-BA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187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Theme</vt:lpstr>
      <vt:lpstr>Музичка култура</vt:lpstr>
      <vt:lpstr>PowerPoint Presentation</vt:lpstr>
      <vt:lpstr>Који инструмент чујеш у овој композицији ? </vt:lpstr>
      <vt:lpstr>Темпо је брзина извођења музике.               </vt:lpstr>
      <vt:lpstr>Ове животиње показаће нам шта је то темпо                  </vt:lpstr>
      <vt:lpstr>Роберт Шуман је био њемачки композитор.   Компоновао је  клавирску  и духовну музику. </vt:lpstr>
      <vt:lpstr>Да поновимо...</vt:lpstr>
      <vt:lpstr>PowerPoint Presentation</vt:lpstr>
      <vt:lpstr>Задаци за самосталан рад:  1. Илуструјте композицију!  2. Уколико неко жели, може снимити покрете уз композицију и послати својим учитељима.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WINDOWS 10</cp:lastModifiedBy>
  <cp:revision>29</cp:revision>
  <dcterms:modified xsi:type="dcterms:W3CDTF">2020-04-01T20:05:42Z</dcterms:modified>
</cp:coreProperties>
</file>