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35" autoAdjust="0"/>
    <p:restoredTop sz="94590" autoAdjust="0"/>
  </p:normalViewPr>
  <p:slideViewPr>
    <p:cSldViewPr snapToGrid="0">
      <p:cViewPr varScale="1">
        <p:scale>
          <a:sx n="78" d="100"/>
          <a:sy n="78" d="100"/>
        </p:scale>
        <p:origin x="120" y="276"/>
      </p:cViewPr>
      <p:guideLst/>
    </p:cSldViewPr>
  </p:slideViewPr>
  <p:outlineViewPr>
    <p:cViewPr>
      <p:scale>
        <a:sx n="33" d="100"/>
        <a:sy n="33" d="100"/>
      </p:scale>
      <p:origin x="0" y="-5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8C073-B0EC-4B9C-A097-40BC0735F699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1B891-5959-4271-9045-66272A4177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5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72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0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54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9842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24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7325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678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378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5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3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6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8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0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1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74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3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3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06AD238-F6AA-49C2-881C-5A820EB8C46F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761A637-B1FC-4BD2-868F-A62B65591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32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r.wikipedia.org/wiki/%D0%A0%D0%B5%D0%BF%D1%83%D0%B1%D0%BB%D0%B8%D0%BA%D0%B0_%D0%A1%D1%80%D0%BF%D1%81%D0%BA%D0%B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sr.wikipedia.org/wiki/%D0%A5%D0%B5%D1%80%D1%86%D0%B5%D0%B3%D0%BE%D0%B2%D0%B0%D1%87%D0%BA%D0%BE-%D0%BD%D0%B5%D1%80%D0%B5%D1%82%D0%B2%D0%B0%D0%BD%D1%81%D0%BA%D0%B8_%D0%BA%D0%B0%D0%BD%D1%82%D0%BE%D0%BD" TargetMode="External"/><Relationship Id="rId3" Type="http://schemas.openxmlformats.org/officeDocument/2006/relationships/hyperlink" Target="https://sr.wikipedia.org/wiki/%D0%9F%D0%BE%D1%81%D0%B0%D0%B2%D1%81%D0%BA%D0%B8_%D0%BA%D0%B0%D0%BD%D1%82%D0%BE%D0%BD" TargetMode="External"/><Relationship Id="rId7" Type="http://schemas.openxmlformats.org/officeDocument/2006/relationships/hyperlink" Target="https://sr.wikipedia.org/wiki/%D0%A1%D1%80%D0%B5%D0%B4%D1%9A%D0%BE%D0%B1%D0%BE%D1%81%D0%B0%D0%BD%D1%81%D0%BA%D0%B8_%D0%BA%D0%B0%D0%BD%D1%82%D0%BE%D0%BD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s://sr.wikipedia.org/wiki/%D0%A3%D0%BD%D1%81%D0%BA%D0%BE-%D1%81%D0%B0%D0%BD%D1%81%D0%BA%D0%B8_%D0%BA%D0%B0%D0%BD%D1%82%D0%BE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r.wikipedia.org/wiki/%D0%91%D0%BE%D1%81%D0%B0%D0%BD%D1%81%D0%BA%D0%BE-%D0%BF%D0%BE%D0%B4%D1%80%D0%B8%D1%9A%D1%81%D0%BA%D0%B8_%D0%BA%D0%B0%D0%BD%D1%82%D0%BE%D0%BD_%D0%93%D0%BE%D1%80%D0%B0%D0%B6%D0%B4%D0%B5" TargetMode="External"/><Relationship Id="rId11" Type="http://schemas.openxmlformats.org/officeDocument/2006/relationships/hyperlink" Target="https://sr.wikipedia.org/wiki/%D0%9A%D0%B0%D0%BD%D1%82%D0%BE%D0%BD_10" TargetMode="External"/><Relationship Id="rId5" Type="http://schemas.openxmlformats.org/officeDocument/2006/relationships/hyperlink" Target="https://sr.wikipedia.org/wiki/%D0%97%D0%B5%D0%BD%D0%B8%D1%87%D0%BA%D0%BE-%D0%B4%D0%BE%D0%B1%D0%BE%D1%98%D1%81%D0%BA%D0%B8_%D0%BA%D0%B0%D0%BD%D1%82%D0%BE%D0%BD" TargetMode="External"/><Relationship Id="rId10" Type="http://schemas.openxmlformats.org/officeDocument/2006/relationships/hyperlink" Target="https://sr.wikipedia.org/wiki/%D0%9A%D0%B0%D0%BD%D1%82%D0%BE%D0%BD_%D0%A1%D0%B0%D1%80%D0%B0%D1%98%D0%B5%D0%B2%D0%BE" TargetMode="External"/><Relationship Id="rId4" Type="http://schemas.openxmlformats.org/officeDocument/2006/relationships/hyperlink" Target="https://sr.wikipedia.org/wiki/%D0%A2%D1%83%D0%B7%D0%BB%D0%B0%D0%BD%D1%81%D0%BA%D0%B8_%D0%BA%D0%B0%D0%BD%D1%82%D0%BE%D0%BD" TargetMode="External"/><Relationship Id="rId9" Type="http://schemas.openxmlformats.org/officeDocument/2006/relationships/hyperlink" Target="https://sr.wikipedia.org/wiki/%D0%97%D0%B0%D0%BF%D0%B0%D0%B4%D0%BD%D0%BE%D1%85%D0%B5%D1%80%D1%86%D0%B5%D0%B3%D0%BE%D0%B2%D0%B0%D1%87%D0%BA%D0%B8_%D0%BA%D0%B0%D0%BD%D1%82%D0%BE%D0%B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362156" cy="2971801"/>
          </a:xfrm>
        </p:spPr>
        <p:txBody>
          <a:bodyPr>
            <a:normAutofit fontScale="90000"/>
          </a:bodyPr>
          <a:lstStyle/>
          <a:p>
            <a:r>
              <a:rPr lang="sr-Cyrl-RS" i="1" dirty="0"/>
              <a:t> </a:t>
            </a:r>
            <a:r>
              <a:rPr lang="sr-Cyrl-RS" i="1" dirty="0" smtClean="0"/>
              <a:t>            </a:t>
            </a:r>
            <a:r>
              <a:rPr lang="sr-Cyrl-RS" dirty="0" smtClean="0"/>
              <a:t>ТЕМА БРОЈ 5.</a:t>
            </a:r>
            <a:br>
              <a:rPr lang="sr-Cyrl-RS" dirty="0" smtClean="0"/>
            </a:br>
            <a:r>
              <a:rPr lang="sr-Cyrl-RS" dirty="0" smtClean="0"/>
              <a:t>     ГЕОГРАФСКЕ РЕГИЈЕ           РЕПУБЛИКЕ    СРПСКЕ    И        БОСНЕ  И  ХЕРЦЕГОВИНЕ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Данас ћемо научити : </a:t>
            </a:r>
          </a:p>
          <a:p>
            <a:r>
              <a:rPr lang="sr-Cyrl-RS" b="1" u="sng" dirty="0" smtClean="0"/>
              <a:t>Географске регије Босне и Херцеговине</a:t>
            </a:r>
          </a:p>
          <a:p>
            <a:r>
              <a:rPr lang="sr-Cyrl-RS" sz="1600" b="1" dirty="0" smtClean="0"/>
              <a:t>„Запиште наслов  у свеске и отворите уџбеник на страни 140.,</a:t>
            </a:r>
          </a:p>
          <a:p>
            <a:r>
              <a:rPr lang="sr-Cyrl-RS" sz="1600" b="1" dirty="0" smtClean="0"/>
              <a:t>Географски атлас ( Босна и Херцеговина ) школска свеска и  радна свеска. „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6688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985" y="420130"/>
            <a:ext cx="8534400" cy="770996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     Запишите у свеске :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21" y="842212"/>
            <a:ext cx="9134391" cy="58232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r-Cyrl-RS" sz="3300" dirty="0" smtClean="0"/>
              <a:t>                                                </a:t>
            </a:r>
            <a:endParaRPr lang="sr-Cyrl-RS" sz="5000" dirty="0" smtClean="0"/>
          </a:p>
          <a:p>
            <a:pPr marL="0" indent="0">
              <a:buNone/>
            </a:pPr>
            <a:r>
              <a:rPr lang="sr-Cyrl-RS" sz="6400" b="1" dirty="0"/>
              <a:t> </a:t>
            </a:r>
            <a:r>
              <a:rPr lang="sr-Cyrl-RS" sz="6400" b="1" dirty="0" smtClean="0"/>
              <a:t>                                            ТЕМА </a:t>
            </a:r>
            <a:r>
              <a:rPr lang="sr-Cyrl-RS" sz="6400" b="1" dirty="0"/>
              <a:t>БРОЈ 5.</a:t>
            </a:r>
            <a:br>
              <a:rPr lang="sr-Cyrl-RS" sz="6400" b="1" dirty="0"/>
            </a:br>
            <a:r>
              <a:rPr lang="sr-Cyrl-RS" sz="6400" b="1" dirty="0"/>
              <a:t>    ГЕОГРАФСКЕ </a:t>
            </a:r>
            <a:r>
              <a:rPr lang="sr-Cyrl-RS" sz="6400" b="1" dirty="0" smtClean="0"/>
              <a:t> РЕГИЈЕ  РЕПУБЛИКЕ  СРПСКЕ  И БОСНЕ  </a:t>
            </a:r>
            <a:r>
              <a:rPr lang="sr-Cyrl-RS" sz="6400" b="1" dirty="0"/>
              <a:t>И  </a:t>
            </a:r>
            <a:r>
              <a:rPr lang="sr-Cyrl-RS" sz="6400" b="1" dirty="0" smtClean="0"/>
              <a:t>ХЕРЦЕГОВИНЕ</a:t>
            </a:r>
          </a:p>
          <a:p>
            <a:pPr marL="0" indent="0">
              <a:buNone/>
            </a:pPr>
            <a:r>
              <a:rPr lang="sr-Cyrl-RS" sz="5000" b="1" dirty="0"/>
              <a:t> </a:t>
            </a:r>
            <a:r>
              <a:rPr lang="sr-Cyrl-RS" sz="5000" b="1" dirty="0" smtClean="0"/>
              <a:t>                   </a:t>
            </a:r>
          </a:p>
          <a:p>
            <a:pPr marL="0" indent="0">
              <a:buNone/>
            </a:pPr>
            <a:r>
              <a:rPr lang="sr-Cyrl-RS" sz="5000" b="1" dirty="0" smtClean="0"/>
              <a:t>                               </a:t>
            </a:r>
            <a:r>
              <a:rPr lang="sr-Cyrl-RS" sz="5400" b="1" u="sng" dirty="0" smtClean="0"/>
              <a:t>ГЕОГРАФСКЕ  </a:t>
            </a:r>
            <a:r>
              <a:rPr lang="sr-Cyrl-RS" sz="5400" b="1" u="sng" dirty="0"/>
              <a:t>РЕГИЈЕ БОСНЕ И ХЕРЦЕГОВИНЕ</a:t>
            </a:r>
            <a:endParaRPr lang="sr-Cyrl-RS" sz="5000" b="1" u="sng" dirty="0" smtClean="0"/>
          </a:p>
          <a:p>
            <a:pPr marL="0" indent="0">
              <a:buNone/>
            </a:pPr>
            <a:endParaRPr lang="sr-Cyrl-RS" sz="2900" b="1" u="sng" dirty="0"/>
          </a:p>
          <a:p>
            <a:pPr marL="0" indent="0">
              <a:buNone/>
            </a:pPr>
            <a:endParaRPr lang="sr-Cyrl-RS" sz="2900" b="1" u="sng" dirty="0" smtClean="0"/>
          </a:p>
          <a:p>
            <a:pPr marL="0" indent="0">
              <a:buNone/>
            </a:pPr>
            <a:endParaRPr lang="sr-Cyrl-RS" sz="5600" b="1" dirty="0"/>
          </a:p>
          <a:p>
            <a:pPr marL="0" indent="0">
              <a:buNone/>
            </a:pPr>
            <a:r>
              <a:rPr lang="sr-Cyrl-RS" sz="5600" b="1" dirty="0" smtClean="0"/>
              <a:t>* Босна </a:t>
            </a:r>
            <a:r>
              <a:rPr lang="sr-Cyrl-RS" sz="5600" b="1" dirty="0"/>
              <a:t>и Херцеговина се састоји из два ентитеа Федрација Босне  и </a:t>
            </a:r>
            <a:endParaRPr lang="sr-Cyrl-RS" sz="5600" b="1" dirty="0" smtClean="0"/>
          </a:p>
          <a:p>
            <a:pPr marL="0" indent="0">
              <a:buNone/>
            </a:pPr>
            <a:r>
              <a:rPr lang="sr-Cyrl-RS" sz="5600" b="1" dirty="0"/>
              <a:t> </a:t>
            </a:r>
            <a:r>
              <a:rPr lang="sr-Cyrl-RS" sz="5600" b="1" dirty="0" smtClean="0"/>
              <a:t>        Херцеговине</a:t>
            </a:r>
            <a:r>
              <a:rPr lang="sr-Cyrl-RS" sz="5600" b="1" dirty="0"/>
              <a:t>, Републике Српске и  Брчко </a:t>
            </a:r>
            <a:r>
              <a:rPr lang="sr-Cyrl-RS" sz="5600" b="1" dirty="0" smtClean="0"/>
              <a:t>дистрикта</a:t>
            </a:r>
          </a:p>
          <a:p>
            <a:pPr marL="0" indent="0">
              <a:buNone/>
            </a:pPr>
            <a:r>
              <a:rPr lang="sr-Cyrl-RS" sz="5600" b="1" dirty="0" smtClean="0"/>
              <a:t>*  Република Српска има Државне симболе : Заставу,химу и амблем</a:t>
            </a:r>
          </a:p>
          <a:p>
            <a:pPr marL="0" indent="0">
              <a:buNone/>
            </a:pPr>
            <a:r>
              <a:rPr lang="sr-Cyrl-RS" sz="5600" b="1" dirty="0"/>
              <a:t> </a:t>
            </a:r>
            <a:r>
              <a:rPr lang="sr-Cyrl-RS" sz="5600" b="1" dirty="0" smtClean="0"/>
              <a:t>         и дијели се на  </a:t>
            </a:r>
            <a:r>
              <a:rPr lang="sr-Cyrl-RS" sz="5600" b="1" dirty="0"/>
              <a:t>четири регије и 63 општине,  </a:t>
            </a:r>
            <a:endParaRPr lang="sr-Cyrl-RS" sz="5600" b="1" dirty="0" smtClean="0"/>
          </a:p>
          <a:p>
            <a:pPr marL="0" indent="0">
              <a:buNone/>
            </a:pPr>
            <a:r>
              <a:rPr lang="sr-Cyrl-RS" sz="5600" b="1" dirty="0" smtClean="0"/>
              <a:t>*  Регије  Републике Српске су</a:t>
            </a:r>
            <a:r>
              <a:rPr lang="sr-Cyrl-RS" sz="5600" b="1" dirty="0"/>
              <a:t>:</a:t>
            </a:r>
          </a:p>
          <a:p>
            <a:pPr marL="0" indent="0">
              <a:buNone/>
            </a:pPr>
            <a:r>
              <a:rPr lang="sr-Cyrl-RS" sz="5600" b="1" dirty="0" smtClean="0"/>
              <a:t>        Бањалучка </a:t>
            </a:r>
            <a:r>
              <a:rPr lang="sr-Cyrl-RS" sz="5600" b="1" dirty="0"/>
              <a:t>регија, Добојско –бијељинска регија, </a:t>
            </a:r>
            <a:r>
              <a:rPr lang="sr-Cyrl-RS" sz="5600" b="1" dirty="0" smtClean="0"/>
              <a:t>   Источно </a:t>
            </a:r>
            <a:r>
              <a:rPr lang="sr-Cyrl-RS" sz="5600" b="1" dirty="0"/>
              <a:t>–</a:t>
            </a:r>
            <a:r>
              <a:rPr lang="sr-Cyrl-RS" sz="5600" b="1" dirty="0" smtClean="0"/>
              <a:t>сарајевско</a:t>
            </a:r>
          </a:p>
          <a:p>
            <a:pPr marL="0" indent="0">
              <a:buNone/>
            </a:pPr>
            <a:r>
              <a:rPr lang="sr-Cyrl-RS" sz="5600" b="1" dirty="0" smtClean="0"/>
              <a:t>        зворничка </a:t>
            </a:r>
            <a:r>
              <a:rPr lang="sr-Cyrl-RS" sz="5600" b="1" dirty="0"/>
              <a:t>регија  и Требињско – фочанска </a:t>
            </a:r>
            <a:r>
              <a:rPr lang="sr-Cyrl-RS" sz="5600" b="1" dirty="0" smtClean="0"/>
              <a:t>регија и Брчко дистрикт.</a:t>
            </a:r>
          </a:p>
          <a:p>
            <a:pPr marL="0" indent="0">
              <a:buNone/>
            </a:pPr>
            <a:r>
              <a:rPr lang="sr-Cyrl-RS" sz="5600" b="1" dirty="0" smtClean="0"/>
              <a:t>*  Федеарција </a:t>
            </a:r>
            <a:r>
              <a:rPr lang="sr-Cyrl-RS" sz="5600" b="1" dirty="0"/>
              <a:t>Босне и Херцеговине има 10 кантона и 79 </a:t>
            </a:r>
            <a:r>
              <a:rPr lang="sr-Cyrl-RS" sz="5600" b="1" dirty="0" smtClean="0"/>
              <a:t>општина</a:t>
            </a:r>
            <a:endParaRPr lang="sr-Cyrl-RS" sz="5600" b="1" dirty="0"/>
          </a:p>
          <a:p>
            <a:pPr marL="0" indent="0">
              <a:buNone/>
            </a:pPr>
            <a:r>
              <a:rPr lang="sr-Cyrl-RS" sz="5600" b="1" dirty="0" smtClean="0"/>
              <a:t> * Регионализација  </a:t>
            </a:r>
            <a:r>
              <a:rPr lang="sr-Cyrl-RS" sz="5600" b="1" dirty="0"/>
              <a:t>-</a:t>
            </a:r>
            <a:r>
              <a:rPr lang="en-US" sz="5600" b="1" dirty="0"/>
              <a:t> </a:t>
            </a:r>
            <a:r>
              <a:rPr lang="sr-Cyrl-RS" sz="5600" b="1" dirty="0"/>
              <a:t> је  приказивање земље подјељене на регије и  важан </a:t>
            </a:r>
            <a:r>
              <a:rPr lang="sr-Cyrl-RS" sz="5600" b="1" dirty="0" smtClean="0"/>
              <a:t>   </a:t>
            </a:r>
          </a:p>
          <a:p>
            <a:pPr marL="0" indent="0">
              <a:buNone/>
            </a:pPr>
            <a:r>
              <a:rPr lang="sr-Cyrl-RS" sz="5600" b="1" dirty="0" smtClean="0"/>
              <a:t>       задатак </a:t>
            </a:r>
            <a:r>
              <a:rPr lang="sr-Cyrl-RS" sz="5600" b="1" dirty="0"/>
              <a:t>географије.</a:t>
            </a:r>
            <a:endParaRPr lang="sr-Cyrl-RS" sz="5600" b="1" dirty="0" smtClean="0"/>
          </a:p>
          <a:p>
            <a:pPr marL="0" indent="0">
              <a:buNone/>
            </a:pPr>
            <a:endParaRPr lang="en-US" sz="5600" b="1" dirty="0"/>
          </a:p>
          <a:p>
            <a:pPr marL="0" indent="0">
              <a:buNone/>
            </a:pPr>
            <a:endParaRPr lang="sr-Cyrl-RS" sz="5600" b="1" dirty="0" smtClean="0"/>
          </a:p>
          <a:p>
            <a:pPr marL="0" indent="0">
              <a:buNone/>
            </a:pPr>
            <a:r>
              <a:rPr lang="sr-Cyrl-RS" sz="5600" b="1" dirty="0" smtClean="0"/>
              <a:t> </a:t>
            </a:r>
            <a:endParaRPr lang="sr-Cyrl-RS" sz="5600" b="1" dirty="0"/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758248"/>
            <a:ext cx="8534400" cy="741405"/>
          </a:xfrm>
        </p:spPr>
        <p:txBody>
          <a:bodyPr>
            <a:normAutofit/>
          </a:bodyPr>
          <a:lstStyle/>
          <a:p>
            <a:r>
              <a:rPr lang="sr-Cyrl-RS" dirty="0" smtClean="0"/>
              <a:t>               </a:t>
            </a:r>
            <a:r>
              <a:rPr lang="sr-Cyrl-RS" dirty="0"/>
              <a:t> </a:t>
            </a:r>
            <a:r>
              <a:rPr lang="sr-Cyrl-RS" dirty="0" smtClean="0"/>
              <a:t>  ДОВИЂЕЊА 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995" y="210066"/>
            <a:ext cx="11306432" cy="1346885"/>
          </a:xfrm>
        </p:spPr>
        <p:txBody>
          <a:bodyPr/>
          <a:lstStyle/>
          <a:p>
            <a:pPr marL="0" indent="0">
              <a:buNone/>
            </a:pPr>
            <a:r>
              <a:rPr lang="sr-Cyrl-RS" sz="4400" b="1" dirty="0" smtClean="0"/>
              <a:t>ЗАДАЋА</a:t>
            </a:r>
            <a:r>
              <a:rPr lang="sr-Cyrl-RS" dirty="0" smtClean="0"/>
              <a:t> : СТРАНЕ  У РАДНИМ СВЕСКАМА  </a:t>
            </a:r>
            <a:r>
              <a:rPr lang="sr-Cyrl-RS" b="1" dirty="0" smtClean="0"/>
              <a:t>52. ,53. И 54</a:t>
            </a:r>
            <a:r>
              <a:rPr lang="sr-Cyrl-RS" dirty="0" smtClean="0"/>
              <a:t>. ,</a:t>
            </a:r>
          </a:p>
          <a:p>
            <a:pPr marL="0" indent="0">
              <a:buNone/>
            </a:pPr>
            <a:r>
              <a:rPr lang="sr-Cyrl-RS"/>
              <a:t> </a:t>
            </a:r>
            <a:r>
              <a:rPr lang="sr-Cyrl-RS" smtClean="0"/>
              <a:t>     Напомена : РАДИТЕ САМО ПИТАЊА КОЈА  СЕ ОДНОСЕ </a:t>
            </a:r>
            <a:r>
              <a:rPr lang="sr-Cyrl-RS" dirty="0" smtClean="0"/>
              <a:t>НА РЕГИОНАЛИЗАЦИЈУ 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50" y="1859675"/>
            <a:ext cx="3912498" cy="32961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14077" y="1982469"/>
            <a:ext cx="3306986" cy="303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6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4711" y="0"/>
            <a:ext cx="3206044" cy="496712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                                                    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338"/>
            <a:ext cx="12492681" cy="669766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sr-Cyrl-RS" sz="6000" b="1" dirty="0"/>
              <a:t> </a:t>
            </a:r>
            <a:r>
              <a:rPr lang="sr-Cyrl-RS" sz="6000" b="1" dirty="0" smtClean="0"/>
              <a:t>                      ГЕОГРАФСКЕ  РЕГИЈЕ БОСНЕ И ХЕРЦЕГОВИНЕ</a:t>
            </a:r>
          </a:p>
          <a:p>
            <a:pPr marL="0" indent="0">
              <a:buNone/>
            </a:pPr>
            <a:endParaRPr lang="sr-Cyrl-RS" sz="1800" dirty="0" smtClean="0"/>
          </a:p>
          <a:p>
            <a:pPr marL="0" indent="0">
              <a:buNone/>
            </a:pPr>
            <a:r>
              <a:rPr lang="sr-Cyrl-RS" sz="3500" dirty="0" smtClean="0"/>
              <a:t>-  Босна и Херцеговина се састоји из два ентитеа Федрација </a:t>
            </a:r>
            <a:r>
              <a:rPr lang="sr-Cyrl-RS" sz="3300" dirty="0" smtClean="0"/>
              <a:t>Босне  и Херцеговине, Републике Српске и  Брчко дистрикта.</a:t>
            </a:r>
          </a:p>
          <a:p>
            <a:pPr marL="0" indent="0">
              <a:buNone/>
            </a:pPr>
            <a:endParaRPr lang="sr-Cyrl-RS" sz="3300" dirty="0"/>
          </a:p>
          <a:p>
            <a:pPr marL="0" indent="0">
              <a:buNone/>
            </a:pPr>
            <a:endParaRPr lang="sr-Cyrl-RS" sz="3300" dirty="0" smtClean="0"/>
          </a:p>
          <a:p>
            <a:pPr marL="0" indent="0">
              <a:buNone/>
            </a:pPr>
            <a:endParaRPr lang="sr-Cyrl-RS" sz="3300" dirty="0" smtClean="0"/>
          </a:p>
          <a:p>
            <a:pPr marL="0" indent="0">
              <a:buNone/>
            </a:pPr>
            <a:endParaRPr lang="sr-Cyrl-RS" sz="3300" dirty="0" smtClean="0"/>
          </a:p>
          <a:p>
            <a:pPr marL="0" indent="0">
              <a:buNone/>
            </a:pPr>
            <a:endParaRPr lang="sr-Cyrl-RS" sz="3300" dirty="0"/>
          </a:p>
          <a:p>
            <a:pPr marL="0" indent="0">
              <a:buNone/>
            </a:pPr>
            <a:endParaRPr lang="sr-Cyrl-RS" sz="3300" dirty="0" smtClean="0"/>
          </a:p>
          <a:p>
            <a:pPr marL="0" indent="0">
              <a:buNone/>
            </a:pPr>
            <a:endParaRPr lang="sr-Cyrl-RS" sz="3300" dirty="0" smtClean="0"/>
          </a:p>
          <a:p>
            <a:pPr marL="0" indent="0">
              <a:buNone/>
            </a:pPr>
            <a:endParaRPr lang="sr-Cyrl-RS" sz="3300" dirty="0" smtClean="0"/>
          </a:p>
          <a:p>
            <a:pPr marL="0" indent="0">
              <a:buNone/>
            </a:pPr>
            <a:endParaRPr lang="sr-Cyrl-RS" sz="3300" dirty="0"/>
          </a:p>
          <a:p>
            <a:pPr marL="0" indent="0">
              <a:buNone/>
            </a:pPr>
            <a:r>
              <a:rPr lang="sr-Cyrl-RS" sz="3300" dirty="0" smtClean="0"/>
              <a:t>																										</a:t>
            </a:r>
          </a:p>
          <a:p>
            <a:pPr marL="0" indent="0">
              <a:buNone/>
            </a:pPr>
            <a:r>
              <a:rPr lang="sr-Cyrl-RS" sz="3300" dirty="0" smtClean="0"/>
              <a:t>                                                              </a:t>
            </a:r>
          </a:p>
          <a:p>
            <a:pPr marL="0" indent="0">
              <a:buNone/>
            </a:pPr>
            <a:r>
              <a:rPr lang="sr-Cyrl-RS" sz="3300" dirty="0"/>
              <a:t> </a:t>
            </a:r>
            <a:r>
              <a:rPr lang="sr-Cyrl-RS" sz="3300" dirty="0" smtClean="0"/>
              <a:t>                                                             </a:t>
            </a:r>
          </a:p>
          <a:p>
            <a:pPr marL="0" indent="0">
              <a:buNone/>
            </a:pPr>
            <a:r>
              <a:rPr lang="sr-Cyrl-RS" sz="3300" dirty="0"/>
              <a:t> </a:t>
            </a:r>
            <a:r>
              <a:rPr lang="sr-Cyrl-RS" sz="3300" dirty="0" smtClean="0"/>
              <a:t>                                                             </a:t>
            </a:r>
          </a:p>
          <a:p>
            <a:pPr marL="0" indent="0">
              <a:buNone/>
            </a:pPr>
            <a:r>
              <a:rPr lang="sr-Cyrl-RS" sz="3300" dirty="0"/>
              <a:t> </a:t>
            </a:r>
            <a:r>
              <a:rPr lang="sr-Cyrl-RS" sz="3300" dirty="0" smtClean="0"/>
              <a:t>                                                                     </a:t>
            </a:r>
          </a:p>
          <a:p>
            <a:pPr marL="0" indent="0">
              <a:buNone/>
            </a:pPr>
            <a:r>
              <a:rPr lang="sr-Cyrl-RS" sz="3300" dirty="0"/>
              <a:t> </a:t>
            </a:r>
            <a:r>
              <a:rPr lang="sr-Cyrl-RS" sz="3300" dirty="0" smtClean="0"/>
              <a:t>                                                                             </a:t>
            </a:r>
          </a:p>
          <a:p>
            <a:pPr marL="0" indent="0">
              <a:buNone/>
            </a:pPr>
            <a:r>
              <a:rPr lang="sr-Cyrl-RS" sz="3300" dirty="0"/>
              <a:t> </a:t>
            </a:r>
            <a:r>
              <a:rPr lang="sr-Cyrl-RS" sz="3300" dirty="0" smtClean="0"/>
              <a:t>                                                                                             </a:t>
            </a:r>
            <a:r>
              <a:rPr lang="sr-Cyrl-RS" dirty="0" smtClean="0"/>
              <a:t>слика  бр.1.  Подјела БиХ, РС</a:t>
            </a:r>
          </a:p>
          <a:p>
            <a:pPr marL="0" indent="0">
              <a:buNone/>
            </a:pPr>
            <a:r>
              <a:rPr lang="sr-Cyrl-RS" sz="3300" dirty="0" smtClean="0"/>
              <a:t>             </a:t>
            </a:r>
            <a:r>
              <a:rPr lang="sr-Cyrl-RS" sz="3500" b="1" dirty="0" smtClean="0"/>
              <a:t>Република Српска је једниствена и недјељива ,парламентарна Република која самостално обавља своје усавотворне,</a:t>
            </a:r>
          </a:p>
          <a:p>
            <a:pPr marL="0" indent="0">
              <a:buNone/>
            </a:pPr>
            <a:r>
              <a:rPr lang="sr-Cyrl-RS" sz="3500" b="1" dirty="0"/>
              <a:t> </a:t>
            </a:r>
            <a:r>
              <a:rPr lang="sr-Cyrl-RS" sz="3500" b="1" dirty="0" smtClean="0"/>
              <a:t>            законодавне и судске фукнкције.</a:t>
            </a:r>
            <a:endParaRPr lang="sr-Cyrl-RS" sz="3500" b="1" u="sng" dirty="0" smtClean="0"/>
          </a:p>
          <a:p>
            <a:pPr marL="0" indent="0">
              <a:buNone/>
            </a:pPr>
            <a:endParaRPr lang="sr-Cyrl-RS" sz="3500" b="1" dirty="0" smtClean="0"/>
          </a:p>
          <a:p>
            <a:pPr marL="0" indent="0">
              <a:buNone/>
            </a:pPr>
            <a:endParaRPr lang="en-US" sz="3300" b="1" dirty="0"/>
          </a:p>
        </p:txBody>
      </p:sp>
      <p:sp>
        <p:nvSpPr>
          <p:cNvPr id="4" name="AutoShape 2" descr="Заста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2" descr="Резултат слика за geografske regije bi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Резултат слика за geografske regije bi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296" y="1186249"/>
            <a:ext cx="5634682" cy="407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0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0" y="685800"/>
            <a:ext cx="8437562" cy="360947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„</a:t>
            </a:r>
            <a:r>
              <a:rPr lang="sr-Cyrl-RS" sz="1100" dirty="0" smtClean="0"/>
              <a:t>државно уређење рс </a:t>
            </a:r>
            <a:r>
              <a:rPr lang="sr-Cyrl-RS" dirty="0" smtClean="0"/>
              <a:t>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59" y="1275346"/>
            <a:ext cx="9396662" cy="4680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/>
              <a:t> - </a:t>
            </a:r>
            <a:r>
              <a:rPr lang="sr-Cyrl-RS" b="1" dirty="0" smtClean="0"/>
              <a:t>Државна </a:t>
            </a:r>
            <a:r>
              <a:rPr lang="sr-Cyrl-RS" b="1" dirty="0"/>
              <a:t>власт</a:t>
            </a:r>
            <a:r>
              <a:rPr lang="sr-Cyrl-RS" dirty="0"/>
              <a:t>  у Републици </a:t>
            </a:r>
            <a:r>
              <a:rPr lang="sr-Cyrl-RS" dirty="0" smtClean="0"/>
              <a:t>Српској </a:t>
            </a:r>
            <a:r>
              <a:rPr lang="sr-Cyrl-RS" dirty="0"/>
              <a:t>органозована је на начелу подјеле власти</a:t>
            </a:r>
          </a:p>
          <a:p>
            <a:pPr marL="0" indent="0">
              <a:buNone/>
            </a:pPr>
            <a:r>
              <a:rPr lang="sr-Cyrl-RS" dirty="0" smtClean="0"/>
              <a:t>- </a:t>
            </a:r>
            <a:r>
              <a:rPr lang="sr-Cyrl-RS" b="1" dirty="0" smtClean="0"/>
              <a:t>Законодавну </a:t>
            </a:r>
            <a:r>
              <a:rPr lang="sr-Cyrl-RS" b="1" dirty="0"/>
              <a:t>власт </a:t>
            </a:r>
            <a:r>
              <a:rPr lang="sr-Cyrl-RS" dirty="0"/>
              <a:t>у Републици Срспкој  врши Народна скупштина</a:t>
            </a:r>
          </a:p>
          <a:p>
            <a:pPr marL="0" indent="0">
              <a:buNone/>
            </a:pPr>
            <a:r>
              <a:rPr lang="sr-Cyrl-RS" dirty="0" smtClean="0"/>
              <a:t>-  </a:t>
            </a:r>
            <a:r>
              <a:rPr lang="sr-Cyrl-RS" b="1" dirty="0" smtClean="0"/>
              <a:t>Извршну </a:t>
            </a:r>
            <a:r>
              <a:rPr lang="sr-Cyrl-RS" b="1" dirty="0"/>
              <a:t>власт врши </a:t>
            </a:r>
            <a:r>
              <a:rPr lang="sr-Cyrl-RS" dirty="0"/>
              <a:t>Влада </a:t>
            </a:r>
            <a:r>
              <a:rPr lang="sr-Cyrl-RS" dirty="0" smtClean="0"/>
              <a:t>Републике Српске </a:t>
            </a: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-</a:t>
            </a:r>
            <a:r>
              <a:rPr lang="sr-Cyrl-RS" b="1" dirty="0" smtClean="0"/>
              <a:t> Скуштина</a:t>
            </a:r>
            <a:r>
              <a:rPr lang="ru-RU" b="1" dirty="0" smtClean="0"/>
              <a:t>  </a:t>
            </a:r>
            <a:r>
              <a:rPr lang="ru-RU" dirty="0"/>
              <a:t>Републике Српске је највише представничко тијело и носилац уставотворне и законодавне власти у  </a:t>
            </a:r>
            <a:r>
              <a:rPr lang="ru-RU" u="sng" dirty="0" smtClean="0">
                <a:hlinkClick r:id="rId2" tooltip="Република Српска"/>
              </a:rPr>
              <a:t>Републици   Српској</a:t>
            </a:r>
            <a:r>
              <a:rPr lang="ru-RU" sz="1800" u="sng" dirty="0"/>
              <a:t>.</a:t>
            </a:r>
            <a:endParaRPr lang="sr-Cyrl-RS" sz="18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0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561437"/>
            <a:ext cx="8534400" cy="74141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„</a:t>
            </a:r>
            <a:r>
              <a:rPr lang="sr-Cyrl-RS" sz="1200" dirty="0" smtClean="0"/>
              <a:t>државни симболи</a:t>
            </a:r>
            <a:r>
              <a:rPr lang="sr-Cyrl-RS" dirty="0" smtClean="0"/>
              <a:t>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5" y="160338"/>
            <a:ext cx="9063037" cy="6697662"/>
          </a:xfrm>
        </p:spPr>
        <p:txBody>
          <a:bodyPr/>
          <a:lstStyle/>
          <a:p>
            <a:r>
              <a:rPr lang="sr-Cyrl-RS" b="1" dirty="0" smtClean="0"/>
              <a:t>Република Српска има </a:t>
            </a:r>
            <a:r>
              <a:rPr lang="sr-Cyrl-RS" dirty="0" smtClean="0"/>
              <a:t>: 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b="1" dirty="0" smtClean="0"/>
              <a:t>Заставу </a:t>
            </a:r>
            <a:r>
              <a:rPr lang="sr-Cyrl-RS" dirty="0" smtClean="0"/>
              <a:t>,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b="1" dirty="0" smtClean="0"/>
              <a:t>Химну </a:t>
            </a:r>
            <a:r>
              <a:rPr lang="sr-Cyrl-RS" dirty="0" smtClean="0"/>
              <a:t> и                               </a:t>
            </a:r>
            <a:r>
              <a:rPr lang="sr-Cyrl-RS" b="1" dirty="0" smtClean="0"/>
              <a:t>„Моја Република „</a:t>
            </a:r>
            <a:r>
              <a:rPr lang="sr-Cyrl-RS" dirty="0" smtClean="0"/>
              <a:t>   </a:t>
            </a:r>
            <a:endParaRPr lang="en-US" dirty="0" smtClean="0"/>
          </a:p>
          <a:p>
            <a:pPr marL="0" indent="0">
              <a:buNone/>
            </a:pPr>
            <a:r>
              <a:rPr lang="en-US" sz="1200" i="1" dirty="0" smtClean="0"/>
              <a:t>                                                  </a:t>
            </a:r>
            <a:r>
              <a:rPr lang="sr-Cyrl-RS" sz="1200" i="1" dirty="0" smtClean="0"/>
              <a:t>                            </a:t>
            </a:r>
            <a:r>
              <a:rPr lang="en-US" sz="1200" i="1" dirty="0" smtClean="0"/>
              <a:t>   </a:t>
            </a:r>
            <a:r>
              <a:rPr lang="sr-Cyrl-RS" sz="1200" i="1" dirty="0" smtClean="0"/>
              <a:t>   „</a:t>
            </a:r>
            <a:r>
              <a:rPr lang="en-US" sz="1200" i="1" dirty="0" smtClean="0"/>
              <a:t>T</a:t>
            </a:r>
            <a:r>
              <a:rPr lang="sr-Cyrl-RS" sz="1200" b="1" i="1" dirty="0" smtClean="0"/>
              <a:t>амо гдје    најљеша се зора буди</a:t>
            </a:r>
          </a:p>
          <a:p>
            <a:pPr marL="0" indent="0">
              <a:buNone/>
            </a:pPr>
            <a:r>
              <a:rPr lang="sr-Cyrl-RS" sz="1200" b="1" i="1" dirty="0" smtClean="0"/>
              <a:t>                                                                                     Часни и поносни живе добри  људи ...“  - Младен </a:t>
            </a:r>
            <a:r>
              <a:rPr lang="sr-Cyrl-RS" sz="1200" b="1" dirty="0" smtClean="0"/>
              <a:t>Матовић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ru-RU" b="1" dirty="0" smtClean="0"/>
              <a:t>Грб </a:t>
            </a:r>
            <a:r>
              <a:rPr lang="ru-RU" dirty="0" smtClean="0"/>
              <a:t>– </a:t>
            </a:r>
            <a:r>
              <a:rPr lang="ru-RU" sz="1600" b="1" dirty="0" smtClean="0"/>
              <a:t>Стилизовани иницијали „РС“, црвено-плаво-бијела тробојка су у кружној средини амблема уивиченог храстовим златним лишћем. На ободу амблема ћирилицом и латиницом написано Република Српска, а на амблему се налази и осликана круна Котроманића.</a:t>
            </a:r>
            <a:endParaRPr lang="en-US" sz="1600" b="1" dirty="0" smtClean="0"/>
          </a:p>
          <a:p>
            <a:endParaRPr lang="sr-Cyrl-RS" dirty="0" smtClean="0"/>
          </a:p>
          <a:p>
            <a:endParaRPr lang="sr-Cyrl-RS" b="1" dirty="0" smtClean="0"/>
          </a:p>
          <a:p>
            <a:endParaRPr lang="sr-Cyrl-RS" b="1" dirty="0"/>
          </a:p>
        </p:txBody>
      </p:sp>
      <p:sp>
        <p:nvSpPr>
          <p:cNvPr id="4" name="AutoShape 2" descr="Заста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719" y="1178016"/>
            <a:ext cx="2844799" cy="10950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5" y="4926076"/>
            <a:ext cx="1907825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33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-1128890"/>
            <a:ext cx="8001000" cy="677333"/>
          </a:xfrm>
        </p:spPr>
        <p:txBody>
          <a:bodyPr>
            <a:normAutofit/>
          </a:bodyPr>
          <a:lstStyle/>
          <a:p>
            <a:endParaRPr lang="en-US" sz="1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178" y="248356"/>
            <a:ext cx="11966222" cy="6965243"/>
          </a:xfrm>
        </p:spPr>
        <p:txBody>
          <a:bodyPr/>
          <a:lstStyle/>
          <a:p>
            <a:r>
              <a:rPr lang="sr-Cyrl-RS" b="1" u="sng" dirty="0" smtClean="0"/>
              <a:t>Географске регије   </a:t>
            </a:r>
            <a:r>
              <a:rPr lang="sr-Cyrl-RS" b="1" dirty="0" smtClean="0"/>
              <a:t>- </a:t>
            </a:r>
            <a:r>
              <a:rPr lang="sr-Cyrl-RS" dirty="0" smtClean="0"/>
              <a:t>(лат. </a:t>
            </a:r>
            <a:r>
              <a:rPr lang="sr-Cyrl-RS" dirty="0"/>
              <a:t>р</a:t>
            </a:r>
            <a:r>
              <a:rPr lang="sr-Cyrl-RS" dirty="0" smtClean="0"/>
              <a:t>егио  значи дио ,предио ) су мање или веће територије  које имају неку одлику по којој се разликују од друге регије.    </a:t>
            </a:r>
          </a:p>
          <a:p>
            <a:r>
              <a:rPr lang="sr-Cyrl-RS" i="1" dirty="0" smtClean="0"/>
              <a:t>Како настају регије </a:t>
            </a:r>
            <a:r>
              <a:rPr lang="sr-Cyrl-RS" dirty="0" smtClean="0"/>
              <a:t>?  </a:t>
            </a:r>
          </a:p>
          <a:p>
            <a:r>
              <a:rPr lang="sr-Cyrl-RS" dirty="0" smtClean="0"/>
              <a:t>Могу настати утицајем човјека и природно.</a:t>
            </a:r>
          </a:p>
          <a:p>
            <a:r>
              <a:rPr lang="sr-Cyrl-RS" dirty="0" smtClean="0"/>
              <a:t>Регије се разликују се по два или више елемената нпр: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     </a:t>
            </a:r>
          </a:p>
          <a:p>
            <a:endParaRPr lang="sr-Cyrl-RS" dirty="0"/>
          </a:p>
          <a:p>
            <a:endParaRPr lang="sr-Cyrl-RS" dirty="0" smtClean="0"/>
          </a:p>
          <a:p>
            <a:r>
              <a:rPr lang="sr-Cyrl-RS" dirty="0" smtClean="0"/>
              <a:t>                                                       </a:t>
            </a:r>
            <a:r>
              <a:rPr lang="sr-Cyrl-RS" sz="1050" dirty="0" smtClean="0"/>
              <a:t>слика бр.3 Елементи </a:t>
            </a:r>
            <a:endParaRPr lang="sr-Cyrl-RS" sz="1050" dirty="0"/>
          </a:p>
          <a:p>
            <a:endParaRPr lang="sr-Cyrl-RS" sz="1050" dirty="0" smtClean="0"/>
          </a:p>
          <a:p>
            <a:endParaRPr lang="en-US" dirty="0"/>
          </a:p>
        </p:txBody>
      </p:sp>
      <p:sp>
        <p:nvSpPr>
          <p:cNvPr id="5" name="AutoShape 6" descr="Резултат слика за poljoprivreda u bi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716794"/>
              </p:ext>
            </p:extLst>
          </p:nvPr>
        </p:nvGraphicFramePr>
        <p:xfrm>
          <a:off x="155574" y="2740387"/>
          <a:ext cx="10474325" cy="3388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4865">
                  <a:extLst>
                    <a:ext uri="{9D8B030D-6E8A-4147-A177-3AD203B41FA5}">
                      <a16:colId xmlns:a16="http://schemas.microsoft.com/office/drawing/2014/main" val="3095876306"/>
                    </a:ext>
                  </a:extLst>
                </a:gridCol>
                <a:gridCol w="2094865">
                  <a:extLst>
                    <a:ext uri="{9D8B030D-6E8A-4147-A177-3AD203B41FA5}">
                      <a16:colId xmlns:a16="http://schemas.microsoft.com/office/drawing/2014/main" val="736208055"/>
                    </a:ext>
                  </a:extLst>
                </a:gridCol>
                <a:gridCol w="2094865">
                  <a:extLst>
                    <a:ext uri="{9D8B030D-6E8A-4147-A177-3AD203B41FA5}">
                      <a16:colId xmlns:a16="http://schemas.microsoft.com/office/drawing/2014/main" val="2055001768"/>
                    </a:ext>
                  </a:extLst>
                </a:gridCol>
                <a:gridCol w="2094865">
                  <a:extLst>
                    <a:ext uri="{9D8B030D-6E8A-4147-A177-3AD203B41FA5}">
                      <a16:colId xmlns:a16="http://schemas.microsoft.com/office/drawing/2014/main" val="1885818613"/>
                    </a:ext>
                  </a:extLst>
                </a:gridCol>
                <a:gridCol w="2094865">
                  <a:extLst>
                    <a:ext uri="{9D8B030D-6E8A-4147-A177-3AD203B41FA5}">
                      <a16:colId xmlns:a16="http://schemas.microsoft.com/office/drawing/2014/main" val="762693834"/>
                    </a:ext>
                  </a:extLst>
                </a:gridCol>
              </a:tblGrid>
              <a:tr h="522569">
                <a:tc>
                  <a:txBody>
                    <a:bodyPr/>
                    <a:lstStyle/>
                    <a:p>
                      <a:r>
                        <a:rPr lang="sr-Cyrl-RS" sz="1100" dirty="0" smtClean="0"/>
                        <a:t>У нашим крајевима регије  се разликују по :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По</a:t>
                      </a:r>
                      <a:r>
                        <a:rPr lang="sr-Cyrl-RS" sz="1200" baseline="0" dirty="0" smtClean="0"/>
                        <a:t> привреди 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По насељима: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Природне</a:t>
                      </a:r>
                      <a:r>
                        <a:rPr lang="sr-Cyrl-RS" sz="1400" baseline="0" dirty="0" smtClean="0"/>
                        <a:t> одлике: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По величини: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308278"/>
                  </a:ext>
                </a:extLst>
              </a:tr>
              <a:tr h="64716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Националном</a:t>
                      </a:r>
                      <a:r>
                        <a:rPr lang="sr-Cyrl-RS" baseline="0" dirty="0" smtClean="0"/>
                        <a:t> саставу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Индустријски крајеви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По величини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Рељеф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Мале</a:t>
                      </a:r>
                      <a:r>
                        <a:rPr lang="sr-Cyrl-RS" baseline="0" dirty="0" smtClean="0"/>
                        <a:t>   или </a:t>
                      </a:r>
                      <a:r>
                        <a:rPr lang="sr-Cyrl-RS" dirty="0" smtClean="0"/>
                        <a:t>микрорегије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271539"/>
                  </a:ext>
                </a:extLst>
              </a:tr>
              <a:tr h="64716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Култури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Пољопривредни</a:t>
                      </a:r>
                      <a:r>
                        <a:rPr lang="sr-Cyrl-RS" baseline="0" dirty="0" smtClean="0"/>
                        <a:t> </a:t>
                      </a:r>
                    </a:p>
                    <a:p>
                      <a:r>
                        <a:rPr lang="sr-Cyrl-RS" baseline="0" dirty="0" smtClean="0"/>
                        <a:t>крајеви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Уређености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Клима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Средње </a:t>
                      </a:r>
                      <a:r>
                        <a:rPr lang="sr-Cyrl-RS" baseline="0" dirty="0" smtClean="0"/>
                        <a:t> или</a:t>
                      </a:r>
                    </a:p>
                    <a:p>
                      <a:r>
                        <a:rPr lang="sr-Cyrl-RS" baseline="0" dirty="0" smtClean="0"/>
                        <a:t>мезорегије</a:t>
                      </a:r>
                      <a:r>
                        <a:rPr lang="sr-Cyrl-R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35321"/>
                  </a:ext>
                </a:extLst>
              </a:tr>
              <a:tr h="64716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Обичајима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Туристички крајеви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Положају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Тло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Велике - макрорегије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104373"/>
                  </a:ext>
                </a:extLst>
              </a:tr>
              <a:tr h="924514">
                <a:tc>
                  <a:txBody>
                    <a:bodyPr/>
                    <a:lstStyle/>
                    <a:p>
                      <a:r>
                        <a:rPr lang="sr-Cyrl-RS" dirty="0" smtClean="0"/>
                        <a:t>Традицији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Функцији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Биљни и животињски свијет  и др.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250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68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268730" y="6709410"/>
            <a:ext cx="11189970" cy="10629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731"/>
            <a:ext cx="11034584" cy="69837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dirty="0" smtClean="0"/>
          </a:p>
          <a:p>
            <a:r>
              <a:rPr lang="sr-Cyrl-RS" sz="3200" dirty="0" smtClean="0"/>
              <a:t>Код </a:t>
            </a:r>
            <a:r>
              <a:rPr lang="sr-Cyrl-RS" sz="3200" b="1" dirty="0" smtClean="0"/>
              <a:t>регионализације</a:t>
            </a:r>
            <a:r>
              <a:rPr lang="sr-Cyrl-RS" sz="3200" dirty="0" smtClean="0"/>
              <a:t>  могући су различити приступи ,а код нас је примјењен - </a:t>
            </a:r>
            <a:r>
              <a:rPr lang="sr-Cyrl-RS" sz="3200" b="1" dirty="0" smtClean="0"/>
              <a:t>нодално функционали принцип</a:t>
            </a:r>
            <a:r>
              <a:rPr lang="sr-Cyrl-RS" sz="3200" dirty="0" smtClean="0"/>
              <a:t>. </a:t>
            </a:r>
          </a:p>
          <a:p>
            <a:r>
              <a:rPr lang="sr-Cyrl-RS" sz="3200" dirty="0" smtClean="0"/>
              <a:t>То су просторно – функционалне цјелине коју чини </a:t>
            </a:r>
            <a:r>
              <a:rPr lang="sr-Cyrl-RS" sz="3200" b="1" dirty="0" smtClean="0"/>
              <a:t>један или два града</a:t>
            </a:r>
            <a:r>
              <a:rPr lang="sr-Cyrl-RS" sz="3200" dirty="0" smtClean="0"/>
              <a:t> за које су функционално везани и са којима постоји </a:t>
            </a:r>
            <a:r>
              <a:rPr lang="sr-Cyrl-RS" sz="3200" b="1" dirty="0" smtClean="0"/>
              <a:t>међусобно дјеловање</a:t>
            </a:r>
            <a:r>
              <a:rPr lang="sr-Cyrl-RS" sz="3200" dirty="0" smtClean="0"/>
              <a:t>.</a:t>
            </a:r>
          </a:p>
          <a:p>
            <a:r>
              <a:rPr lang="sr-Cyrl-RS" sz="3200" dirty="0" smtClean="0"/>
              <a:t>То значи  </a:t>
            </a:r>
            <a:r>
              <a:rPr lang="sr-Cyrl-RS" sz="3200" b="1" i="1" u="sng" dirty="0" smtClean="0"/>
              <a:t>несметан проток људи, робе и информација</a:t>
            </a:r>
            <a:r>
              <a:rPr lang="sr-Cyrl-RS" sz="3200" b="1" u="sng" dirty="0" smtClean="0"/>
              <a:t> </a:t>
            </a:r>
            <a:r>
              <a:rPr lang="sr-Cyrl-RS" sz="3200" dirty="0" smtClean="0"/>
              <a:t>.Највећи градови су носиоци регионалног развоја због великог броја функција које имају (образовна, здравствена и др.)</a:t>
            </a:r>
          </a:p>
          <a:p>
            <a:pPr marL="0" indent="0">
              <a:buNone/>
            </a:pPr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218612" cy="1322173"/>
          </a:xfrm>
        </p:spPr>
        <p:txBody>
          <a:bodyPr>
            <a:normAutofit fontScale="92500" lnSpcReduction="20000"/>
          </a:bodyPr>
          <a:lstStyle/>
          <a:p>
            <a:r>
              <a:rPr lang="sr-Cyrl-RS" b="1" dirty="0" smtClean="0"/>
              <a:t>Република Српска </a:t>
            </a:r>
            <a:r>
              <a:rPr lang="sr-Cyrl-RS" dirty="0" smtClean="0"/>
              <a:t>има четири регије и 63 општине </a:t>
            </a:r>
          </a:p>
          <a:p>
            <a:r>
              <a:rPr lang="sr-Cyrl-RS" b="1" dirty="0" smtClean="0"/>
              <a:t>Регије су:</a:t>
            </a:r>
          </a:p>
          <a:p>
            <a:pPr marL="0" indent="0">
              <a:buNone/>
            </a:pPr>
            <a:r>
              <a:rPr lang="sr-Cyrl-RS" dirty="0" smtClean="0"/>
              <a:t>Бањалучка регија, Добојско –бијељинска регија, Источно –сарајевско зворничка регија  и Требињско – фочанска регија.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924" y="1791730"/>
            <a:ext cx="6512012" cy="4653196"/>
          </a:xfrm>
          <a:prstGeom prst="rect">
            <a:avLst/>
          </a:prstGeom>
        </p:spPr>
      </p:pic>
      <p:sp>
        <p:nvSpPr>
          <p:cNvPr id="6" name="AutoShape 6" descr="Резултат слика за regije republika srpska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8425" y="1075038"/>
            <a:ext cx="11702278" cy="578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r-Cyrl-RS" dirty="0"/>
              <a:t/>
            </a:r>
            <a:br>
              <a:rPr lang="sr-Cyrl-RS" dirty="0"/>
            </a:br>
            <a:r>
              <a:rPr lang="sr-Cyrl-RS" sz="1600" dirty="0" smtClean="0"/>
              <a:t>Бањалучка регија                                                                                                                          Брчко дистрикт</a:t>
            </a:r>
            <a:br>
              <a:rPr lang="sr-Cyrl-RS" sz="1600" dirty="0" smtClean="0"/>
            </a:br>
            <a:r>
              <a:rPr lang="sr-Cyrl-RS" sz="1600" dirty="0"/>
              <a:t/>
            </a:r>
            <a:br>
              <a:rPr lang="sr-Cyrl-RS" sz="1600" dirty="0"/>
            </a:br>
            <a:r>
              <a:rPr lang="sr-Cyrl-RS" sz="1600" dirty="0" smtClean="0"/>
              <a:t/>
            </a:r>
            <a:br>
              <a:rPr lang="sr-Cyrl-RS" sz="1600" dirty="0" smtClean="0"/>
            </a:br>
            <a:r>
              <a:rPr lang="sr-Cyrl-RS" sz="1600" dirty="0"/>
              <a:t/>
            </a:r>
            <a:br>
              <a:rPr lang="sr-Cyrl-RS" sz="1600" dirty="0"/>
            </a:br>
            <a:r>
              <a:rPr lang="sr-Cyrl-RS" sz="1600" dirty="0" smtClean="0"/>
              <a:t>Добојско-</a:t>
            </a:r>
            <a:br>
              <a:rPr lang="sr-Cyrl-RS" sz="1600" dirty="0" smtClean="0"/>
            </a:br>
            <a:r>
              <a:rPr lang="sr-Cyrl-RS" sz="1600" dirty="0" smtClean="0"/>
              <a:t>бијељинска </a:t>
            </a:r>
            <a:br>
              <a:rPr lang="sr-Cyrl-RS" sz="1600" dirty="0" smtClean="0"/>
            </a:br>
            <a:r>
              <a:rPr lang="sr-Cyrl-RS" sz="1600" dirty="0" smtClean="0"/>
              <a:t>регија                                                                                                                                                  Источно -  сарајевско</a:t>
            </a:r>
            <a:br>
              <a:rPr lang="sr-Cyrl-RS" sz="1600" dirty="0" smtClean="0"/>
            </a:br>
            <a:r>
              <a:rPr lang="sr-Cyrl-RS" sz="1600" dirty="0"/>
              <a:t> </a:t>
            </a:r>
            <a:r>
              <a:rPr lang="sr-Cyrl-RS" sz="1600" dirty="0" smtClean="0"/>
              <a:t>                                                                                                                                                              зворничка регија</a:t>
            </a:r>
            <a:br>
              <a:rPr lang="sr-Cyrl-RS" sz="1600" dirty="0" smtClean="0"/>
            </a:br>
            <a:r>
              <a:rPr lang="sr-Cyrl-RS" sz="1600" dirty="0"/>
              <a:t/>
            </a:r>
            <a:br>
              <a:rPr lang="sr-Cyrl-RS" sz="1600" dirty="0"/>
            </a:br>
            <a:r>
              <a:rPr lang="sr-Cyrl-RS" sz="1600" dirty="0" smtClean="0"/>
              <a:t/>
            </a:r>
            <a:br>
              <a:rPr lang="sr-Cyrl-RS" sz="1600" dirty="0" smtClean="0"/>
            </a:br>
            <a:r>
              <a:rPr lang="sr-Cyrl-RS" sz="1600" dirty="0"/>
              <a:t/>
            </a:r>
            <a:br>
              <a:rPr lang="sr-Cyrl-RS" sz="1600" dirty="0"/>
            </a:br>
            <a:r>
              <a:rPr lang="sr-Cyrl-RS" sz="1600" dirty="0" smtClean="0"/>
              <a:t/>
            </a:r>
            <a:br>
              <a:rPr lang="sr-Cyrl-RS" sz="1600" dirty="0" smtClean="0"/>
            </a:br>
            <a:r>
              <a:rPr lang="sr-Cyrl-RS" sz="1600" dirty="0"/>
              <a:t/>
            </a:r>
            <a:br>
              <a:rPr lang="sr-Cyrl-RS" sz="1600" dirty="0"/>
            </a:br>
            <a:r>
              <a:rPr lang="sr-Cyrl-RS" sz="1600" dirty="0" smtClean="0"/>
              <a:t>                                                                                                                                                                  Требињско – </a:t>
            </a:r>
            <a:br>
              <a:rPr lang="sr-Cyrl-RS" sz="1600" dirty="0" smtClean="0"/>
            </a:br>
            <a:r>
              <a:rPr lang="sr-Cyrl-RS" sz="1600" dirty="0"/>
              <a:t> </a:t>
            </a:r>
            <a:r>
              <a:rPr lang="sr-Cyrl-RS" sz="1600" dirty="0" smtClean="0"/>
              <a:t>                                                                                                                                                                  фочанска</a:t>
            </a:r>
            <a:br>
              <a:rPr lang="sr-Cyrl-RS" sz="1600" dirty="0" smtClean="0"/>
            </a:br>
            <a:r>
              <a:rPr lang="sr-Cyrl-RS" sz="1600" dirty="0"/>
              <a:t> </a:t>
            </a:r>
            <a:r>
              <a:rPr lang="sr-Cyrl-RS" sz="1600" dirty="0" smtClean="0"/>
              <a:t>                                                                                                                                                                  регија</a:t>
            </a:r>
            <a:br>
              <a:rPr lang="sr-Cyrl-RS" sz="1600" dirty="0" smtClean="0"/>
            </a:br>
            <a:r>
              <a:rPr lang="sr-Cyrl-RS" sz="1600" dirty="0"/>
              <a:t/>
            </a:r>
            <a:br>
              <a:rPr lang="sr-Cyrl-RS" sz="1600" dirty="0"/>
            </a:br>
            <a:r>
              <a:rPr lang="sr-Cyrl-RS" sz="1600" dirty="0" smtClean="0"/>
              <a:t/>
            </a:r>
            <a:br>
              <a:rPr lang="sr-Cyrl-RS" sz="1600" dirty="0" smtClean="0"/>
            </a:br>
            <a:r>
              <a:rPr lang="sr-Cyrl-RS" sz="1600" dirty="0"/>
              <a:t/>
            </a:r>
            <a:br>
              <a:rPr lang="sr-Cyrl-RS" sz="1600" dirty="0"/>
            </a:br>
            <a:r>
              <a:rPr lang="sr-Cyrl-RS" sz="1600" dirty="0" smtClean="0"/>
              <a:t/>
            </a:r>
            <a:br>
              <a:rPr lang="sr-Cyrl-RS" sz="1600" dirty="0" smtClean="0"/>
            </a:br>
            <a:r>
              <a:rPr lang="sr-Cyrl-RS" sz="1600" dirty="0"/>
              <a:t> </a:t>
            </a:r>
            <a:r>
              <a:rPr lang="sr-Cyrl-RS" sz="1600" dirty="0" smtClean="0"/>
              <a:t>                                          </a:t>
            </a:r>
            <a:r>
              <a:rPr lang="sr-Cyrl-RS" sz="1100" dirty="0" smtClean="0"/>
              <a:t>слика бр.2  нодално - функционалне  регије републике српске и дистрикт брчко </a:t>
            </a:r>
            <a:endParaRPr lang="en-US" sz="11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199503" y="1952368"/>
            <a:ext cx="939113" cy="98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 rot="782413">
            <a:off x="2317704" y="1871424"/>
            <a:ext cx="1598495" cy="305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1135439">
            <a:off x="1666833" y="2828438"/>
            <a:ext cx="4526529" cy="3109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20026901">
            <a:off x="8104004" y="3655660"/>
            <a:ext cx="951470" cy="4375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21308649">
            <a:off x="6984559" y="5038745"/>
            <a:ext cx="2138190" cy="4100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 rot="20120494">
            <a:off x="7410487" y="2093047"/>
            <a:ext cx="1602230" cy="14078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5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9042" y="5509162"/>
            <a:ext cx="5498432" cy="362248"/>
          </a:xfrm>
        </p:spPr>
        <p:txBody>
          <a:bodyPr>
            <a:noAutofit/>
          </a:bodyPr>
          <a:lstStyle/>
          <a:p>
            <a:r>
              <a:rPr lang="sr-Cyrl-RS" sz="1000" dirty="0" smtClean="0"/>
              <a:t>                              Слика бр.3 кантони Босне и херцеговине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5168"/>
            <a:ext cx="9649326" cy="1837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1200" dirty="0" smtClean="0"/>
              <a:t>     </a:t>
            </a:r>
          </a:p>
          <a:p>
            <a:pPr marL="0" indent="0">
              <a:buNone/>
            </a:pPr>
            <a:endParaRPr lang="sr-Cyrl-RS" sz="1200" dirty="0"/>
          </a:p>
          <a:p>
            <a:pPr marL="0" indent="0">
              <a:buNone/>
            </a:pPr>
            <a:r>
              <a:rPr lang="sr-Cyrl-RS" sz="1200" dirty="0" smtClean="0"/>
              <a:t> </a:t>
            </a:r>
          </a:p>
          <a:p>
            <a:pPr marL="0" indent="0">
              <a:buNone/>
            </a:pPr>
            <a:endParaRPr lang="sr-Cyrl-RS" sz="1200" b="1" dirty="0"/>
          </a:p>
          <a:p>
            <a:pPr marL="0" indent="0">
              <a:buNone/>
            </a:pPr>
            <a:endParaRPr lang="sr-Cyrl-RS" sz="1200" b="1" dirty="0" smtClean="0"/>
          </a:p>
          <a:p>
            <a:pPr marL="0" indent="0">
              <a:buNone/>
            </a:pPr>
            <a:r>
              <a:rPr lang="sr-Cyrl-RS" sz="1400" b="1" dirty="0" smtClean="0"/>
              <a:t>Федеарција Босне и Херцеговине има 10 кантона и 79 општина</a:t>
            </a:r>
          </a:p>
          <a:p>
            <a:pPr marL="0" indent="0">
              <a:buNone/>
            </a:pPr>
            <a:r>
              <a:rPr lang="ru-RU" sz="1200" dirty="0" smtClean="0">
                <a:hlinkClick r:id="rId2" tooltip="Унско-сански кантон"/>
              </a:rPr>
              <a:t> </a:t>
            </a:r>
          </a:p>
          <a:p>
            <a:pPr marL="0" indent="0">
              <a:buNone/>
            </a:pPr>
            <a:endParaRPr lang="ru-RU" sz="1200" dirty="0">
              <a:hlinkClick r:id="rId2" tooltip="Унско-сански кантон"/>
            </a:endParaRPr>
          </a:p>
          <a:p>
            <a:pPr marL="0" indent="0">
              <a:buNone/>
            </a:pPr>
            <a:endParaRPr lang="ru-RU" sz="1200" dirty="0" smtClean="0">
              <a:hlinkClick r:id="rId2" tooltip="Унско-сански кантон"/>
            </a:endParaRPr>
          </a:p>
          <a:p>
            <a:pPr marL="0" indent="0">
              <a:buNone/>
            </a:pPr>
            <a:r>
              <a:rPr lang="ru-RU" sz="1200" dirty="0" smtClean="0">
                <a:hlinkClick r:id="rId2" tooltip="Унско-сански кантон"/>
              </a:rPr>
              <a:t>1 </a:t>
            </a:r>
            <a:r>
              <a:rPr lang="ru-RU" sz="1600" dirty="0" smtClean="0">
                <a:hlinkClick r:id="rId2" tooltip="Унско-сански кантон"/>
              </a:rPr>
              <a:t>Унско-сански </a:t>
            </a:r>
            <a:r>
              <a:rPr lang="ru-RU" sz="1600" dirty="0">
                <a:hlinkClick r:id="rId2" tooltip="Унско-сански кантон"/>
              </a:rPr>
              <a:t>кантон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>
                <a:hlinkClick r:id="rId3" tooltip="Посавски кантон"/>
              </a:rPr>
              <a:t>2.Посавски </a:t>
            </a:r>
            <a:r>
              <a:rPr lang="ru-RU" sz="1600" dirty="0">
                <a:hlinkClick r:id="rId3" tooltip="Посавски кантон"/>
              </a:rPr>
              <a:t>кантон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>
                <a:hlinkClick r:id="rId4" tooltip="Тузлански кантон"/>
              </a:rPr>
              <a:t>3.Тузлански кантон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>
                <a:hlinkClick r:id="rId5" tooltip="Зеничко-добојски кантон"/>
              </a:rPr>
              <a:t>4.Зеничко-добојски </a:t>
            </a:r>
            <a:r>
              <a:rPr lang="ru-RU" sz="1600" dirty="0">
                <a:hlinkClick r:id="rId5" tooltip="Зеничко-добојски кантон"/>
              </a:rPr>
              <a:t>кантон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>
                <a:hlinkClick r:id="rId6" tooltip="Босанско-подрињски кантон Горажде"/>
              </a:rPr>
              <a:t>5.Босанско-подрињски </a:t>
            </a:r>
            <a:r>
              <a:rPr lang="ru-RU" sz="1600" dirty="0">
                <a:hlinkClick r:id="rId6" tooltip="Босанско-подрињски кантон Горажде"/>
              </a:rPr>
              <a:t>кантон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>
                <a:hlinkClick r:id="rId7" tooltip="Средњобосански кантон"/>
              </a:rPr>
              <a:t>6.Средњобосански </a:t>
            </a:r>
            <a:r>
              <a:rPr lang="ru-RU" sz="1600" dirty="0">
                <a:hlinkClick r:id="rId7" tooltip="Средњобосански кантон"/>
              </a:rPr>
              <a:t>кантон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>
                <a:hlinkClick r:id="rId8" tooltip="Херцеговачко-неретвански кантон"/>
              </a:rPr>
              <a:t>7.Херцеговачко-неретвански </a:t>
            </a:r>
            <a:r>
              <a:rPr lang="ru-RU" sz="1600" dirty="0">
                <a:hlinkClick r:id="rId8" tooltip="Херцеговачко-неретвански кантон"/>
              </a:rPr>
              <a:t>кантон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>
                <a:hlinkClick r:id="rId9" tooltip="Западнохерцеговачки кантон"/>
              </a:rPr>
              <a:t>8.Западнохерцеговачки </a:t>
            </a:r>
            <a:r>
              <a:rPr lang="ru-RU" sz="1600" dirty="0">
                <a:hlinkClick r:id="rId9" tooltip="Западнохерцеговачки кантон"/>
              </a:rPr>
              <a:t>кантон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>
                <a:hlinkClick r:id="rId10" tooltip="Кантон Сарајево"/>
              </a:rPr>
              <a:t>9.Кантон </a:t>
            </a:r>
            <a:r>
              <a:rPr lang="ru-RU" sz="1600" dirty="0">
                <a:hlinkClick r:id="rId10" tooltip="Кантон Сарајево"/>
              </a:rPr>
              <a:t>Сарајево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>
                <a:hlinkClick r:id="rId11" tooltip="Кантон 10"/>
              </a:rPr>
              <a:t>10.Кантон </a:t>
            </a:r>
            <a:r>
              <a:rPr lang="ru-RU" sz="1600" dirty="0">
                <a:hlinkClick r:id="rId11" tooltip="Кантон 10"/>
              </a:rPr>
              <a:t>10</a:t>
            </a:r>
            <a:r>
              <a:rPr lang="ru-RU" sz="1600" dirty="0"/>
              <a:t> (Западнобосански кантон</a:t>
            </a:r>
            <a:r>
              <a:rPr lang="ru-RU" dirty="0"/>
              <a:t>)</a:t>
            </a:r>
          </a:p>
          <a:p>
            <a:endParaRPr lang="sr-Cyrl-RS" sz="1200" dirty="0" smtClean="0"/>
          </a:p>
          <a:p>
            <a:pPr marL="0" indent="0">
              <a:buNone/>
            </a:pPr>
            <a:endParaRPr lang="sr-Cyrl-RS" sz="1200" dirty="0"/>
          </a:p>
        </p:txBody>
      </p:sp>
      <p:sp>
        <p:nvSpPr>
          <p:cNvPr id="4" name="AutoShape 2" descr="Резултат слика за kantoni bih"/>
          <p:cNvSpPr>
            <a:spLocks noChangeAspect="1" noChangeArrowheads="1"/>
          </p:cNvSpPr>
          <p:nvPr/>
        </p:nvSpPr>
        <p:spPr bwMode="auto">
          <a:xfrm>
            <a:off x="-375765" y="-8302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Резултат слика за kantoni bi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Резултат слика за kantoni bi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017" y="1191126"/>
            <a:ext cx="4908482" cy="401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31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770605"/>
            <a:ext cx="8534400" cy="223794"/>
          </a:xfrm>
        </p:spPr>
        <p:txBody>
          <a:bodyPr>
            <a:noAutofit/>
          </a:bodyPr>
          <a:lstStyle/>
          <a:p>
            <a:r>
              <a:rPr lang="sr-Cyrl-RS" sz="900" dirty="0" smtClean="0"/>
              <a:t>                                                                                                           </a:t>
            </a:r>
            <a:br>
              <a:rPr lang="sr-Cyrl-RS" sz="900" dirty="0" smtClean="0"/>
            </a:br>
            <a:r>
              <a:rPr lang="sr-Cyrl-RS" sz="900" dirty="0"/>
              <a:t/>
            </a:r>
            <a:br>
              <a:rPr lang="sr-Cyrl-RS" sz="900" dirty="0"/>
            </a:br>
            <a:r>
              <a:rPr lang="sr-Cyrl-RS" sz="900" dirty="0" smtClean="0"/>
              <a:t/>
            </a:r>
            <a:br>
              <a:rPr lang="sr-Cyrl-RS" sz="900" dirty="0" smtClean="0"/>
            </a:br>
            <a:r>
              <a:rPr lang="sr-Cyrl-RS" sz="900" dirty="0"/>
              <a:t/>
            </a:r>
            <a:br>
              <a:rPr lang="sr-Cyrl-RS" sz="900" dirty="0"/>
            </a:br>
            <a:r>
              <a:rPr lang="sr-Cyrl-RS" sz="900" dirty="0" smtClean="0"/>
              <a:t/>
            </a:r>
            <a:br>
              <a:rPr lang="sr-Cyrl-RS" sz="900" dirty="0" smtClean="0"/>
            </a:br>
            <a:r>
              <a:rPr lang="sr-Cyrl-RS" sz="900" dirty="0"/>
              <a:t> </a:t>
            </a:r>
            <a:r>
              <a:rPr lang="sr-Cyrl-RS" sz="900" dirty="0" smtClean="0"/>
              <a:t>                                                                                                          Слика бр.4 регије по приципимаи методама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548" y="481264"/>
            <a:ext cx="8629062" cy="2712898"/>
          </a:xfrm>
        </p:spPr>
        <p:txBody>
          <a:bodyPr/>
          <a:lstStyle/>
          <a:p>
            <a:r>
              <a:rPr lang="sr-Cyrl-RS" b="1" dirty="0" smtClean="0"/>
              <a:t>Регионализација</a:t>
            </a:r>
            <a:r>
              <a:rPr lang="sr-Cyrl-RS" dirty="0" smtClean="0"/>
              <a:t>  -</a:t>
            </a:r>
            <a:r>
              <a:rPr lang="en-US" dirty="0"/>
              <a:t> </a:t>
            </a:r>
            <a:r>
              <a:rPr lang="sr-Cyrl-RS" dirty="0" smtClean="0"/>
              <a:t> је  приказивање земље подјељене на регије и  важан задатак географије. </a:t>
            </a:r>
          </a:p>
          <a:p>
            <a:r>
              <a:rPr lang="sr-Cyrl-RS" dirty="0" smtClean="0"/>
              <a:t>Регије могу бити једноставне и сложене.</a:t>
            </a:r>
          </a:p>
          <a:p>
            <a:r>
              <a:rPr lang="sr-Cyrl-RS" dirty="0" smtClean="0"/>
              <a:t> По принципима и методама, дијеле се на: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466811"/>
              </p:ext>
            </p:extLst>
          </p:nvPr>
        </p:nvGraphicFramePr>
        <p:xfrm>
          <a:off x="684209" y="3039761"/>
          <a:ext cx="10842044" cy="2954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457">
                  <a:extLst>
                    <a:ext uri="{9D8B030D-6E8A-4147-A177-3AD203B41FA5}">
                      <a16:colId xmlns:a16="http://schemas.microsoft.com/office/drawing/2014/main" val="5740203"/>
                    </a:ext>
                  </a:extLst>
                </a:gridCol>
                <a:gridCol w="3585573">
                  <a:extLst>
                    <a:ext uri="{9D8B030D-6E8A-4147-A177-3AD203B41FA5}">
                      <a16:colId xmlns:a16="http://schemas.microsoft.com/office/drawing/2014/main" val="2437108189"/>
                    </a:ext>
                  </a:extLst>
                </a:gridCol>
                <a:gridCol w="3614014">
                  <a:extLst>
                    <a:ext uri="{9D8B030D-6E8A-4147-A177-3AD203B41FA5}">
                      <a16:colId xmlns:a16="http://schemas.microsoft.com/office/drawing/2014/main" val="2032751077"/>
                    </a:ext>
                  </a:extLst>
                </a:gridCol>
              </a:tblGrid>
              <a:tr h="45456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ХОМОГЕНА</a:t>
                      </a:r>
                      <a:r>
                        <a:rPr lang="sr-Cyrl-RS" baseline="0" dirty="0" smtClean="0"/>
                        <a:t> РЕГИЈА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НОДАЛНА</a:t>
                      </a:r>
                      <a:r>
                        <a:rPr lang="sr-Cyrl-RS" baseline="0" dirty="0" smtClean="0"/>
                        <a:t> РЕГИЈА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ПЛАНСКА РЕГИЈА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169252"/>
                  </a:ext>
                </a:extLst>
              </a:tr>
              <a:tr h="2500078">
                <a:tc>
                  <a:txBody>
                    <a:bodyPr/>
                    <a:lstStyle/>
                    <a:p>
                      <a:r>
                        <a:rPr lang="sr-Cyrl-RS" dirty="0" smtClean="0"/>
                        <a:t> Територија састављена од елемената</a:t>
                      </a:r>
                      <a:r>
                        <a:rPr lang="sr-Cyrl-RS" baseline="0" dirty="0" smtClean="0"/>
                        <a:t> </a:t>
                      </a:r>
                    </a:p>
                    <a:p>
                      <a:r>
                        <a:rPr lang="sr-Cyrl-RS" baseline="0" dirty="0" smtClean="0"/>
                        <a:t>који се мање разликују </a:t>
                      </a:r>
                    </a:p>
                    <a:p>
                      <a:r>
                        <a:rPr lang="sr-Cyrl-RS" baseline="0" dirty="0" smtClean="0"/>
                        <a:t>од сусједне регије</a:t>
                      </a:r>
                    </a:p>
                    <a:p>
                      <a:endParaRPr lang="sr-Cyrl-RS" baseline="0" dirty="0" smtClean="0"/>
                    </a:p>
                    <a:p>
                      <a:r>
                        <a:rPr lang="sr-Cyrl-RS" baseline="0" dirty="0" smtClean="0"/>
                        <a:t>(низијска, брдско планинска и сл..)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Лат.нодус-</a:t>
                      </a:r>
                      <a:r>
                        <a:rPr lang="sr-Cyrl-RS" baseline="0" dirty="0" smtClean="0"/>
                        <a:t> чвор ,центар – </a:t>
                      </a:r>
                    </a:p>
                    <a:p>
                      <a:endParaRPr lang="sr-Cyrl-RS" baseline="0" dirty="0" smtClean="0"/>
                    </a:p>
                    <a:p>
                      <a:r>
                        <a:rPr lang="sr-Cyrl-RS" baseline="0" dirty="0" smtClean="0"/>
                        <a:t>већа концентрација становништва  и функција у градовима </a:t>
                      </a:r>
                    </a:p>
                    <a:p>
                      <a:endParaRPr lang="sr-Cyrl-RS" baseline="0" dirty="0" smtClean="0"/>
                    </a:p>
                    <a:p>
                      <a:r>
                        <a:rPr lang="sr-Cyrl-RS" baseline="0" dirty="0" smtClean="0"/>
                        <a:t>(образовање, привреда,здравство...)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Простори гдје</a:t>
                      </a:r>
                      <a:r>
                        <a:rPr lang="sr-Cyrl-RS" baseline="0" dirty="0" smtClean="0"/>
                        <a:t> човјек плански мијења природни и културни пејсаж и прилагођавајући га себи, претвара упланску регију</a:t>
                      </a:r>
                    </a:p>
                    <a:p>
                      <a:r>
                        <a:rPr lang="sr-Cyrl-RS" baseline="0" dirty="0" smtClean="0"/>
                        <a:t>( </a:t>
                      </a:r>
                      <a:r>
                        <a:rPr lang="sr-Cyrl-RS" baseline="0" dirty="0" smtClean="0"/>
                        <a:t>изградња</a:t>
                      </a:r>
                      <a:r>
                        <a:rPr lang="en-US" baseline="0" smtClean="0"/>
                        <a:t> </a:t>
                      </a:r>
                      <a:r>
                        <a:rPr lang="sr-Cyrl-RS" baseline="0" smtClean="0"/>
                        <a:t>хидорелектрана</a:t>
                      </a:r>
                      <a:r>
                        <a:rPr lang="sr-Cyrl-RS" baseline="0" dirty="0" smtClean="0"/>
                        <a:t>, турстичких центара и сл.)</a:t>
                      </a:r>
                      <a:endParaRPr lang="sr-Cyrl-R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786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2341</TotalTime>
  <Words>545</Words>
  <Application>Microsoft Office PowerPoint</Application>
  <PresentationFormat>Widescreen</PresentationFormat>
  <Paragraphs>152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3</vt:lpstr>
      <vt:lpstr>Slice</vt:lpstr>
      <vt:lpstr>             ТЕМА БРОЈ 5.      ГЕОГРАФСКЕ РЕГИЈЕ           РЕПУБЛИКЕ    СРПСКЕ    И        БОСНЕ  И  ХЕРЦЕГОВИНЕ</vt:lpstr>
      <vt:lpstr>                                                      </vt:lpstr>
      <vt:lpstr>„државно уређење рс „</vt:lpstr>
      <vt:lpstr>„државни симболи“</vt:lpstr>
      <vt:lpstr>PowerPoint Presentation</vt:lpstr>
      <vt:lpstr>PowerPoint Presentation</vt:lpstr>
      <vt:lpstr> Бањалучка регија                                                                                                                          Брчко дистрикт    Добојско- бијељинска  регија                                                                                                                                                  Источно -  сарајевско                                                                                                                                                                зворничка регија                                                                                                                                                                        Требињско –                                                                                                                                                                     фочанска                                                                                                                                                                    регија                                                слика бр.2  нодално - функционалне  регије републике српске и дистрикт брчко </vt:lpstr>
      <vt:lpstr>                              Слика бр.3 кантони Босне и херцеговине</vt:lpstr>
      <vt:lpstr>                                                                                                                                                                                                                           Слика бр.4 регије по приципимаи методама</vt:lpstr>
      <vt:lpstr>     Запишите у свеске : </vt:lpstr>
      <vt:lpstr>                  ДОВИЂЕЊА 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БРОЈ 5.     ГЕОГРАФСКЕ РЕГИЈЕ        РЕПУБЛИКЕ    СРПСКЕ    И   БОСНЕ  И  ХЕРЦЕГОВИНЕ</dc:title>
  <dc:creator>Racunar</dc:creator>
  <cp:lastModifiedBy>Racunar</cp:lastModifiedBy>
  <cp:revision>50</cp:revision>
  <cp:lastPrinted>2020-03-23T17:16:17Z</cp:lastPrinted>
  <dcterms:created xsi:type="dcterms:W3CDTF">2020-03-19T13:51:29Z</dcterms:created>
  <dcterms:modified xsi:type="dcterms:W3CDTF">2020-03-24T22:03:23Z</dcterms:modified>
</cp:coreProperties>
</file>