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sldIdLst>
    <p:sldId id="259" r:id="rId2"/>
    <p:sldId id="266" r:id="rId3"/>
    <p:sldId id="267" r:id="rId4"/>
    <p:sldId id="268" r:id="rId5"/>
    <p:sldId id="269" r:id="rId6"/>
    <p:sldId id="270" r:id="rId7"/>
    <p:sldId id="272" r:id="rId8"/>
    <p:sldId id="271"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66"/>
  </p:normalViewPr>
  <p:slideViewPr>
    <p:cSldViewPr snapToGrid="0" snapToObjects="1">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89FC7-98A4-4BA4-9EBD-0B3CF95D6C50}" type="datetimeFigureOut">
              <a:rPr lang="en-US" smtClean="0"/>
              <a:t>01-Apr-20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633DD-8DA3-4C3B-896C-2F3665338333}" type="slidenum">
              <a:rPr lang="en-US" smtClean="0"/>
              <a:t>‹#›</a:t>
            </a:fld>
            <a:endParaRPr lang="en-US"/>
          </a:p>
        </p:txBody>
      </p:sp>
    </p:spTree>
    <p:extLst>
      <p:ext uri="{BB962C8B-B14F-4D97-AF65-F5344CB8AC3E}">
        <p14:creationId xmlns:p14="http://schemas.microsoft.com/office/powerpoint/2010/main" val="239233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33DD-8DA3-4C3B-896C-2F3665338333}" type="slidenum">
              <a:rPr lang="en-US" smtClean="0"/>
              <a:t>3</a:t>
            </a:fld>
            <a:endParaRPr lang="en-US"/>
          </a:p>
        </p:txBody>
      </p:sp>
    </p:spTree>
    <p:extLst>
      <p:ext uri="{BB962C8B-B14F-4D97-AF65-F5344CB8AC3E}">
        <p14:creationId xmlns:p14="http://schemas.microsoft.com/office/powerpoint/2010/main" val="63137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33DD-8DA3-4C3B-896C-2F3665338333}" type="slidenum">
              <a:rPr lang="en-US" smtClean="0"/>
              <a:t>4</a:t>
            </a:fld>
            <a:endParaRPr lang="en-US"/>
          </a:p>
        </p:txBody>
      </p:sp>
    </p:spTree>
    <p:extLst>
      <p:ext uri="{BB962C8B-B14F-4D97-AF65-F5344CB8AC3E}">
        <p14:creationId xmlns:p14="http://schemas.microsoft.com/office/powerpoint/2010/main" val="170262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715FCB3-5223-8A42-8A3D-2419FF7819EC}" type="datetimeFigureOut">
              <a:rPr lang="en-US" smtClean="0"/>
              <a:t>01-Apr-20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E54FD3A-A941-FF49-A331-04D99C0E1D17}"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8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5FCB3-5223-8A42-8A3D-2419FF7819EC}" type="datetimeFigureOut">
              <a:rPr lang="en-US" smtClean="0"/>
              <a:t>01-Apr-20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56541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5FCB3-5223-8A42-8A3D-2419FF7819EC}" type="datetimeFigureOut">
              <a:rPr lang="en-US" smtClean="0"/>
              <a:t>01-Apr-20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290091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5FCB3-5223-8A42-8A3D-2419FF7819EC}" type="datetimeFigureOut">
              <a:rPr lang="en-US" smtClean="0"/>
              <a:t>01-Apr-20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59954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5FCB3-5223-8A42-8A3D-2419FF7819EC}" type="datetimeFigureOut">
              <a:rPr lang="en-US" smtClean="0"/>
              <a:t>01-Apr-20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4FD3A-A941-FF49-A331-04D99C0E1D17}"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27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15FCB3-5223-8A42-8A3D-2419FF7819EC}" type="datetimeFigureOut">
              <a:rPr lang="en-US" smtClean="0"/>
              <a:t>01-Apr-20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319766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15FCB3-5223-8A42-8A3D-2419FF7819EC}" type="datetimeFigureOut">
              <a:rPr lang="en-US" smtClean="0"/>
              <a:t>01-Apr-20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61747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15FCB3-5223-8A42-8A3D-2419FF7819EC}" type="datetimeFigureOut">
              <a:rPr lang="en-US" smtClean="0"/>
              <a:t>01-Apr-20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56433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5FCB3-5223-8A42-8A3D-2419FF7819EC}" type="datetimeFigureOut">
              <a:rPr lang="en-US" smtClean="0"/>
              <a:t>01-Apr-20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205721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15FCB3-5223-8A42-8A3D-2419FF7819EC}" type="datetimeFigureOut">
              <a:rPr lang="en-US" smtClean="0"/>
              <a:t>01-Apr-20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159740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15FCB3-5223-8A42-8A3D-2419FF7819EC}" type="datetimeFigureOut">
              <a:rPr lang="en-US" smtClean="0"/>
              <a:t>01-Apr-20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4FD3A-A941-FF49-A331-04D99C0E1D17}" type="slidenum">
              <a:rPr lang="en-US" smtClean="0"/>
              <a:t>‹#›</a:t>
            </a:fld>
            <a:endParaRPr lang="en-US"/>
          </a:p>
        </p:txBody>
      </p:sp>
    </p:spTree>
    <p:extLst>
      <p:ext uri="{BB962C8B-B14F-4D97-AF65-F5344CB8AC3E}">
        <p14:creationId xmlns:p14="http://schemas.microsoft.com/office/powerpoint/2010/main" val="127783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715FCB3-5223-8A42-8A3D-2419FF7819EC}" type="datetimeFigureOut">
              <a:rPr lang="en-US" smtClean="0"/>
              <a:t>01-Apr-20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E54FD3A-A941-FF49-A331-04D99C0E1D17}" type="slidenum">
              <a:rPr lang="en-US" smtClean="0"/>
              <a:t>‹#›</a:t>
            </a:fld>
            <a:endParaRPr lang="en-US"/>
          </a:p>
        </p:txBody>
      </p:sp>
    </p:spTree>
    <p:extLst>
      <p:ext uri="{BB962C8B-B14F-4D97-AF65-F5344CB8AC3E}">
        <p14:creationId xmlns:p14="http://schemas.microsoft.com/office/powerpoint/2010/main" val="4277459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50515" y="1025755"/>
            <a:ext cx="5285890" cy="5285890"/>
          </a:xfrm>
          <a:prstGeom prst="rect">
            <a:avLst/>
          </a:prstGeom>
        </p:spPr>
      </p:pic>
    </p:spTree>
    <p:extLst>
      <p:ext uri="{BB962C8B-B14F-4D97-AF65-F5344CB8AC3E}">
        <p14:creationId xmlns:p14="http://schemas.microsoft.com/office/powerpoint/2010/main" val="3688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2250" y="1662112"/>
            <a:ext cx="6667500" cy="4448175"/>
          </a:xfrm>
          <a:prstGeom prst="rect">
            <a:avLst/>
          </a:prstGeom>
        </p:spPr>
      </p:pic>
      <p:sp>
        <p:nvSpPr>
          <p:cNvPr id="5" name="Subtitle 4"/>
          <p:cNvSpPr>
            <a:spLocks noGrp="1"/>
          </p:cNvSpPr>
          <p:nvPr>
            <p:ph type="subTitle" idx="1"/>
          </p:nvPr>
        </p:nvSpPr>
        <p:spPr>
          <a:xfrm>
            <a:off x="1712070" y="660201"/>
            <a:ext cx="8767860" cy="1388165"/>
          </a:xfrm>
        </p:spPr>
        <p:txBody>
          <a:bodyPr>
            <a:normAutofit/>
          </a:bodyPr>
          <a:lstStyle/>
          <a:p>
            <a:r>
              <a:rPr lang="en-US" sz="4400" dirty="0" err="1" smtClean="0">
                <a:latin typeface="Times New Roman" panose="02020603050405020304" pitchFamily="18" charset="0"/>
                <a:cs typeface="Times New Roman" panose="02020603050405020304" pitchFamily="18" charset="0"/>
              </a:rPr>
              <a:t>Milica‘s</a:t>
            </a:r>
            <a:r>
              <a:rPr lang="en-US" sz="4400" dirty="0" smtClean="0">
                <a:latin typeface="Times New Roman" panose="02020603050405020304" pitchFamily="18" charset="0"/>
                <a:cs typeface="Times New Roman" panose="02020603050405020304" pitchFamily="18" charset="0"/>
              </a:rPr>
              <a:t> birthday</a:t>
            </a:r>
          </a:p>
          <a:p>
            <a:endParaRPr lang="en-US" sz="4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rot="2066765">
            <a:off x="8853413" y="763969"/>
            <a:ext cx="2849527" cy="1796284"/>
          </a:xfrm>
          <a:prstGeom prst="rect">
            <a:avLst/>
          </a:prstGeom>
        </p:spPr>
      </p:pic>
    </p:spTree>
    <p:extLst>
      <p:ext uri="{BB962C8B-B14F-4D97-AF65-F5344CB8AC3E}">
        <p14:creationId xmlns:p14="http://schemas.microsoft.com/office/powerpoint/2010/main" val="687592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61930" y="621937"/>
            <a:ext cx="8767860" cy="1388165"/>
          </a:xfrm>
        </p:spPr>
        <p:txBody>
          <a:bodyPr>
            <a:normAutofit/>
          </a:bodyPr>
          <a:lstStyle/>
          <a:p>
            <a:r>
              <a:rPr lang="en-US" sz="4400" dirty="0" err="1" smtClean="0">
                <a:latin typeface="Times New Roman" panose="02020603050405020304" pitchFamily="18" charset="0"/>
                <a:cs typeface="Times New Roman" panose="02020603050405020304" pitchFamily="18" charset="0"/>
              </a:rPr>
              <a:t>Milica‘s</a:t>
            </a:r>
            <a:r>
              <a:rPr lang="en-US" sz="4400" dirty="0" smtClean="0">
                <a:latin typeface="Times New Roman" panose="02020603050405020304" pitchFamily="18" charset="0"/>
                <a:cs typeface="Times New Roman" panose="02020603050405020304" pitchFamily="18" charset="0"/>
              </a:rPr>
              <a:t> birthday</a:t>
            </a:r>
          </a:p>
          <a:p>
            <a:endParaRPr lang="en-US" sz="4400" dirty="0">
              <a:latin typeface="Times New Roman" panose="02020603050405020304" pitchFamily="18" charset="0"/>
              <a:cs typeface="Times New Roman" panose="02020603050405020304" pitchFamily="18" charset="0"/>
            </a:endParaRPr>
          </a:p>
        </p:txBody>
      </p:sp>
      <p:sp>
        <p:nvSpPr>
          <p:cNvPr id="7" name="Subtitle 4"/>
          <p:cNvSpPr txBox="1">
            <a:spLocks/>
          </p:cNvSpPr>
          <p:nvPr/>
        </p:nvSpPr>
        <p:spPr>
          <a:xfrm>
            <a:off x="2772336" y="1434663"/>
            <a:ext cx="6098732" cy="503658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algn="just"/>
            <a:r>
              <a:rPr lang="en-US" sz="3900" dirty="0" smtClean="0">
                <a:latin typeface="Times New Roman" panose="02020603050405020304" pitchFamily="18" charset="0"/>
                <a:cs typeface="Times New Roman" panose="02020603050405020304" pitchFamily="18" charset="0"/>
              </a:rPr>
              <a:t>It‘s Monday morning and Milica is happy. She is ten now. She is going to school and she is taking a lot of candies with her. She wants to share the candies with her friends and classmates</a:t>
            </a:r>
            <a:r>
              <a:rPr lang="en-US" sz="3900" dirty="0">
                <a:latin typeface="Times New Roman" panose="02020603050405020304" pitchFamily="18" charset="0"/>
                <a:cs typeface="Times New Roman" panose="02020603050405020304" pitchFamily="18" charset="0"/>
              </a:rPr>
              <a:t>. It‘s </a:t>
            </a:r>
            <a:r>
              <a:rPr lang="en-US" sz="3900" dirty="0" smtClean="0">
                <a:latin typeface="Times New Roman" panose="02020603050405020304" pitchFamily="18" charset="0"/>
                <a:cs typeface="Times New Roman" panose="02020603050405020304" pitchFamily="18" charset="0"/>
              </a:rPr>
              <a:t>spring and the day is beautiful. The sun is shining and birds are singing.</a:t>
            </a:r>
          </a:p>
          <a:p>
            <a:endParaRPr lang="en-US" sz="4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13874" y="99872"/>
            <a:ext cx="2530059" cy="2188654"/>
          </a:xfrm>
          <a:prstGeom prst="rect">
            <a:avLst/>
          </a:prstGeom>
        </p:spPr>
      </p:pic>
      <p:pic>
        <p:nvPicPr>
          <p:cNvPr id="9" name="Picture 8"/>
          <p:cNvPicPr>
            <a:picLocks noChangeAspect="1"/>
          </p:cNvPicPr>
          <p:nvPr/>
        </p:nvPicPr>
        <p:blipFill>
          <a:blip r:embed="rId4"/>
          <a:stretch>
            <a:fillRect/>
          </a:stretch>
        </p:blipFill>
        <p:spPr>
          <a:xfrm rot="1269393">
            <a:off x="9163914" y="3251857"/>
            <a:ext cx="2655102" cy="1486857"/>
          </a:xfrm>
          <a:prstGeom prst="rect">
            <a:avLst/>
          </a:prstGeom>
        </p:spPr>
      </p:pic>
      <p:pic>
        <p:nvPicPr>
          <p:cNvPr id="11" name="Picture 10"/>
          <p:cNvPicPr>
            <a:picLocks noChangeAspect="1"/>
          </p:cNvPicPr>
          <p:nvPr/>
        </p:nvPicPr>
        <p:blipFill>
          <a:blip r:embed="rId5"/>
          <a:stretch>
            <a:fillRect/>
          </a:stretch>
        </p:blipFill>
        <p:spPr>
          <a:xfrm>
            <a:off x="764456" y="4805815"/>
            <a:ext cx="1530854" cy="1530854"/>
          </a:xfrm>
          <a:prstGeom prst="rect">
            <a:avLst/>
          </a:prstGeom>
        </p:spPr>
      </p:pic>
      <p:pic>
        <p:nvPicPr>
          <p:cNvPr id="13" name="Picture 12"/>
          <p:cNvPicPr>
            <a:picLocks noChangeAspect="1"/>
          </p:cNvPicPr>
          <p:nvPr/>
        </p:nvPicPr>
        <p:blipFill>
          <a:blip r:embed="rId6"/>
          <a:stretch>
            <a:fillRect/>
          </a:stretch>
        </p:blipFill>
        <p:spPr>
          <a:xfrm rot="20067911">
            <a:off x="9828688" y="576556"/>
            <a:ext cx="1716214" cy="1716214"/>
          </a:xfrm>
          <a:prstGeom prst="rect">
            <a:avLst/>
          </a:prstGeom>
        </p:spPr>
      </p:pic>
    </p:spTree>
    <p:extLst>
      <p:ext uri="{BB962C8B-B14F-4D97-AF65-F5344CB8AC3E}">
        <p14:creationId xmlns:p14="http://schemas.microsoft.com/office/powerpoint/2010/main" val="973603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12246426" cy="6857999"/>
          </a:xfrm>
          <a:prstGeom prst="rect">
            <a:avLst/>
          </a:prstGeom>
        </p:spPr>
      </p:pic>
      <p:pic>
        <p:nvPicPr>
          <p:cNvPr id="8" name="Picture 7"/>
          <p:cNvPicPr>
            <a:picLocks noChangeAspect="1"/>
          </p:cNvPicPr>
          <p:nvPr/>
        </p:nvPicPr>
        <p:blipFill>
          <a:blip r:embed="rId4"/>
          <a:stretch>
            <a:fillRect/>
          </a:stretch>
        </p:blipFill>
        <p:spPr>
          <a:xfrm rot="904729">
            <a:off x="9412987" y="3522049"/>
            <a:ext cx="2381968" cy="2556620"/>
          </a:xfrm>
          <a:prstGeom prst="rect">
            <a:avLst/>
          </a:prstGeom>
        </p:spPr>
      </p:pic>
      <p:pic>
        <p:nvPicPr>
          <p:cNvPr id="6" name="Picture 5"/>
          <p:cNvPicPr>
            <a:picLocks noChangeAspect="1"/>
          </p:cNvPicPr>
          <p:nvPr/>
        </p:nvPicPr>
        <p:blipFill>
          <a:blip r:embed="rId5"/>
          <a:stretch>
            <a:fillRect/>
          </a:stretch>
        </p:blipFill>
        <p:spPr>
          <a:xfrm rot="1629122">
            <a:off x="7906184" y="644063"/>
            <a:ext cx="3956653" cy="2636563"/>
          </a:xfrm>
          <a:prstGeom prst="rect">
            <a:avLst/>
          </a:prstGeom>
        </p:spPr>
      </p:pic>
      <p:sp>
        <p:nvSpPr>
          <p:cNvPr id="5" name="Subtitle 4"/>
          <p:cNvSpPr>
            <a:spLocks noGrp="1"/>
          </p:cNvSpPr>
          <p:nvPr>
            <p:ph type="subTitle" idx="1"/>
          </p:nvPr>
        </p:nvSpPr>
        <p:spPr>
          <a:xfrm>
            <a:off x="1609682" y="401220"/>
            <a:ext cx="8767860" cy="1388165"/>
          </a:xfrm>
        </p:spPr>
        <p:txBody>
          <a:bodyPr>
            <a:normAutofit/>
          </a:bodyPr>
          <a:lstStyle/>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7" name="Subtitle 4"/>
          <p:cNvSpPr txBox="1">
            <a:spLocks/>
          </p:cNvSpPr>
          <p:nvPr/>
        </p:nvSpPr>
        <p:spPr>
          <a:xfrm>
            <a:off x="611176" y="1794900"/>
            <a:ext cx="7417232" cy="50631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algn="l"/>
            <a:r>
              <a:rPr lang="en-US" sz="3600" dirty="0" smtClean="0">
                <a:solidFill>
                  <a:srgbClr val="FFFF00"/>
                </a:solidFill>
                <a:latin typeface="Times New Roman" panose="02020603050405020304" pitchFamily="18" charset="0"/>
                <a:cs typeface="Times New Roman" panose="02020603050405020304" pitchFamily="18" charset="0"/>
              </a:rPr>
              <a:t>It‘s </a:t>
            </a:r>
            <a:r>
              <a:rPr lang="en-US" sz="3600" dirty="0">
                <a:solidFill>
                  <a:srgbClr val="FFFF00"/>
                </a:solidFill>
                <a:latin typeface="Times New Roman" panose="02020603050405020304" pitchFamily="18" charset="0"/>
                <a:cs typeface="Times New Roman" panose="02020603050405020304" pitchFamily="18" charset="0"/>
              </a:rPr>
              <a:t>7 </a:t>
            </a:r>
            <a:r>
              <a:rPr lang="en-US" sz="3600" dirty="0" smtClean="0">
                <a:solidFill>
                  <a:srgbClr val="FFFF00"/>
                </a:solidFill>
                <a:latin typeface="Times New Roman" panose="02020603050405020304" pitchFamily="18" charset="0"/>
                <a:cs typeface="Times New Roman" panose="02020603050405020304" pitchFamily="18" charset="0"/>
              </a:rPr>
              <a:t>o‘clock in the evening. Milica is making a birthday party for her friends. A lot of children are coming. Milica is a child and she loves presents. She hopes to get nice presents from her family and friends. She is proud of her big birthday cake. She wants to share it with them.</a:t>
            </a:r>
            <a:endParaRPr lang="en-US" sz="3600" dirty="0">
              <a:solidFill>
                <a:srgbClr val="FFFF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rot="20251715">
            <a:off x="8192748" y="2974480"/>
            <a:ext cx="1269562" cy="1151213"/>
          </a:xfrm>
          <a:prstGeom prst="rect">
            <a:avLst/>
          </a:prstGeom>
        </p:spPr>
      </p:pic>
      <p:pic>
        <p:nvPicPr>
          <p:cNvPr id="11" name="Picture 10"/>
          <p:cNvPicPr>
            <a:picLocks noChangeAspect="1"/>
          </p:cNvPicPr>
          <p:nvPr/>
        </p:nvPicPr>
        <p:blipFill>
          <a:blip r:embed="rId7"/>
          <a:stretch>
            <a:fillRect/>
          </a:stretch>
        </p:blipFill>
        <p:spPr>
          <a:xfrm>
            <a:off x="8405821" y="5380579"/>
            <a:ext cx="1431246" cy="1287609"/>
          </a:xfrm>
          <a:prstGeom prst="rect">
            <a:avLst/>
          </a:prstGeom>
        </p:spPr>
      </p:pic>
    </p:spTree>
    <p:extLst>
      <p:ext uri="{BB962C8B-B14F-4D97-AF65-F5344CB8AC3E}">
        <p14:creationId xmlns:p14="http://schemas.microsoft.com/office/powerpoint/2010/main" val="212431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09980" y="504004"/>
            <a:ext cx="9966960" cy="1041017"/>
          </a:xfrm>
        </p:spPr>
        <p:txBody>
          <a:bodyPr>
            <a:normAutofit/>
          </a:bodyPr>
          <a:lstStyle/>
          <a:p>
            <a:r>
              <a:rPr lang="en-US" sz="4400" dirty="0" smtClean="0">
                <a:latin typeface="Times New Roman" panose="02020603050405020304" pitchFamily="18" charset="0"/>
                <a:cs typeface="Times New Roman" panose="02020603050405020304" pitchFamily="18" charset="0"/>
              </a:rPr>
              <a:t>New words</a:t>
            </a:r>
            <a:endParaRPr lang="en-US" sz="4400"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1709530" y="1954924"/>
            <a:ext cx="8767860" cy="4319752"/>
          </a:xfrm>
        </p:spPr>
        <p:txBody>
          <a:bodyPr/>
          <a:lstStyle/>
          <a:p>
            <a:pPr marL="342900" indent="-342900" algn="l">
              <a:buClrTx/>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candy / candies – </a:t>
            </a:r>
            <a:r>
              <a:rPr lang="en-US" dirty="0" err="1">
                <a:latin typeface="Times New Roman" panose="02020603050405020304" pitchFamily="18" charset="0"/>
                <a:cs typeface="Times New Roman" panose="02020603050405020304" pitchFamily="18" charset="0"/>
              </a:rPr>
              <a:t>slatkiš</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slatkiši</a:t>
            </a:r>
            <a:r>
              <a:rPr lang="en-US" dirty="0">
                <a:latin typeface="Times New Roman" panose="02020603050405020304" pitchFamily="18" charset="0"/>
                <a:cs typeface="Times New Roman" panose="02020603050405020304" pitchFamily="18" charset="0"/>
              </a:rPr>
              <a:t>  (She is taking a lot of candies with her.)</a:t>
            </a:r>
          </a:p>
          <a:p>
            <a:pPr marL="342900" indent="-342900" algn="l">
              <a:buClrTx/>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to share- </a:t>
            </a:r>
            <a:r>
              <a:rPr lang="en-US" dirty="0" err="1">
                <a:latin typeface="Times New Roman" panose="02020603050405020304" pitchFamily="18" charset="0"/>
                <a:cs typeface="Times New Roman" panose="02020603050405020304" pitchFamily="18" charset="0"/>
              </a:rPr>
              <a:t>dijeliti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podijeliti</a:t>
            </a:r>
            <a:r>
              <a:rPr lang="en-US" dirty="0">
                <a:latin typeface="Times New Roman" panose="02020603050405020304" pitchFamily="18" charset="0"/>
                <a:cs typeface="Times New Roman" panose="02020603050405020304" pitchFamily="18" charset="0"/>
              </a:rPr>
              <a:t> (She wants to share the candies with her friends.)</a:t>
            </a:r>
          </a:p>
          <a:p>
            <a:pPr marL="342900" indent="-342900" algn="l">
              <a:buClrTx/>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spring- </a:t>
            </a:r>
            <a:r>
              <a:rPr lang="en-US" dirty="0" err="1">
                <a:latin typeface="Times New Roman" panose="02020603050405020304" pitchFamily="18" charset="0"/>
                <a:cs typeface="Times New Roman" panose="02020603050405020304" pitchFamily="18" charset="0"/>
              </a:rPr>
              <a:t>proljeće</a:t>
            </a:r>
            <a:r>
              <a:rPr lang="en-US" dirty="0">
                <a:latin typeface="Times New Roman" panose="02020603050405020304" pitchFamily="18" charset="0"/>
                <a:cs typeface="Times New Roman" panose="02020603050405020304" pitchFamily="18" charset="0"/>
              </a:rPr>
              <a:t> (It’s spring and the day is beautiful.)</a:t>
            </a:r>
          </a:p>
          <a:p>
            <a:pPr marL="342900" indent="-342900" algn="l">
              <a:buClrTx/>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to shine- </a:t>
            </a:r>
            <a:r>
              <a:rPr lang="en-US" dirty="0" err="1">
                <a:latin typeface="Times New Roman" panose="02020603050405020304" pitchFamily="18" charset="0"/>
                <a:cs typeface="Times New Roman" panose="02020603050405020304" pitchFamily="18" charset="0"/>
              </a:rPr>
              <a:t>sijati</a:t>
            </a:r>
            <a:r>
              <a:rPr lang="en-US" dirty="0">
                <a:latin typeface="Times New Roman" panose="02020603050405020304" pitchFamily="18" charset="0"/>
                <a:cs typeface="Times New Roman" panose="02020603050405020304" pitchFamily="18" charset="0"/>
              </a:rPr>
              <a:t> (The sun is shining.)</a:t>
            </a:r>
          </a:p>
          <a:p>
            <a:pPr marL="342900" indent="-342900" algn="l">
              <a:buClrTx/>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present- </a:t>
            </a:r>
            <a:r>
              <a:rPr lang="en-US" dirty="0" err="1">
                <a:latin typeface="Times New Roman" panose="02020603050405020304" pitchFamily="18" charset="0"/>
                <a:cs typeface="Times New Roman" panose="02020603050405020304" pitchFamily="18" charset="0"/>
              </a:rPr>
              <a:t>poklon</a:t>
            </a:r>
            <a:r>
              <a:rPr lang="en-US" dirty="0">
                <a:latin typeface="Times New Roman" panose="02020603050405020304" pitchFamily="18" charset="0"/>
                <a:cs typeface="Times New Roman" panose="02020603050405020304" pitchFamily="18" charset="0"/>
              </a:rPr>
              <a:t> (Milica is a child and she loves presents.)</a:t>
            </a:r>
          </a:p>
          <a:p>
            <a:pPr marL="342900" indent="-342900" algn="l">
              <a:buClrTx/>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proud- </a:t>
            </a:r>
            <a:r>
              <a:rPr lang="en-US" dirty="0" err="1">
                <a:latin typeface="Times New Roman" panose="02020603050405020304" pitchFamily="18" charset="0"/>
                <a:cs typeface="Times New Roman" panose="02020603050405020304" pitchFamily="18" charset="0"/>
              </a:rPr>
              <a:t>ponosan</a:t>
            </a:r>
            <a:r>
              <a:rPr lang="en-US" dirty="0">
                <a:latin typeface="Times New Roman" panose="02020603050405020304" pitchFamily="18" charset="0"/>
                <a:cs typeface="Times New Roman" panose="02020603050405020304" pitchFamily="18" charset="0"/>
              </a:rPr>
              <a:t> (She is proud of her big birthday cake.)</a:t>
            </a:r>
          </a:p>
          <a:p>
            <a:pPr marL="342900" indent="-342900" algn="l">
              <a:buClrTx/>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to hope- </a:t>
            </a:r>
            <a:r>
              <a:rPr lang="en-US" dirty="0" err="1">
                <a:latin typeface="Times New Roman" panose="02020603050405020304" pitchFamily="18" charset="0"/>
                <a:cs typeface="Times New Roman" panose="02020603050405020304" pitchFamily="18" charset="0"/>
              </a:rPr>
              <a:t>nadati</a:t>
            </a:r>
            <a:r>
              <a:rPr lang="en-US" dirty="0">
                <a:latin typeface="Times New Roman" panose="02020603050405020304" pitchFamily="18" charset="0"/>
                <a:cs typeface="Times New Roman" panose="02020603050405020304" pitchFamily="18" charset="0"/>
              </a:rPr>
              <a:t> se (She hopes to get nice presents from her family and friends.)</a:t>
            </a:r>
          </a:p>
          <a:p>
            <a:pPr marL="342900" indent="-342900" algn="l">
              <a:buClrTx/>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7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QUESTIONS  AND  ANSWERS</a:t>
            </a:r>
            <a:r>
              <a:rPr lang="en-US" dirty="0"/>
              <a:t/>
            </a:r>
            <a:br>
              <a:rPr lang="en-US" dirty="0"/>
            </a:br>
            <a:endParaRPr lang="en-US" dirty="0"/>
          </a:p>
        </p:txBody>
      </p:sp>
      <p:sp>
        <p:nvSpPr>
          <p:cNvPr id="7" name="Text Placeholder 6"/>
          <p:cNvSpPr>
            <a:spLocks noGrp="1"/>
          </p:cNvSpPr>
          <p:nvPr>
            <p:ph type="body" idx="1"/>
          </p:nvPr>
        </p:nvSpPr>
        <p:spPr/>
        <p:txBody>
          <a:bodyPr/>
          <a:lstStyle/>
          <a:p>
            <a:r>
              <a:rPr lang="en-US" dirty="0"/>
              <a:t>Positive </a:t>
            </a:r>
            <a:r>
              <a:rPr lang="en-US" dirty="0" smtClean="0"/>
              <a:t>form</a:t>
            </a:r>
            <a:endParaRPr lang="en-US" dirty="0"/>
          </a:p>
          <a:p>
            <a:endParaRPr lang="en-US" dirty="0"/>
          </a:p>
        </p:txBody>
      </p:sp>
      <p:sp>
        <p:nvSpPr>
          <p:cNvPr id="8" name="Content Placeholder 7"/>
          <p:cNvSpPr>
            <a:spLocks noGrp="1"/>
          </p:cNvSpPr>
          <p:nvPr>
            <p:ph sz="half" idx="2"/>
          </p:nvPr>
        </p:nvSpPr>
        <p:spPr/>
        <p:txBody>
          <a:bodyPr/>
          <a:lstStyle/>
          <a:p>
            <a:r>
              <a:rPr lang="en-US" dirty="0">
                <a:solidFill>
                  <a:schemeClr val="tx1"/>
                </a:solidFill>
              </a:rPr>
              <a:t>It is Monday.				</a:t>
            </a:r>
          </a:p>
          <a:p>
            <a:r>
              <a:rPr lang="en-US" dirty="0">
                <a:solidFill>
                  <a:schemeClr val="tx1"/>
                </a:solidFill>
              </a:rPr>
              <a:t>Milica is happy.</a:t>
            </a:r>
          </a:p>
          <a:p>
            <a:r>
              <a:rPr lang="en-US" dirty="0">
                <a:solidFill>
                  <a:schemeClr val="tx1"/>
                </a:solidFill>
              </a:rPr>
              <a:t>Today is her birthday.</a:t>
            </a:r>
          </a:p>
          <a:p>
            <a:r>
              <a:rPr lang="en-US" dirty="0">
                <a:solidFill>
                  <a:schemeClr val="tx1"/>
                </a:solidFill>
              </a:rPr>
              <a:t>The day is </a:t>
            </a:r>
            <a:r>
              <a:rPr lang="en-US" dirty="0" smtClean="0">
                <a:solidFill>
                  <a:schemeClr val="tx1"/>
                </a:solidFill>
              </a:rPr>
              <a:t>beautiful.</a:t>
            </a:r>
            <a:endParaRPr lang="en-US" dirty="0">
              <a:solidFill>
                <a:schemeClr val="tx1"/>
              </a:solidFill>
            </a:endParaRPr>
          </a:p>
        </p:txBody>
      </p:sp>
      <p:sp>
        <p:nvSpPr>
          <p:cNvPr id="9" name="Text Placeholder 8"/>
          <p:cNvSpPr>
            <a:spLocks noGrp="1"/>
          </p:cNvSpPr>
          <p:nvPr>
            <p:ph type="body" sz="quarter" idx="3"/>
          </p:nvPr>
        </p:nvSpPr>
        <p:spPr/>
        <p:txBody>
          <a:bodyPr/>
          <a:lstStyle/>
          <a:p>
            <a:r>
              <a:rPr lang="en-US" dirty="0" smtClean="0"/>
              <a:t>Questions</a:t>
            </a:r>
          </a:p>
          <a:p>
            <a:endParaRPr lang="en-US" dirty="0"/>
          </a:p>
        </p:txBody>
      </p:sp>
      <p:sp>
        <p:nvSpPr>
          <p:cNvPr id="10" name="Content Placeholder 9"/>
          <p:cNvSpPr>
            <a:spLocks noGrp="1"/>
          </p:cNvSpPr>
          <p:nvPr>
            <p:ph sz="quarter" idx="4"/>
          </p:nvPr>
        </p:nvSpPr>
        <p:spPr/>
        <p:txBody>
          <a:bodyPr/>
          <a:lstStyle/>
          <a:p>
            <a:r>
              <a:rPr lang="en-US" dirty="0">
                <a:solidFill>
                  <a:schemeClr val="tx1"/>
                </a:solidFill>
              </a:rPr>
              <a:t>Is it Monday? Yes, it is.</a:t>
            </a:r>
          </a:p>
          <a:p>
            <a:r>
              <a:rPr lang="en-US" dirty="0">
                <a:solidFill>
                  <a:schemeClr val="tx1"/>
                </a:solidFill>
              </a:rPr>
              <a:t>Is Milica happy? Yes, she is.</a:t>
            </a:r>
          </a:p>
          <a:p>
            <a:r>
              <a:rPr lang="en-US" dirty="0">
                <a:solidFill>
                  <a:schemeClr val="tx1"/>
                </a:solidFill>
              </a:rPr>
              <a:t>Is today her birthday? Yes, it is.</a:t>
            </a:r>
          </a:p>
          <a:p>
            <a:r>
              <a:rPr lang="en-US" dirty="0">
                <a:solidFill>
                  <a:schemeClr val="tx1"/>
                </a:solidFill>
              </a:rPr>
              <a:t>Is the day beautiful? Yes, it is</a:t>
            </a:r>
            <a:r>
              <a:rPr lang="en-US" dirty="0"/>
              <a:t>.</a:t>
            </a:r>
          </a:p>
          <a:p>
            <a:endParaRPr lang="en-US" dirty="0"/>
          </a:p>
        </p:txBody>
      </p:sp>
    </p:spTree>
    <p:extLst>
      <p:ext uri="{BB962C8B-B14F-4D97-AF65-F5344CB8AC3E}">
        <p14:creationId xmlns:p14="http://schemas.microsoft.com/office/powerpoint/2010/main" val="26181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1000"/>
                                        <p:tgtEl>
                                          <p:spTgt spid="8">
                                            <p:txEl>
                                              <p:pRg st="2" end="2"/>
                                            </p:txEl>
                                          </p:spTgt>
                                        </p:tgtEl>
                                      </p:cBhvr>
                                    </p:animEffect>
                                    <p:anim calcmode="lin" valueType="num">
                                      <p:cBhvr>
                                        <p:cTn id="3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down)">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wipe(down)">
                                      <p:cBhvr>
                                        <p:cTn id="4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Let‘s do this together! Match.</a:t>
            </a:r>
            <a:endParaRPr lang="en-US"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a:stretch>
            <a:fillRect/>
          </a:stretch>
        </p:blipFill>
        <p:spPr>
          <a:xfrm>
            <a:off x="2366016" y="2057400"/>
            <a:ext cx="7426631" cy="4038600"/>
          </a:xfrm>
          <a:prstGeom prst="rect">
            <a:avLst/>
          </a:prstGeom>
        </p:spPr>
      </p:pic>
    </p:spTree>
    <p:extLst>
      <p:ext uri="{BB962C8B-B14F-4D97-AF65-F5344CB8AC3E}">
        <p14:creationId xmlns:p14="http://schemas.microsoft.com/office/powerpoint/2010/main" val="295584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22428" y="310055"/>
            <a:ext cx="4635062" cy="6210214"/>
          </a:xfrm>
          <a:prstGeom prst="rect">
            <a:avLst/>
          </a:prstGeom>
        </p:spPr>
      </p:pic>
      <p:sp>
        <p:nvSpPr>
          <p:cNvPr id="7" name="Title 6"/>
          <p:cNvSpPr>
            <a:spLocks noGrp="1"/>
          </p:cNvSpPr>
          <p:nvPr>
            <p:ph type="title"/>
          </p:nvPr>
        </p:nvSpPr>
        <p:spPr>
          <a:xfrm>
            <a:off x="1143000" y="609600"/>
            <a:ext cx="4579883" cy="2401614"/>
          </a:xfrm>
        </p:spPr>
        <p:txBody>
          <a:bodyPr>
            <a:normAutofit/>
          </a:bodyPr>
          <a:lstStyle/>
          <a:p>
            <a:r>
              <a:rPr lang="en-US" sz="3600" dirty="0">
                <a:latin typeface="Times New Roman" panose="02020603050405020304" pitchFamily="18" charset="0"/>
                <a:cs typeface="Times New Roman" panose="02020603050405020304" pitchFamily="18" charset="0"/>
              </a:rPr>
              <a:t>Homework</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Work book, page 44</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718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3790" y="1450676"/>
            <a:ext cx="5584420" cy="3956647"/>
          </a:xfrm>
          <a:prstGeom prst="rect">
            <a:avLst/>
          </a:prstGeom>
        </p:spPr>
      </p:pic>
    </p:spTree>
    <p:extLst>
      <p:ext uri="{BB962C8B-B14F-4D97-AF65-F5344CB8AC3E}">
        <p14:creationId xmlns:p14="http://schemas.microsoft.com/office/powerpoint/2010/main" val="3331440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106</TotalTime>
  <Words>275</Words>
  <Application>Microsoft Office PowerPoint</Application>
  <PresentationFormat>Widescreen</PresentationFormat>
  <Paragraphs>27</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Corbel</vt:lpstr>
      <vt:lpstr>Times New Roman</vt:lpstr>
      <vt:lpstr>Wingdings</vt:lpstr>
      <vt:lpstr>Basis</vt:lpstr>
      <vt:lpstr>PowerPoint Presentation</vt:lpstr>
      <vt:lpstr>PowerPoint Presentation</vt:lpstr>
      <vt:lpstr>PowerPoint Presentation</vt:lpstr>
      <vt:lpstr>PowerPoint Presentation</vt:lpstr>
      <vt:lpstr>New words</vt:lpstr>
      <vt:lpstr>QUESTIONS  AND  ANSWERS </vt:lpstr>
      <vt:lpstr>Let‘s do this together! Match.</vt:lpstr>
      <vt:lpstr>Homework Work book, page 44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Aleksandar Antunović</dc:creator>
  <cp:lastModifiedBy>Mataruga Kristina i Dragan</cp:lastModifiedBy>
  <cp:revision>17</cp:revision>
  <dcterms:created xsi:type="dcterms:W3CDTF">2020-03-31T17:15:44Z</dcterms:created>
  <dcterms:modified xsi:type="dcterms:W3CDTF">2020-04-01T18:38:13Z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42c8a0-bfc0-4da4-80ec-310dc1a49565_Enabled">
    <vt:lpwstr>True</vt:lpwstr>
  </property>
  <property fmtid="{D5CDD505-2E9C-101B-9397-08002B2CF9AE}" pid="3" name="MSIP_Label_d642c8a0-bfc0-4da4-80ec-310dc1a49565_SiteId">
    <vt:lpwstr>3443867a-5529-464d-aabc-c7a9ce7e9a52</vt:lpwstr>
  </property>
  <property fmtid="{D5CDD505-2E9C-101B-9397-08002B2CF9AE}" pid="4" name="MSIP_Label_d642c8a0-bfc0-4da4-80ec-310dc1a49565_Owner">
    <vt:lpwstr>danielag@in.mtel.ba</vt:lpwstr>
  </property>
  <property fmtid="{D5CDD505-2E9C-101B-9397-08002B2CF9AE}" pid="5" name="MSIP_Label_d642c8a0-bfc0-4da4-80ec-310dc1a49565_SetDate">
    <vt:lpwstr>2020-03-31T20:02:19.2521207Z</vt:lpwstr>
  </property>
  <property fmtid="{D5CDD505-2E9C-101B-9397-08002B2CF9AE}" pid="6" name="MSIP_Label_d642c8a0-bfc0-4da4-80ec-310dc1a49565_Name">
    <vt:lpwstr>Neklasifikovano</vt:lpwstr>
  </property>
  <property fmtid="{D5CDD505-2E9C-101B-9397-08002B2CF9AE}" pid="7" name="MSIP_Label_d642c8a0-bfc0-4da4-80ec-310dc1a49565_Application">
    <vt:lpwstr>Microsoft Azure Information Protection</vt:lpwstr>
  </property>
  <property fmtid="{D5CDD505-2E9C-101B-9397-08002B2CF9AE}" pid="8" name="MSIP_Label_d642c8a0-bfc0-4da4-80ec-310dc1a49565_Extended_MSFT_Method">
    <vt:lpwstr>Manual</vt:lpwstr>
  </property>
  <property fmtid="{D5CDD505-2E9C-101B-9397-08002B2CF9AE}" pid="9" name="Sensitivity">
    <vt:lpwstr>Neklasifikovano</vt:lpwstr>
  </property>
</Properties>
</file>