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60" r:id="rId5"/>
    <p:sldId id="259" r:id="rId6"/>
    <p:sldId id="265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135-1DCC-4A9A-A972-A1958B958FD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1" y="2206952"/>
            <a:ext cx="7147931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208476"/>
            <a:ext cx="1190348" cy="184480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2352494"/>
            <a:ext cx="910224" cy="1556766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4" y="2291716"/>
            <a:ext cx="6947845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3468951"/>
            <a:ext cx="762000" cy="3429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9818BF-1ACB-43B6-BF6B-0DA3404F6D7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3419458"/>
            <a:ext cx="6755166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2354580"/>
            <a:ext cx="6760868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3486150"/>
            <a:ext cx="6553200" cy="3429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2420275"/>
            <a:ext cx="6629400" cy="9144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135-1DCC-4A9A-A972-A1958B958FD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18BF-1ACB-43B6-BF6B-0DA3404F6D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171450"/>
            <a:ext cx="1859280" cy="4591976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6" y="263557"/>
            <a:ext cx="1672235" cy="4407763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8" y="296571"/>
            <a:ext cx="1485531" cy="43417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172200" cy="4343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135-1DCC-4A9A-A972-A1958B958FD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18BF-1ACB-43B6-BF6B-0DA3404F6D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A4DD3-E2E7-4D27-836F-E9E0055F2E94}" type="datetimeFigureOut">
              <a:rPr lang="hr-HR">
                <a:solidFill>
                  <a:srgbClr val="AFDEA0">
                    <a:shade val="90000"/>
                  </a:srgbClr>
                </a:solidFill>
              </a:rPr>
              <a:pPr>
                <a:defRPr/>
              </a:pPr>
              <a:t>8.4.2020.</a:t>
            </a:fld>
            <a:endParaRPr lang="hr-HR">
              <a:solidFill>
                <a:srgbClr val="AFDEA0">
                  <a:shade val="90000"/>
                </a:srgbClr>
              </a:solidFill>
            </a:endParaRPr>
          </a:p>
        </p:txBody>
      </p:sp>
      <p:sp>
        <p:nvSpPr>
          <p:cNvPr id="5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AFDEA0">
                  <a:shade val="90000"/>
                </a:srgbClr>
              </a:solidFill>
            </a:endParaRPr>
          </a:p>
        </p:txBody>
      </p:sp>
      <p:sp>
        <p:nvSpPr>
          <p:cNvPr id="6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EA67-30C2-4F93-9B25-7EBBC2D4383E}" type="slidenum">
              <a:rPr lang="hr-HR">
                <a:solidFill>
                  <a:srgbClr val="AFDEA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AFDEA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49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1FD73-D0C1-4D33-BE1C-E3ACFD87534E}" type="datetimeFigureOut">
              <a:rPr lang="hr-HR">
                <a:solidFill>
                  <a:srgbClr val="C2E5B6">
                    <a:shade val="90000"/>
                  </a:srgbClr>
                </a:solidFill>
              </a:rPr>
              <a:pPr>
                <a:defRPr/>
              </a:pPr>
              <a:t>8.4.2020.</a:t>
            </a:fld>
            <a:endParaRPr lang="hr-HR">
              <a:solidFill>
                <a:srgbClr val="C2E5B6">
                  <a:shade val="90000"/>
                </a:srgbClr>
              </a:solidFill>
            </a:endParaRPr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C2E5B6">
                  <a:shade val="90000"/>
                </a:srgbClr>
              </a:solidFill>
            </a:endParaRPr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6901A-BE2A-470C-AD9A-553080BC40E2}" type="slidenum">
              <a:rPr lang="hr-HR">
                <a:solidFill>
                  <a:srgbClr val="C2E5B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C2E5B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48311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90A02-CFBE-4AD3-B73F-16522A1972C0}" type="datetimeFigureOut">
              <a:rPr lang="hr-HR">
                <a:solidFill>
                  <a:srgbClr val="AFDEA0">
                    <a:shade val="90000"/>
                  </a:srgbClr>
                </a:solidFill>
              </a:rPr>
              <a:pPr>
                <a:defRPr/>
              </a:pPr>
              <a:t>8.4.2020.</a:t>
            </a:fld>
            <a:endParaRPr lang="hr-HR">
              <a:solidFill>
                <a:srgbClr val="AFDEA0">
                  <a:shade val="90000"/>
                </a:srgb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AFDEA0">
                  <a:shade val="90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ECC58-3DA1-4CB3-923D-2D8576062874}" type="slidenum">
              <a:rPr lang="hr-HR">
                <a:solidFill>
                  <a:srgbClr val="AFDEA0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AFDEA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44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BBED-1C8A-48D9-9EFD-97E1659FEDA8}" type="datetimeFigureOut">
              <a:rPr lang="hr-HR">
                <a:solidFill>
                  <a:srgbClr val="C2E5B6">
                    <a:shade val="90000"/>
                  </a:srgbClr>
                </a:solidFill>
              </a:rPr>
              <a:pPr>
                <a:defRPr/>
              </a:pPr>
              <a:t>8.4.2020.</a:t>
            </a:fld>
            <a:endParaRPr lang="hr-HR">
              <a:solidFill>
                <a:srgbClr val="C2E5B6">
                  <a:shade val="90000"/>
                </a:srgbClr>
              </a:solidFill>
            </a:endParaRPr>
          </a:p>
        </p:txBody>
      </p:sp>
      <p:sp>
        <p:nvSpPr>
          <p:cNvPr id="6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C2E5B6">
                  <a:shade val="90000"/>
                </a:srgbClr>
              </a:solidFill>
            </a:endParaRPr>
          </a:p>
        </p:txBody>
      </p:sp>
      <p:sp>
        <p:nvSpPr>
          <p:cNvPr id="7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D7D7C-E4EB-4DDB-A66B-6A07BEC1C2AA}" type="slidenum">
              <a:rPr lang="hr-HR">
                <a:solidFill>
                  <a:srgbClr val="C2E5B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C2E5B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16716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63B9-6AA4-4293-9910-EB45E80CB1C9}" type="datetimeFigureOut">
              <a:rPr lang="hr-HR">
                <a:solidFill>
                  <a:srgbClr val="C2E5B6">
                    <a:shade val="90000"/>
                  </a:srgbClr>
                </a:solidFill>
              </a:rPr>
              <a:pPr>
                <a:defRPr/>
              </a:pPr>
              <a:t>8.4.2020.</a:t>
            </a:fld>
            <a:endParaRPr lang="hr-HR">
              <a:solidFill>
                <a:srgbClr val="C2E5B6">
                  <a:shade val="90000"/>
                </a:srgbClr>
              </a:solidFill>
            </a:endParaRPr>
          </a:p>
        </p:txBody>
      </p:sp>
      <p:sp>
        <p:nvSpPr>
          <p:cNvPr id="8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C2E5B6">
                  <a:shade val="90000"/>
                </a:srgbClr>
              </a:solidFill>
            </a:endParaRPr>
          </a:p>
        </p:txBody>
      </p:sp>
      <p:sp>
        <p:nvSpPr>
          <p:cNvPr id="9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D7A61-7D5A-45B9-94B8-0CEC8DD88F00}" type="slidenum">
              <a:rPr lang="hr-HR">
                <a:solidFill>
                  <a:srgbClr val="C2E5B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C2E5B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34280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8135-68A0-46E7-954B-BD2D05CE88CF}" type="datetimeFigureOut">
              <a:rPr lang="hr-HR">
                <a:solidFill>
                  <a:srgbClr val="C2E5B6">
                    <a:shade val="90000"/>
                  </a:srgbClr>
                </a:solidFill>
              </a:rPr>
              <a:pPr>
                <a:defRPr/>
              </a:pPr>
              <a:t>8.4.2020.</a:t>
            </a:fld>
            <a:endParaRPr lang="hr-HR">
              <a:solidFill>
                <a:srgbClr val="C2E5B6">
                  <a:shade val="90000"/>
                </a:srgbClr>
              </a:solidFill>
            </a:endParaRPr>
          </a:p>
        </p:txBody>
      </p:sp>
      <p:sp>
        <p:nvSpPr>
          <p:cNvPr id="4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C2E5B6">
                  <a:shade val="90000"/>
                </a:srgbClr>
              </a:solidFill>
            </a:endParaRPr>
          </a:p>
        </p:txBody>
      </p:sp>
      <p:sp>
        <p:nvSpPr>
          <p:cNvPr id="5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66F24-03E2-4CE4-AA33-C7636485B04D}" type="slidenum">
              <a:rPr lang="hr-HR">
                <a:solidFill>
                  <a:srgbClr val="C2E5B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C2E5B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40995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0F696-1D99-406E-A414-3CB3DB366A01}" type="datetimeFigureOut">
              <a:rPr lang="hr-HR">
                <a:solidFill>
                  <a:srgbClr val="C2E5B6">
                    <a:shade val="90000"/>
                  </a:srgbClr>
                </a:solidFill>
              </a:rPr>
              <a:pPr>
                <a:defRPr/>
              </a:pPr>
              <a:t>8.4.2020.</a:t>
            </a:fld>
            <a:endParaRPr lang="hr-HR">
              <a:solidFill>
                <a:srgbClr val="C2E5B6">
                  <a:shade val="90000"/>
                </a:srgbClr>
              </a:solidFill>
            </a:endParaRPr>
          </a:p>
        </p:txBody>
      </p:sp>
      <p:sp>
        <p:nvSpPr>
          <p:cNvPr id="3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C2E5B6">
                  <a:shade val="90000"/>
                </a:srgbClr>
              </a:solidFill>
            </a:endParaRPr>
          </a:p>
        </p:txBody>
      </p:sp>
      <p:sp>
        <p:nvSpPr>
          <p:cNvPr id="4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FF6EC-277F-4763-A0A4-2A3F8BEA4224}" type="slidenum">
              <a:rPr lang="hr-HR">
                <a:solidFill>
                  <a:srgbClr val="C2E5B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C2E5B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16414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C5DDA-1465-43AF-A845-B73957D01645}" type="datetimeFigureOut">
              <a:rPr lang="hr-HR">
                <a:solidFill>
                  <a:srgbClr val="C2E5B6">
                    <a:shade val="90000"/>
                  </a:srgbClr>
                </a:solidFill>
              </a:rPr>
              <a:pPr>
                <a:defRPr/>
              </a:pPr>
              <a:t>8.4.2020.</a:t>
            </a:fld>
            <a:endParaRPr lang="hr-HR">
              <a:solidFill>
                <a:srgbClr val="C2E5B6">
                  <a:shade val="90000"/>
                </a:srgbClr>
              </a:solidFill>
            </a:endParaRPr>
          </a:p>
        </p:txBody>
      </p:sp>
      <p:sp>
        <p:nvSpPr>
          <p:cNvPr id="6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C2E5B6">
                  <a:shade val="90000"/>
                </a:srgbClr>
              </a:solidFill>
            </a:endParaRPr>
          </a:p>
        </p:txBody>
      </p:sp>
      <p:sp>
        <p:nvSpPr>
          <p:cNvPr id="7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F37DB-CBCE-49C4-8CC8-E3E8FD073798}" type="slidenum">
              <a:rPr lang="hr-HR">
                <a:solidFill>
                  <a:srgbClr val="C2E5B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C2E5B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82565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135-1DCC-4A9A-A972-A1958B958FD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18BF-1ACB-43B6-BF6B-0DA3404F6D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s odsječenim zaobljenim jednim kutom 8"/>
          <p:cNvSpPr/>
          <p:nvPr/>
        </p:nvSpPr>
        <p:spPr>
          <a:xfrm rot="420000" flipV="1">
            <a:off x="3165475" y="831056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AE9C0"/>
              </a:solidFill>
            </a:endParaRPr>
          </a:p>
        </p:txBody>
      </p:sp>
      <p:sp>
        <p:nvSpPr>
          <p:cNvPr id="6" name="Pravokutni trokut 11"/>
          <p:cNvSpPr/>
          <p:nvPr/>
        </p:nvSpPr>
        <p:spPr>
          <a:xfrm rot="420000" flipV="1">
            <a:off x="8004176" y="4019551"/>
            <a:ext cx="155575" cy="11668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AE9C0"/>
              </a:solidFill>
            </a:endParaRPr>
          </a:p>
        </p:txBody>
      </p:sp>
      <p:sp>
        <p:nvSpPr>
          <p:cNvPr id="7" name="Prostoručno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B9B74"/>
              </a:solidFill>
            </a:endParaRPr>
          </a:p>
        </p:txBody>
      </p:sp>
      <p:sp>
        <p:nvSpPr>
          <p:cNvPr id="8" name="Prostoručno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B9B74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r-HR" noProof="0" smtClean="0"/>
              <a:t>Pritisnite ikonu za dodavanje slike</a:t>
            </a:r>
            <a:endParaRPr lang="en-US" noProof="0" dirty="0"/>
          </a:p>
        </p:txBody>
      </p:sp>
      <p:sp>
        <p:nvSpPr>
          <p:cNvPr id="9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45D8B-4E90-4C54-B51A-9312A8A6A422}" type="datetimeFigureOut">
              <a:rPr lang="hr-HR">
                <a:solidFill>
                  <a:srgbClr val="C2E5B6">
                    <a:shade val="90000"/>
                  </a:srgbClr>
                </a:solidFill>
              </a:rPr>
              <a:pPr>
                <a:defRPr/>
              </a:pPr>
              <a:t>8.4.2020.</a:t>
            </a:fld>
            <a:endParaRPr lang="hr-HR">
              <a:solidFill>
                <a:srgbClr val="C2E5B6">
                  <a:shade val="90000"/>
                </a:srgbClr>
              </a:solidFill>
            </a:endParaRPr>
          </a:p>
        </p:txBody>
      </p:sp>
      <p:sp>
        <p:nvSpPr>
          <p:cNvPr id="10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C2E5B6">
                  <a:shade val="90000"/>
                </a:srgbClr>
              </a:solidFill>
            </a:endParaRPr>
          </a:p>
        </p:txBody>
      </p:sp>
      <p:sp>
        <p:nvSpPr>
          <p:cNvPr id="11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5910E-E16A-4708-A08E-DB9B2A601B3E}" type="slidenum">
              <a:rPr lang="hr-HR">
                <a:solidFill>
                  <a:srgbClr val="C2E5B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C2E5B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69129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6BDEA-61CB-46F7-B412-155CECB6558C}" type="datetimeFigureOut">
              <a:rPr lang="hr-HR">
                <a:solidFill>
                  <a:srgbClr val="C2E5B6">
                    <a:shade val="90000"/>
                  </a:srgbClr>
                </a:solidFill>
              </a:rPr>
              <a:pPr>
                <a:defRPr/>
              </a:pPr>
              <a:t>8.4.2020.</a:t>
            </a:fld>
            <a:endParaRPr lang="hr-HR">
              <a:solidFill>
                <a:srgbClr val="C2E5B6">
                  <a:shade val="90000"/>
                </a:srgbClr>
              </a:solidFill>
            </a:endParaRPr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C2E5B6">
                  <a:shade val="90000"/>
                </a:srgbClr>
              </a:solidFill>
            </a:endParaRPr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4823-2350-47CE-8FD4-25CA59303B3B}" type="slidenum">
              <a:rPr lang="hr-HR">
                <a:solidFill>
                  <a:srgbClr val="C2E5B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C2E5B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22634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16329-29A4-4278-AF80-19DFAF3FC147}" type="datetimeFigureOut">
              <a:rPr lang="hr-HR">
                <a:solidFill>
                  <a:srgbClr val="C2E5B6">
                    <a:shade val="90000"/>
                  </a:srgbClr>
                </a:solidFill>
              </a:rPr>
              <a:pPr>
                <a:defRPr/>
              </a:pPr>
              <a:t>8.4.2020.</a:t>
            </a:fld>
            <a:endParaRPr lang="hr-HR">
              <a:solidFill>
                <a:srgbClr val="C2E5B6">
                  <a:shade val="90000"/>
                </a:srgbClr>
              </a:solidFill>
            </a:endParaRPr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C2E5B6">
                  <a:shade val="90000"/>
                </a:srgbClr>
              </a:solidFill>
            </a:endParaRPr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D718D-45EE-458F-B5A8-93DB15C38A8E}" type="slidenum">
              <a:rPr lang="hr-HR">
                <a:solidFill>
                  <a:srgbClr val="C2E5B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C2E5B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0645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135-1DCC-4A9A-A972-A1958B958FD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209800"/>
            <a:ext cx="8265160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2286001"/>
            <a:ext cx="8033800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18BF-1ACB-43B6-BF6B-0DA3404F6D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2400300"/>
            <a:ext cx="7696200" cy="97155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3406141"/>
            <a:ext cx="7818120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455633"/>
            <a:ext cx="7696200" cy="392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8" y="2343150"/>
            <a:ext cx="7817599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135-1DCC-4A9A-A972-A1958B958FD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18BF-1ACB-43B6-BF6B-0DA3404F6D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291828"/>
            <a:ext cx="4040188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135-1DCC-4A9A-A972-A1958B958FD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18BF-1ACB-43B6-BF6B-0DA3404F6D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135-1DCC-4A9A-A972-A1958B958FD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18BF-1ACB-43B6-BF6B-0DA3404F6D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135-1DCC-4A9A-A972-A1958B958FD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18BF-1ACB-43B6-BF6B-0DA3404F6D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14350"/>
            <a:ext cx="4572000" cy="39433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135-1DCC-4A9A-A972-A1958B958FD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18BF-1ACB-43B6-BF6B-0DA3404F6D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129284"/>
            <a:ext cx="2716566" cy="264261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231854"/>
            <a:ext cx="2483254" cy="2425746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228850"/>
            <a:ext cx="2298634" cy="131445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300734"/>
            <a:ext cx="2298634" cy="893715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66078"/>
            <a:ext cx="7772400" cy="3248673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135-1DCC-4A9A-A972-A1958B958FD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18BF-1ACB-43B6-BF6B-0DA3404F6D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3714750"/>
            <a:ext cx="7772400" cy="10287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3771900"/>
            <a:ext cx="7600765" cy="902193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4229100"/>
            <a:ext cx="7328514" cy="338772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3806190"/>
            <a:ext cx="7946136" cy="82296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4242418"/>
            <a:ext cx="7244736" cy="3012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29051"/>
            <a:ext cx="7328514" cy="392282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82296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9561135-1DCC-4A9A-A972-A1958B958FD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29818BF-1ACB-43B6-BF6B-0DA3404F6D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08625"/>
            <a:ext cx="8595360" cy="99441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279647"/>
            <a:ext cx="8380520" cy="83894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5953"/>
            <a:ext cx="9163050" cy="7810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B9B74"/>
              </a:solidFill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5953"/>
            <a:ext cx="4762500" cy="4786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B9B74"/>
              </a:solidFill>
            </a:endParaRPr>
          </a:p>
        </p:txBody>
      </p:sp>
      <p:sp>
        <p:nvSpPr>
          <p:cNvPr id="1028" name="Rezervirano mjesto naslova 8"/>
          <p:cNvSpPr>
            <a:spLocks noGrp="1"/>
          </p:cNvSpPr>
          <p:nvPr>
            <p:ph type="title"/>
          </p:nvPr>
        </p:nvSpPr>
        <p:spPr bwMode="auto">
          <a:xfrm>
            <a:off x="457200" y="52863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smtClean="0"/>
              <a:t>Kliknite da biste uredili stil naslova matrice</a:t>
            </a:r>
            <a:endParaRPr lang="en-US" altLang="en-US" smtClean="0"/>
          </a:p>
        </p:txBody>
      </p:sp>
      <p:sp>
        <p:nvSpPr>
          <p:cNvPr id="1029" name="Rezervirano mjesto teksta 29"/>
          <p:cNvSpPr>
            <a:spLocks noGrp="1"/>
          </p:cNvSpPr>
          <p:nvPr>
            <p:ph type="body" idx="1"/>
          </p:nvPr>
        </p:nvSpPr>
        <p:spPr bwMode="auto">
          <a:xfrm>
            <a:off x="457200" y="1451373"/>
            <a:ext cx="8229600" cy="32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smtClean="0"/>
              <a:t>Kliknite da biste uredili stilove teksta matrice</a:t>
            </a:r>
          </a:p>
          <a:p>
            <a:pPr lvl="1"/>
            <a:r>
              <a:rPr lang="hr-HR" altLang="en-US" smtClean="0"/>
              <a:t>Druga razina</a:t>
            </a:r>
          </a:p>
          <a:p>
            <a:pPr lvl="2"/>
            <a:r>
              <a:rPr lang="hr-HR" altLang="en-US" smtClean="0"/>
              <a:t>Treća razina</a:t>
            </a:r>
          </a:p>
          <a:p>
            <a:pPr lvl="3"/>
            <a:r>
              <a:rPr lang="hr-HR" altLang="en-US" smtClean="0"/>
              <a:t>Četvrta razina</a:t>
            </a:r>
          </a:p>
          <a:p>
            <a:pPr lvl="4"/>
            <a:r>
              <a:rPr lang="hr-HR" altLang="en-US" smtClean="0"/>
              <a:t>Peta razina</a:t>
            </a:r>
            <a:endParaRPr lang="en-US" altLang="en-US" smtClean="0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A360FB-93BF-4D49-A6EE-8B0B426484EE}" type="datetimeFigureOut">
              <a:rPr lang="hr-HR">
                <a:solidFill>
                  <a:srgbClr val="C2E5B6">
                    <a:shade val="90000"/>
                  </a:srgbClr>
                </a:solidFill>
              </a:rPr>
              <a:pPr>
                <a:defRPr/>
              </a:pPr>
              <a:t>8.4.2020.</a:t>
            </a:fld>
            <a:endParaRPr lang="hr-HR">
              <a:solidFill>
                <a:srgbClr val="C2E5B6">
                  <a:shade val="90000"/>
                </a:srgbClr>
              </a:solidFill>
            </a:endParaRPr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>
              <a:solidFill>
                <a:srgbClr val="C2E5B6">
                  <a:shade val="90000"/>
                </a:srgbClr>
              </a:solidFill>
            </a:endParaRPr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801984-B01E-4076-8093-95B8B63527AC}" type="slidenum">
              <a:rPr lang="hr-HR">
                <a:solidFill>
                  <a:srgbClr val="C2E5B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C2E5B6">
                  <a:shade val="90000"/>
                </a:srgbClr>
              </a:solidFill>
            </a:endParaRPr>
          </a:p>
        </p:txBody>
      </p:sp>
      <p:grpSp>
        <p:nvGrpSpPr>
          <p:cNvPr id="1033" name="Grupa 1"/>
          <p:cNvGrpSpPr>
            <a:grpSpLocks/>
          </p:cNvGrpSpPr>
          <p:nvPr/>
        </p:nvGrpSpPr>
        <p:grpSpPr bwMode="auto">
          <a:xfrm>
            <a:off x="-19050" y="152400"/>
            <a:ext cx="9180513" cy="485775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B9B74"/>
                </a:solidFill>
              </a:endParaRPr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B9B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92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r-Cyrl-BA" dirty="0" smtClean="0">
                <a:latin typeface="Arial Black" panose="020B0A04020102020204" pitchFamily="34" charset="0"/>
              </a:rPr>
              <a:t>Природа и друштво 4.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sr-Cyrl-BA" smtClean="0">
                <a:latin typeface="Arial Black" panose="020B0A04020102020204" pitchFamily="34" charset="0"/>
              </a:rPr>
              <a:t>разред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>
                <a:latin typeface="Arial Black" panose="020B0A04020102020204" pitchFamily="34" charset="0"/>
              </a:rPr>
              <a:t>Обиљежја биљака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1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Заједничка обиљежја биљака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00400" y="2190750"/>
            <a:ext cx="2133600" cy="149455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БИЉКА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5029200" y="1504950"/>
            <a:ext cx="1981200" cy="990600"/>
          </a:xfrm>
          <a:prstGeom prst="wedgeEllipseCallout">
            <a:avLst>
              <a:gd name="adj1" fmla="val -53350"/>
              <a:gd name="adj2" fmla="val 5305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Arial Black" panose="020B0A04020102020204" pitchFamily="34" charset="0"/>
              </a:rPr>
              <a:t>ДИШЕ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5514108" y="3190008"/>
            <a:ext cx="3020292" cy="1210541"/>
          </a:xfrm>
          <a:prstGeom prst="wedgeEllipseCallout">
            <a:avLst>
              <a:gd name="adj1" fmla="val -60168"/>
              <a:gd name="adj2" fmla="val -465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Arial Black" panose="020B0A04020102020204" pitchFamily="34" charset="0"/>
              </a:rPr>
              <a:t>РАЗМНОЖАВА СЕ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427018" y="1478972"/>
            <a:ext cx="1981200" cy="990600"/>
          </a:xfrm>
          <a:prstGeom prst="wedgeEllipseCallout">
            <a:avLst>
              <a:gd name="adj1" fmla="val 63084"/>
              <a:gd name="adj2" fmla="val 541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Arial Black" panose="020B0A04020102020204" pitchFamily="34" charset="0"/>
              </a:rPr>
              <a:t>ХРАНИ СЕ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457200" y="2938029"/>
            <a:ext cx="2514600" cy="1090180"/>
          </a:xfrm>
          <a:prstGeom prst="wedgeEllipseCallout">
            <a:avLst>
              <a:gd name="adj1" fmla="val 70951"/>
              <a:gd name="adj2" fmla="val -382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Arial Black" panose="020B0A04020102020204" pitchFamily="34" charset="0"/>
              </a:rPr>
              <a:t>РАСТЕ </a:t>
            </a:r>
            <a:endParaRPr lang="en-US" dirty="0" smtClean="0">
              <a:latin typeface="Arial Black" panose="020B0A04020102020204" pitchFamily="34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2923309" y="3905249"/>
            <a:ext cx="1981200" cy="990600"/>
          </a:xfrm>
          <a:prstGeom prst="wedgeEllipseCallout">
            <a:avLst>
              <a:gd name="adj1" fmla="val 28469"/>
              <a:gd name="adj2" fmla="val -7910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Arial Black" panose="020B0A04020102020204" pitchFamily="34" charset="0"/>
              </a:rPr>
              <a:t>РАЗВИЈА СЕ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4300733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</a:t>
            </a:r>
          </a:p>
          <a:p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РАЗРЕД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7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975266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sr-Cyrl-BA" sz="24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ТУЧАК</a:t>
                      </a:r>
                      <a:endParaRPr lang="hr-HR" sz="2400" b="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4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ВЈЕТАР</a:t>
                      </a:r>
                      <a:endParaRPr lang="hr-HR" sz="2400" b="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4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ВРИЈЕЖА</a:t>
                      </a:r>
                      <a:endParaRPr lang="hr-HR" sz="2400" b="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4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ПРОЦЈЕП</a:t>
                      </a:r>
                      <a:endParaRPr lang="hr-HR" sz="2400" b="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sr-Cyrl-BA" sz="24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ПРАШНИЦИ</a:t>
                      </a:r>
                      <a:endParaRPr lang="hr-HR" sz="24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4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ЧОВЈЕК</a:t>
                      </a:r>
                      <a:endParaRPr lang="hr-HR" sz="24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4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ПЕЛЦЕР</a:t>
                      </a:r>
                      <a:endParaRPr lang="hr-HR" sz="24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ЗАСИЈЕЦАЊЕ</a:t>
                      </a:r>
                      <a:endParaRPr lang="hr-HR" sz="20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sr-Cyrl-BA" sz="24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ПОЛЕН</a:t>
                      </a:r>
                      <a:endParaRPr lang="hr-HR" sz="24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4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ЖИВОТИЊЕ</a:t>
                      </a:r>
                      <a:endParaRPr lang="hr-HR" sz="24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4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РЕЗНИЦА</a:t>
                      </a:r>
                      <a:endParaRPr lang="hr-HR" sz="24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КАЛЕМ</a:t>
                      </a:r>
                    </a:p>
                    <a:p>
                      <a:pPr algn="ctr"/>
                      <a:r>
                        <a:rPr lang="sr-Cyrl-BA" sz="2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ГРАНЧИЦЕ</a:t>
                      </a:r>
                      <a:endParaRPr lang="hr-HR" sz="20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sr-Cyrl-BA" sz="24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ЦВИЈЕТ</a:t>
                      </a:r>
                      <a:endParaRPr lang="hr-HR" sz="24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4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ПЛОД</a:t>
                      </a:r>
                      <a:r>
                        <a:rPr lang="sr-Cyrl-BA" sz="2400" b="1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И СЈЕМЕ</a:t>
                      </a:r>
                      <a:endParaRPr lang="hr-HR" sz="28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4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СТАБЛО И КОРИЈЕН</a:t>
                      </a:r>
                      <a:endParaRPr lang="hr-HR" sz="24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0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КАЛЕМЉЕЊЕ</a:t>
                      </a:r>
                      <a:endParaRPr lang="hr-HR" sz="20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1028700">
                <a:tc gridSpan="4">
                  <a:txBody>
                    <a:bodyPr/>
                    <a:lstStyle/>
                    <a:p>
                      <a:pPr algn="ctr"/>
                      <a:r>
                        <a:rPr lang="sr-Cyrl-BA" sz="24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 Black" panose="020B0A04020102020204" pitchFamily="34" charset="0"/>
                          <a:cs typeface="Arial" pitchFamily="34" charset="0"/>
                        </a:rPr>
                        <a:t>РАЗМНОЖАВАЊЕ БИЉАКА</a:t>
                      </a:r>
                      <a:endParaRPr lang="hr-HR" sz="24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sz="24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sz="24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sz="24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3" name="Pravokutnik 2"/>
          <p:cNvSpPr/>
          <p:nvPr/>
        </p:nvSpPr>
        <p:spPr>
          <a:xfrm>
            <a:off x="0" y="0"/>
            <a:ext cx="2339975" cy="105965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A 1</a:t>
            </a:r>
          </a:p>
        </p:txBody>
      </p:sp>
      <p:sp>
        <p:nvSpPr>
          <p:cNvPr id="4" name="Pravokutnik 3"/>
          <p:cNvSpPr/>
          <p:nvPr/>
        </p:nvSpPr>
        <p:spPr>
          <a:xfrm>
            <a:off x="3" y="1006079"/>
            <a:ext cx="2339975" cy="10596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A 2</a:t>
            </a:r>
          </a:p>
        </p:txBody>
      </p:sp>
      <p:sp>
        <p:nvSpPr>
          <p:cNvPr id="5" name="Pravokutnik 4"/>
          <p:cNvSpPr/>
          <p:nvPr/>
        </p:nvSpPr>
        <p:spPr>
          <a:xfrm>
            <a:off x="3" y="2058423"/>
            <a:ext cx="2339975" cy="105965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A 3</a:t>
            </a:r>
          </a:p>
        </p:txBody>
      </p:sp>
      <p:sp>
        <p:nvSpPr>
          <p:cNvPr id="6" name="Pravokutnik 5"/>
          <p:cNvSpPr/>
          <p:nvPr/>
        </p:nvSpPr>
        <p:spPr>
          <a:xfrm>
            <a:off x="3" y="3118079"/>
            <a:ext cx="2339975" cy="105965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A </a:t>
            </a:r>
          </a:p>
        </p:txBody>
      </p:sp>
      <p:sp>
        <p:nvSpPr>
          <p:cNvPr id="7" name="Pravokutnik 6"/>
          <p:cNvSpPr/>
          <p:nvPr/>
        </p:nvSpPr>
        <p:spPr>
          <a:xfrm>
            <a:off x="2283779" y="1"/>
            <a:ext cx="2338387" cy="1059656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2400" b="1" dirty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hr-HR" sz="2400" b="1" dirty="0" smtClean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Pravokutnik 7"/>
          <p:cNvSpPr/>
          <p:nvPr/>
        </p:nvSpPr>
        <p:spPr>
          <a:xfrm>
            <a:off x="2283780" y="1059657"/>
            <a:ext cx="2338387" cy="1059656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2400" b="1" dirty="0" smtClean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hr-HR" sz="2400" b="1" dirty="0" smtClean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Pravokutnik 8"/>
          <p:cNvSpPr/>
          <p:nvPr/>
        </p:nvSpPr>
        <p:spPr>
          <a:xfrm>
            <a:off x="2268539" y="2119313"/>
            <a:ext cx="2338387" cy="1059656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2400" b="1" dirty="0" smtClean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hr-HR" sz="2400" b="1" dirty="0" smtClean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2268540" y="3125155"/>
            <a:ext cx="2338387" cy="1059656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2400" b="1" dirty="0" smtClean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Б</a:t>
            </a:r>
            <a:endParaRPr lang="hr-HR" sz="2400" b="1" dirty="0">
              <a:solidFill>
                <a:srgbClr val="C2E5B6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4571998" y="1"/>
            <a:ext cx="2339975" cy="1059656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2400" b="1" dirty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hr-HR" sz="2400" b="1" dirty="0" smtClean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Pravokutnik 11"/>
          <p:cNvSpPr/>
          <p:nvPr/>
        </p:nvSpPr>
        <p:spPr>
          <a:xfrm>
            <a:off x="4571999" y="1014958"/>
            <a:ext cx="2339975" cy="105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2400" b="1" dirty="0" smtClean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hr-HR" sz="2400" b="1" dirty="0" smtClean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4572000" y="2065735"/>
            <a:ext cx="2339975" cy="1059656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2400" b="1" dirty="0" smtClean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hr-HR" sz="2400" b="1" dirty="0" smtClean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4" name="Pravokutnik 13"/>
          <p:cNvSpPr/>
          <p:nvPr/>
        </p:nvSpPr>
        <p:spPr>
          <a:xfrm>
            <a:off x="4571997" y="3102226"/>
            <a:ext cx="2339975" cy="105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2400" b="1" dirty="0" smtClean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В</a:t>
            </a:r>
            <a:endParaRPr lang="hr-HR" sz="2400" b="1" dirty="0">
              <a:solidFill>
                <a:srgbClr val="C2E5B6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6836682" y="2147"/>
            <a:ext cx="2339975" cy="1059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2400" b="1" dirty="0" smtClean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hr-HR" sz="2400" b="1" dirty="0" smtClean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6" name="Pravokutnik 15"/>
          <p:cNvSpPr/>
          <p:nvPr/>
        </p:nvSpPr>
        <p:spPr>
          <a:xfrm>
            <a:off x="6834505" y="1064831"/>
            <a:ext cx="2339975" cy="1059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2400" b="1" dirty="0" smtClean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hr-HR" sz="2400" b="1" dirty="0" smtClean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7" name="Pravokutnik 16"/>
          <p:cNvSpPr/>
          <p:nvPr/>
        </p:nvSpPr>
        <p:spPr>
          <a:xfrm>
            <a:off x="6836682" y="2124487"/>
            <a:ext cx="2339975" cy="1059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2400" b="1" dirty="0" smtClean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hr-HR" sz="2400" b="1" dirty="0" smtClean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Pravokutnik 17"/>
          <p:cNvSpPr/>
          <p:nvPr/>
        </p:nvSpPr>
        <p:spPr>
          <a:xfrm>
            <a:off x="6827974" y="3102226"/>
            <a:ext cx="2339975" cy="1059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2400" b="1" dirty="0" smtClean="0">
                <a:solidFill>
                  <a:srgbClr val="C2E5B6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Г</a:t>
            </a:r>
            <a:endParaRPr lang="hr-HR" sz="2400" b="1" dirty="0">
              <a:solidFill>
                <a:srgbClr val="C2E5B6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ravokutnik 18"/>
          <p:cNvSpPr/>
          <p:nvPr/>
        </p:nvSpPr>
        <p:spPr>
          <a:xfrm>
            <a:off x="0" y="4117182"/>
            <a:ext cx="9144000" cy="10596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2800" b="1" dirty="0" smtClean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КОНАЧНО РЈЕШЕЊЕ</a:t>
            </a:r>
            <a:endParaRPr lang="hr-HR" sz="2800" b="1" dirty="0">
              <a:solidFill>
                <a:schemeClr val="bg1">
                  <a:lumMod val="10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" y="4526791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</a:t>
            </a:r>
          </a:p>
          <a:p>
            <a:r>
              <a:rPr lang="sr-Cyrl-BA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РАЗРЕД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49324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30934"/>
            <a:ext cx="8260672" cy="779570"/>
          </a:xfrm>
        </p:spPr>
        <p:txBody>
          <a:bodyPr/>
          <a:lstStyle/>
          <a:p>
            <a:pPr algn="l"/>
            <a:r>
              <a:rPr lang="sr-Cyrl-BA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Дисање и исхрана биљке</a:t>
            </a:r>
            <a:endParaRPr lang="en-US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237313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 4. РАЗРЕД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276350"/>
            <a:ext cx="3733800" cy="1905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Биљка воду и минералне материје усисава помоћу:</a:t>
            </a:r>
          </a:p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листа,</a:t>
            </a:r>
          </a:p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цвијета,</a:t>
            </a:r>
          </a:p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коријена.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1276350"/>
            <a:ext cx="4114800" cy="1905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sr-Cyrl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и минералне материје до листа долазе преко:</a:t>
            </a:r>
          </a:p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сунца,</a:t>
            </a:r>
          </a:p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стабла,</a:t>
            </a:r>
          </a:p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цвијета.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81000" y="3297530"/>
            <a:ext cx="3886200" cy="17126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Биљка из ваздуха узима угљен-диоксид и помоћу сунчеве енергије у листу се ствара: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4516334"/>
            <a:ext cx="2743200" cy="417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u="sng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ХРАНА (ШЕЋЕР).</a:t>
            </a:r>
            <a:endParaRPr lang="en-US" sz="2400" u="sng" dirty="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3297530"/>
            <a:ext cx="4267200" cy="171262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BA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Током стварања хране биљка узима </a:t>
            </a:r>
          </a:p>
          <a:p>
            <a:r>
              <a:rPr lang="sr-Cyrl-BA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испушта</a:t>
            </a:r>
          </a:p>
          <a:p>
            <a:r>
              <a:rPr lang="sr-Cyrl-BA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дисања је обрнуто.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45034" y="3842453"/>
            <a:ext cx="243840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BA" sz="2400" u="sng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угљен-диоксид</a:t>
            </a:r>
            <a:r>
              <a:rPr lang="sr-Cyrl-BA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61166" y="4221699"/>
            <a:ext cx="2438400" cy="1812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BA" sz="2400" u="sng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кисеоник.</a:t>
            </a:r>
            <a:endParaRPr lang="en-US" sz="2400" u="sng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867400" y="2114550"/>
            <a:ext cx="17526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32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4 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0094"/>
            <a:ext cx="464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4300733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</a:t>
            </a:r>
          </a:p>
          <a:p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РАЗРЕД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33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</a:t>
            </a:r>
            <a:br>
              <a:rPr lang="sr-Cyrl-BA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Оглед: раст и развој биљке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04950"/>
            <a:ext cx="5105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65735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пластичне чаше насути: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а) земљу,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б) пијесак,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в) камење.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300733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</a:t>
            </a:r>
          </a:p>
          <a:p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РАЗРЕД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sr-Cyrl-BA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 сваку посуду ставите</a:t>
            </a:r>
          </a:p>
          <a:p>
            <a:pPr marL="114300" indent="0">
              <a:buNone/>
            </a:pPr>
            <a:r>
              <a:rPr lang="sr-Cyrl-BA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 2 сјеменке пасуља уз </a:t>
            </a:r>
          </a:p>
          <a:p>
            <a:pPr marL="114300" indent="0">
              <a:buNone/>
            </a:pPr>
            <a:r>
              <a:rPr lang="sr-Cyrl-BA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зид посуде (да бисте </a:t>
            </a:r>
          </a:p>
          <a:p>
            <a:pPr marL="114300" indent="0">
              <a:buNone/>
            </a:pPr>
            <a:r>
              <a:rPr lang="sr-Cyrl-BA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видјели развој биљке).</a:t>
            </a:r>
            <a:endParaRPr lang="en-US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2357"/>
            <a:ext cx="3530264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4300733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</a:t>
            </a:r>
          </a:p>
          <a:p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РАЗРЕД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8528" y="361950"/>
            <a:ext cx="8260672" cy="779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BA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</a:t>
            </a:r>
            <a:br>
              <a:rPr lang="sr-Cyrl-BA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Оглед: раст и развој биљке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2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56290"/>
            <a:ext cx="281940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657350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 све посуде успите воду и оставите их на освијетљено и умјерено топло мјесто (собна температура).</a:t>
            </a:r>
          </a:p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Повремено биљкама сипајте мало воде.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300733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</a:t>
            </a:r>
          </a:p>
          <a:p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РАЗРЕД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8528" y="361950"/>
            <a:ext cx="8260672" cy="779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BA" sz="280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</a:t>
            </a:r>
            <a:br>
              <a:rPr lang="sr-Cyrl-BA" sz="280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280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Оглед: раст и развој биљке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ваше свеске биљежите:</a:t>
            </a:r>
            <a:endParaRPr lang="en-US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sr-Cyrl-BA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Датум сијања сјемена.</a:t>
            </a:r>
          </a:p>
          <a:p>
            <a:pPr marL="114300" indent="0">
              <a:buNone/>
            </a:pPr>
            <a:r>
              <a:rPr lang="sr-Cyrl-BA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Појаву коријена.</a:t>
            </a:r>
          </a:p>
          <a:p>
            <a:pPr marL="114300" indent="0">
              <a:buNone/>
            </a:pPr>
            <a:r>
              <a:rPr lang="sr-Cyrl-BA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Појаву стабла и листова.</a:t>
            </a:r>
          </a:p>
          <a:p>
            <a:pPr marL="114300" indent="0">
              <a:buNone/>
            </a:pPr>
            <a:r>
              <a:rPr lang="sr-Cyrl-BA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Упоредите раст и развој сваке биљке и закључите у којој подлози се ваша биљка најбоље развија.</a:t>
            </a:r>
            <a:endParaRPr lang="en-US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300733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</a:t>
            </a:r>
          </a:p>
          <a:p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РАЗРЕД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jek">
  <a:themeElements>
    <a:clrScheme name="Prilagođeno 4">
      <a:dk1>
        <a:srgbClr val="0B9B74"/>
      </a:dk1>
      <a:lt1>
        <a:srgbClr val="CAE9C0"/>
      </a:lt1>
      <a:dk2>
        <a:srgbClr val="C2E5B6"/>
      </a:dk2>
      <a:lt2>
        <a:srgbClr val="AFDEA0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ilagođeno 4">
    <a:dk1>
      <a:srgbClr val="0B9B74"/>
    </a:dk1>
    <a:lt1>
      <a:srgbClr val="CAE9C0"/>
    </a:lt1>
    <a:dk2>
      <a:srgbClr val="C2E5B6"/>
    </a:dk2>
    <a:lt2>
      <a:srgbClr val="AFDEA0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Prilagođeno 4">
    <a:dk1>
      <a:srgbClr val="0B9B74"/>
    </a:dk1>
    <a:lt1>
      <a:srgbClr val="CAE9C0"/>
    </a:lt1>
    <a:dk2>
      <a:srgbClr val="C2E5B6"/>
    </a:dk2>
    <a:lt2>
      <a:srgbClr val="AFDEA0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850</TotalTime>
  <Words>309</Words>
  <Application>Microsoft Office PowerPoint</Application>
  <PresentationFormat>Projekcija na ekranu (16:9)</PresentationFormat>
  <Paragraphs>94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9</vt:i4>
      </vt:variant>
    </vt:vector>
  </HeadingPairs>
  <TitlesOfParts>
    <vt:vector size="11" baseType="lpstr">
      <vt:lpstr>Apothecary</vt:lpstr>
      <vt:lpstr>Tijek</vt:lpstr>
      <vt:lpstr>Обиљежја биљака</vt:lpstr>
      <vt:lpstr>Заједничка обиљежја биљака</vt:lpstr>
      <vt:lpstr>PowerPoint prezentacija</vt:lpstr>
      <vt:lpstr>Дисање и исхрана биљке</vt:lpstr>
      <vt:lpstr>PowerPoint prezentacija</vt:lpstr>
      <vt:lpstr>Задатак за самосталан рад Оглед: раст и развој биљке</vt:lpstr>
      <vt:lpstr>PowerPoint prezentacija</vt:lpstr>
      <vt:lpstr>PowerPoint prezentacija</vt:lpstr>
      <vt:lpstr>У ваше свеске биљежите: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tatjana</cp:lastModifiedBy>
  <cp:revision>30</cp:revision>
  <dcterms:created xsi:type="dcterms:W3CDTF">2020-04-01T10:08:58Z</dcterms:created>
  <dcterms:modified xsi:type="dcterms:W3CDTF">2020-04-08T19:08:44Z</dcterms:modified>
</cp:coreProperties>
</file>