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2" r:id="rId2"/>
    <p:sldId id="257" r:id="rId3"/>
    <p:sldId id="264" r:id="rId4"/>
    <p:sldId id="258" r:id="rId5"/>
    <p:sldId id="260" r:id="rId6"/>
  </p:sldIdLst>
  <p:sldSz cx="9144000" cy="5143500" type="screen16x9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FC42"/>
    <a:srgbClr val="FFFFFF"/>
    <a:srgbClr val="CC0099"/>
    <a:srgbClr val="0070C0"/>
    <a:srgbClr val="FF0066"/>
    <a:srgbClr val="211A82"/>
    <a:srgbClr val="1A210D"/>
    <a:srgbClr val="262F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1553F9C-6A51-4A9B-9BBD-320E3BD5B30D}" v="117" dt="2020-05-09T17:14:45.95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114" y="54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42900"/>
            <a:ext cx="8229600" cy="10287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bs-Latn-BA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5900"/>
            <a:ext cx="4038600" cy="140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485900"/>
            <a:ext cx="4038600" cy="140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000375"/>
            <a:ext cx="4038600" cy="140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000375"/>
            <a:ext cx="4038600" cy="14001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bs-Latn-B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124200" y="4686300"/>
            <a:ext cx="2895600" cy="342900"/>
          </a:xfrm>
        </p:spPr>
        <p:txBody>
          <a:bodyPr/>
          <a:lstStyle>
            <a:lvl1pPr>
              <a:defRPr/>
            </a:lvl1pPr>
          </a:lstStyle>
          <a:p>
            <a:endParaRPr lang="bs-Cyrl-B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6553200" y="4686300"/>
            <a:ext cx="2133600" cy="342900"/>
          </a:xfrm>
        </p:spPr>
        <p:txBody>
          <a:bodyPr/>
          <a:lstStyle>
            <a:lvl1pPr>
              <a:defRPr smtClean="0"/>
            </a:lvl1pPr>
          </a:lstStyle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>
          <a:xfrm>
            <a:off x="457200" y="4683919"/>
            <a:ext cx="2133600" cy="357188"/>
          </a:xfrm>
        </p:spPr>
        <p:txBody>
          <a:bodyPr/>
          <a:lstStyle>
            <a:lvl1pPr>
              <a:defRPr smtClean="0"/>
            </a:lvl1pPr>
          </a:lstStyle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s-Cyrl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>
            <a:alpha val="6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A0550-F92B-4FB0-B616-30E3B5B43C04}" type="datetimeFigureOut">
              <a:rPr lang="bs-Cyrl-BA" smtClean="0"/>
              <a:t>28.4.2021</a:t>
            </a:fld>
            <a:endParaRPr lang="bs-Cyrl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s-Cyrl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ED046-4E2E-4DE7-8D09-8432789E69D6}" type="slidenum">
              <a:rPr lang="bs-Cyrl-BA" smtClean="0"/>
              <a:t>‹#›</a:t>
            </a:fld>
            <a:endParaRPr lang="bs-Cyrl-B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6175" y="625382"/>
            <a:ext cx="6692618" cy="1102519"/>
          </a:xfrm>
        </p:spPr>
        <p:txBody>
          <a:bodyPr>
            <a:noAutofit/>
          </a:bodyPr>
          <a:lstStyle/>
          <a:p>
            <a:r>
              <a:rPr lang="sr-Cyrl-RS" sz="4200" b="1" dirty="0">
                <a:latin typeface="Arial" pitchFamily="34" charset="0"/>
                <a:cs typeface="Arial" pitchFamily="34" charset="0"/>
              </a:rPr>
              <a:t>Употреба великог слова</a:t>
            </a:r>
            <a:endParaRPr lang="bs-Cyrl-BA" sz="4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25452" y="2523876"/>
            <a:ext cx="2682918" cy="1102519"/>
          </a:xfrm>
        </p:spPr>
        <p:txBody>
          <a:bodyPr>
            <a:normAutofit lnSpcReduction="10000"/>
          </a:bodyPr>
          <a:lstStyle/>
          <a:p>
            <a:r>
              <a:rPr lang="sr-Cyrl-R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Српски језик</a:t>
            </a:r>
          </a:p>
          <a:p>
            <a:r>
              <a:rPr lang="sr-Cyrl-RS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2. разред</a:t>
            </a:r>
            <a:endParaRPr lang="bs-Cyrl-BA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C:\Users\zmaj22\AppData\Local\Microsoft\Windows\Temporary Internet Files\Content.IE5\GM130BFV\lowercase-c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02293">
            <a:off x="6421328" y="1877326"/>
            <a:ext cx="1134740" cy="1134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zmaj22\AppData\Local\Microsoft\Windows\Temporary Internet Files\Content.IE5\GM130BFV\letter-145995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554854">
            <a:off x="6150358" y="3449255"/>
            <a:ext cx="1235744" cy="12756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zmaj22\AppData\Local\Microsoft\Windows\Temporary Internet Files\Content.IE5\U9GPINFN\letter_e_PNG28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518180">
            <a:off x="8015580" y="1489867"/>
            <a:ext cx="635397" cy="926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zmaj22\AppData\Local\Microsoft\Windows\Temporary Internet Files\Content.IE5\U9GPINFN\alphabet-150776_640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23739">
            <a:off x="7655025" y="2885809"/>
            <a:ext cx="1124598" cy="1059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5" descr="C:\Users\zmaj22\AppData\Local\Microsoft\Windows\Temporary Internet Files\Content.IE5\Y42QE95X\boy-311392_640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1545" y="1727901"/>
            <a:ext cx="3084211" cy="3301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72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3558"/>
            <a:ext cx="8229600" cy="4032448"/>
          </a:xfrm>
        </p:spPr>
        <p:txBody>
          <a:bodyPr>
            <a:normAutofit/>
          </a:bodyPr>
          <a:lstStyle/>
          <a:p>
            <a:pPr algn="l"/>
            <a:br>
              <a:rPr lang="sr-Cyrl-RS" sz="2400" dirty="0">
                <a:latin typeface="Arial" pitchFamily="34" charset="0"/>
                <a:cs typeface="Arial" pitchFamily="34" charset="0"/>
              </a:rPr>
            </a:br>
            <a:br>
              <a:rPr lang="bs-Cyrl-BA" sz="2400" dirty="0">
                <a:latin typeface="Arial" pitchFamily="34" charset="0"/>
                <a:cs typeface="Arial" pitchFamily="34" charset="0"/>
              </a:rPr>
            </a:br>
            <a:br>
              <a:rPr lang="bs-Cyrl-BA" sz="2400" dirty="0">
                <a:latin typeface="Arial" pitchFamily="34" charset="0"/>
                <a:cs typeface="Arial" pitchFamily="34" charset="0"/>
              </a:rPr>
            </a:br>
            <a:br>
              <a:rPr lang="bs-Cyrl-BA" sz="2400" dirty="0">
                <a:latin typeface="Arial" pitchFamily="34" charset="0"/>
                <a:cs typeface="Arial" pitchFamily="34" charset="0"/>
              </a:rPr>
            </a:br>
            <a:br>
              <a:rPr lang="bs-Cyrl-BA" sz="2400" dirty="0">
                <a:latin typeface="Arial" pitchFamily="34" charset="0"/>
                <a:cs typeface="Arial" pitchFamily="34" charset="0"/>
              </a:rPr>
            </a:br>
            <a:br>
              <a:rPr lang="bs-Cyrl-BA" sz="2400" dirty="0">
                <a:latin typeface="Arial" pitchFamily="34" charset="0"/>
                <a:cs typeface="Arial" pitchFamily="34" charset="0"/>
              </a:rPr>
            </a:br>
            <a:r>
              <a:rPr lang="bs-Cyrl-BA" sz="2400" dirty="0">
                <a:latin typeface="Arial" pitchFamily="34" charset="0"/>
                <a:cs typeface="Arial" pitchFamily="34" charset="0"/>
              </a:rPr>
              <a:t>                                     </a:t>
            </a:r>
          </a:p>
        </p:txBody>
      </p:sp>
      <p:sp>
        <p:nvSpPr>
          <p:cNvPr id="6" name="Oval Callout 5"/>
          <p:cNvSpPr/>
          <p:nvPr/>
        </p:nvSpPr>
        <p:spPr>
          <a:xfrm>
            <a:off x="544824" y="2391730"/>
            <a:ext cx="2875047" cy="1108757"/>
          </a:xfrm>
          <a:prstGeom prst="wedgeEllipseCallout">
            <a:avLst>
              <a:gd name="adj1" fmla="val 59687"/>
              <a:gd name="adj2" fmla="val 44263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Почетак реченице</a:t>
            </a:r>
            <a:r>
              <a:rPr lang="sr-Cyrl-RS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bs-Cyrl-BA" sz="2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Oval Callout 6"/>
          <p:cNvSpPr/>
          <p:nvPr/>
        </p:nvSpPr>
        <p:spPr>
          <a:xfrm>
            <a:off x="962674" y="1110786"/>
            <a:ext cx="4373016" cy="767291"/>
          </a:xfrm>
          <a:prstGeom prst="wedgeEllipseCallout">
            <a:avLst>
              <a:gd name="adj1" fmla="val 21091"/>
              <a:gd name="adj2" fmla="val 16383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Имена, презимена и надимци људи.</a:t>
            </a:r>
            <a:endParaRPr lang="bs-Cyrl-BA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Oval Callout 7"/>
          <p:cNvSpPr/>
          <p:nvPr/>
        </p:nvSpPr>
        <p:spPr>
          <a:xfrm>
            <a:off x="5370885" y="1256078"/>
            <a:ext cx="2736304" cy="858022"/>
          </a:xfrm>
          <a:prstGeom prst="wedgeEllipseCallout">
            <a:avLst>
              <a:gd name="adj1" fmla="val -58278"/>
              <a:gd name="adj2" fmla="val 12134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Називи насеља.</a:t>
            </a:r>
            <a:endParaRPr lang="bs-Cyrl-BA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Oval Callout 8"/>
          <p:cNvSpPr/>
          <p:nvPr/>
        </p:nvSpPr>
        <p:spPr>
          <a:xfrm>
            <a:off x="6228184" y="2416861"/>
            <a:ext cx="2458616" cy="858022"/>
          </a:xfrm>
          <a:prstGeom prst="wedgeEllipseCallout">
            <a:avLst>
              <a:gd name="adj1" fmla="val -80583"/>
              <a:gd name="adj2" fmla="val 39053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Називи школа.</a:t>
            </a:r>
            <a:endParaRPr lang="bs-Cyrl-BA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8" descr="C:\Users\zmaj22\AppData\Local\Microsoft\Windows\Temporary Internet Files\Content.IE5\GM130BFV\Bv2[1]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694491"/>
            <a:ext cx="3901448" cy="215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49182" y="117875"/>
            <a:ext cx="2845635" cy="5760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ПОНОВИМО!</a:t>
            </a:r>
            <a:endParaRPr lang="bs-Cyrl-BA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888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4539" y="116710"/>
            <a:ext cx="3538736" cy="857250"/>
          </a:xfrm>
        </p:spPr>
        <p:txBody>
          <a:bodyPr>
            <a:normAutofit/>
          </a:bodyPr>
          <a:lstStyle/>
          <a:p>
            <a:r>
              <a:rPr lang="sr-Cyrl-RS" sz="3600" b="1" dirty="0">
                <a:latin typeface="Arial" pitchFamily="34" charset="0"/>
                <a:cs typeface="Arial" pitchFamily="34" charset="0"/>
              </a:rPr>
              <a:t>Вјежбајмо!</a:t>
            </a:r>
            <a:endParaRPr lang="bs-Cyrl-BA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92" y="973960"/>
            <a:ext cx="8525016" cy="3888354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sr-Cyrl-RS" sz="2600" dirty="0">
                <a:latin typeface="Arial" pitchFamily="34" charset="0"/>
                <a:cs typeface="Arial" pitchFamily="34" charset="0"/>
              </a:rPr>
              <a:t>    милан перић кога зову мики живи у добоју. за викенд иде да посјети баку љубицу која живи у селу липац. у селу се налази основна школа „свети сава“, чији је ђак био миланов отац драган. милан је срећан што ће викенд провести на селу код баке.</a:t>
            </a:r>
            <a:endParaRPr lang="sr-Cyrl-RS" sz="2600" b="1" u="sng" dirty="0"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4" name="Rectangle 3"/>
          <p:cNvSpPr/>
          <p:nvPr/>
        </p:nvSpPr>
        <p:spPr>
          <a:xfrm>
            <a:off x="582805" y="1149978"/>
            <a:ext cx="415304" cy="32455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bs-Cyrl-BA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2" name="Rectangle 11"/>
          <p:cNvSpPr/>
          <p:nvPr/>
        </p:nvSpPr>
        <p:spPr>
          <a:xfrm>
            <a:off x="7315501" y="1130327"/>
            <a:ext cx="310811" cy="36386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</a:t>
            </a:r>
            <a:endParaRPr lang="bs-Cyrl-BA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3" name="Rectangle 12"/>
          <p:cNvSpPr/>
          <p:nvPr/>
        </p:nvSpPr>
        <p:spPr>
          <a:xfrm>
            <a:off x="1362282" y="2385581"/>
            <a:ext cx="310811" cy="31560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</a:t>
            </a:r>
            <a:endParaRPr lang="bs-Cyrl-BA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4" name="Rectangle 13"/>
          <p:cNvSpPr/>
          <p:nvPr/>
        </p:nvSpPr>
        <p:spPr>
          <a:xfrm>
            <a:off x="6043491" y="2918136"/>
            <a:ext cx="360040" cy="4145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bs-Cyrl-BA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5" name="Rectangle 14"/>
          <p:cNvSpPr/>
          <p:nvPr/>
        </p:nvSpPr>
        <p:spPr>
          <a:xfrm>
            <a:off x="1673093" y="1130326"/>
            <a:ext cx="415304" cy="3638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R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endParaRPr lang="bs-Cyrl-BA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6" name="Rectangle 15"/>
          <p:cNvSpPr/>
          <p:nvPr/>
        </p:nvSpPr>
        <p:spPr>
          <a:xfrm>
            <a:off x="4645130" y="1707654"/>
            <a:ext cx="348907" cy="3960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Љ</a:t>
            </a:r>
            <a:endParaRPr lang="bs-Cyrl-BA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7" name="Rectangle 16"/>
          <p:cNvSpPr/>
          <p:nvPr/>
        </p:nvSpPr>
        <p:spPr>
          <a:xfrm>
            <a:off x="2612093" y="2918136"/>
            <a:ext cx="360040" cy="4145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bs-Cyrl-BA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8" name="Rectangle 17"/>
          <p:cNvSpPr/>
          <p:nvPr/>
        </p:nvSpPr>
        <p:spPr>
          <a:xfrm>
            <a:off x="4833966" y="2918137"/>
            <a:ext cx="320141" cy="41452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bs-Cyrl-BA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19" name="Rectangle 18"/>
          <p:cNvSpPr/>
          <p:nvPr/>
        </p:nvSpPr>
        <p:spPr>
          <a:xfrm>
            <a:off x="4244691" y="1130326"/>
            <a:ext cx="327309" cy="3638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</a:t>
            </a:r>
            <a:endParaRPr lang="bs-Cyrl-BA" sz="32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0" name="Rectangle 19"/>
          <p:cNvSpPr/>
          <p:nvPr/>
        </p:nvSpPr>
        <p:spPr>
          <a:xfrm>
            <a:off x="6147439" y="1130326"/>
            <a:ext cx="325836" cy="36386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Д</a:t>
            </a:r>
            <a:endParaRPr lang="bs-Cyrl-BA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1" name="Rectangle 20"/>
          <p:cNvSpPr/>
          <p:nvPr/>
        </p:nvSpPr>
        <p:spPr>
          <a:xfrm>
            <a:off x="309492" y="2283718"/>
            <a:ext cx="273313" cy="37725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Л</a:t>
            </a:r>
            <a:endParaRPr lang="bs-Cyrl-BA" sz="3200" b="1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3" name="Rectangle 22"/>
          <p:cNvSpPr/>
          <p:nvPr/>
        </p:nvSpPr>
        <p:spPr>
          <a:xfrm>
            <a:off x="4080209" y="2345363"/>
            <a:ext cx="328136" cy="3818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rgbClr val="4BFC42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bs-Cyrl-BA" sz="3200" b="1" dirty="0">
              <a:solidFill>
                <a:srgbClr val="4BFC42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4" name="Rectangle 23"/>
          <p:cNvSpPr/>
          <p:nvPr/>
        </p:nvSpPr>
        <p:spPr>
          <a:xfrm>
            <a:off x="6588224" y="2345363"/>
            <a:ext cx="373608" cy="38184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rgbClr val="4BFC42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bs-Cyrl-BA" sz="3200" b="1" dirty="0">
              <a:solidFill>
                <a:srgbClr val="4BFC42"/>
              </a:solidFill>
              <a:latin typeface="Arial" pitchFamily="34" charset="0"/>
              <a:cs typeface="Arial" pitchFamily="34" charset="0"/>
            </a:endParaRPr>
          </a:p>
        </p:txBody>
      </p:sp>
      <p:sp useBgFill="1">
        <p:nvSpPr>
          <p:cNvPr id="25" name="Rectangle 24"/>
          <p:cNvSpPr/>
          <p:nvPr/>
        </p:nvSpPr>
        <p:spPr>
          <a:xfrm>
            <a:off x="7542069" y="2345363"/>
            <a:ext cx="320141" cy="39604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3200" b="1" dirty="0">
                <a:solidFill>
                  <a:srgbClr val="4BFC42"/>
                </a:solidFill>
                <a:latin typeface="Arial" pitchFamily="34" charset="0"/>
                <a:cs typeface="Arial" pitchFamily="34" charset="0"/>
              </a:rPr>
              <a:t>С</a:t>
            </a:r>
            <a:endParaRPr lang="bs-Cyrl-BA" sz="3200" b="1" dirty="0">
              <a:solidFill>
                <a:srgbClr val="4BFC42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A2050A40-AD60-40A4-B423-E44411073E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8433" y="3413570"/>
            <a:ext cx="1487553" cy="1511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069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3" grpId="0" animBg="1"/>
      <p:bldP spid="24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23478"/>
            <a:ext cx="8496944" cy="4399137"/>
          </a:xfrm>
          <a:noFill/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sr-Cyrl-RS" sz="2800" b="1" dirty="0">
                <a:latin typeface="Arial" pitchFamily="34" charset="0"/>
                <a:cs typeface="Arial" pitchFamily="34" charset="0"/>
              </a:rPr>
              <a:t>Задаци за самосталан рад:</a:t>
            </a:r>
            <a:endParaRPr lang="sr-Cyrl-RS" b="1" dirty="0"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sr-Cyrl-RS" sz="2500" b="1" dirty="0">
                <a:latin typeface="Arial" pitchFamily="34" charset="0"/>
                <a:cs typeface="Arial" pitchFamily="34" charset="0"/>
              </a:rPr>
              <a:t>1. Задатак: </a:t>
            </a:r>
            <a:r>
              <a:rPr lang="sr-Cyrl-RS" sz="2500" dirty="0">
                <a:latin typeface="Arial" pitchFamily="34" charset="0"/>
                <a:cs typeface="Arial" pitchFamily="34" charset="0"/>
              </a:rPr>
              <a:t>Ријечи из текста </a:t>
            </a:r>
            <a:r>
              <a:rPr lang="de-DE" sz="2500" dirty="0">
                <a:latin typeface="Arial" pitchFamily="34" charset="0"/>
                <a:cs typeface="Arial" pitchFamily="34" charset="0"/>
              </a:rPr>
              <a:t>„</a:t>
            </a:r>
            <a:r>
              <a:rPr lang="sr-Cyrl-BA" sz="2500">
                <a:latin typeface="Arial" pitchFamily="34" charset="0"/>
                <a:cs typeface="Arial" pitchFamily="34" charset="0"/>
              </a:rPr>
              <a:t>Вјежбајмо“, </a:t>
            </a:r>
            <a:r>
              <a:rPr lang="sr-Cyrl-RS" sz="2500" dirty="0">
                <a:latin typeface="Arial" pitchFamily="34" charset="0"/>
                <a:cs typeface="Arial" pitchFamily="34" charset="0"/>
              </a:rPr>
              <a:t>које треба написати великим словом, упиши писаним словима на право мјесто у табели.</a:t>
            </a:r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2379349"/>
              </p:ext>
            </p:extLst>
          </p:nvPr>
        </p:nvGraphicFramePr>
        <p:xfrm>
          <a:off x="683568" y="2257922"/>
          <a:ext cx="7560840" cy="2164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33706"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Почетак реченице</a:t>
                      </a:r>
                      <a:endParaRPr lang="bs-Cyrl-B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Имена и презимена</a:t>
                      </a:r>
                      <a:endParaRPr lang="bs-Cyrl-B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Надимци</a:t>
                      </a:r>
                      <a:endParaRPr lang="bs-Cyrl-BA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Називи</a:t>
                      </a:r>
                      <a:r>
                        <a:rPr lang="sr-Cyrl-RS" sz="2000" baseline="0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насеља</a:t>
                      </a:r>
                      <a:endParaRPr lang="bs-Cyrl-BA" sz="20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Називи школа</a:t>
                      </a:r>
                      <a:endParaRPr lang="bs-Cyrl-BA" sz="20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504"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bs-Cyrl-BA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944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4474840" cy="637579"/>
          </a:xfrm>
        </p:spPr>
        <p:txBody>
          <a:bodyPr>
            <a:noAutofit/>
          </a:bodyPr>
          <a:lstStyle/>
          <a:p>
            <a:pPr algn="l"/>
            <a:r>
              <a:rPr lang="sr-Cyrl-RS" sz="2800" b="1" dirty="0">
                <a:latin typeface="Arial" pitchFamily="34" charset="0"/>
                <a:cs typeface="Arial" pitchFamily="34" charset="0"/>
              </a:rPr>
              <a:t>Задатак +: </a:t>
            </a:r>
            <a:r>
              <a:rPr lang="sr-Cyrl-RS" sz="2800" dirty="0">
                <a:latin typeface="Arial" pitchFamily="34" charset="0"/>
                <a:cs typeface="Arial" pitchFamily="34" charset="0"/>
              </a:rPr>
              <a:t>Језичка игра</a:t>
            </a:r>
            <a:endParaRPr lang="bs-Cyrl-BA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5234" y="843558"/>
            <a:ext cx="8229600" cy="37510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600" dirty="0">
                <a:latin typeface="Arial" pitchFamily="34" charset="0"/>
                <a:cs typeface="Arial" pitchFamily="34" charset="0"/>
              </a:rPr>
              <a:t>Смисли презимена користећи неку особину дате животиње и напиши их писаним словима. </a:t>
            </a:r>
          </a:p>
          <a:p>
            <a:pPr marL="0" indent="0">
              <a:buNone/>
            </a:pPr>
            <a:r>
              <a:rPr lang="sr-Cyrl-RS" sz="2600" dirty="0">
                <a:latin typeface="Arial" pitchFamily="34" charset="0"/>
                <a:cs typeface="Arial" pitchFamily="34" charset="0"/>
              </a:rPr>
              <a:t>Пази на велико слово.</a:t>
            </a:r>
          </a:p>
          <a:p>
            <a:pPr marL="0" indent="0">
              <a:buNone/>
            </a:pPr>
            <a:endParaRPr lang="sr-Cyrl-RS" sz="2400" b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    пас - Лајић, Режић...</a:t>
            </a: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    мачка -</a:t>
            </a: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    кокошка -</a:t>
            </a:r>
          </a:p>
          <a:p>
            <a:pPr marL="0" indent="0">
              <a:buNone/>
            </a:pPr>
            <a:r>
              <a:rPr lang="sr-Cyrl-RS" sz="2400" b="1" dirty="0">
                <a:latin typeface="Arial" pitchFamily="34" charset="0"/>
                <a:cs typeface="Arial" pitchFamily="34" charset="0"/>
              </a:rPr>
              <a:t>        овца -</a:t>
            </a:r>
            <a:endParaRPr lang="bs-Cyrl-BA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7051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eme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Theme7</Template>
  <TotalTime>0</TotalTime>
  <Words>180</Words>
  <Application>Microsoft Office PowerPoint</Application>
  <PresentationFormat>On-screen Show (16:9)</PresentationFormat>
  <Paragraphs>40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Theme7</vt:lpstr>
      <vt:lpstr>Употреба великог слова</vt:lpstr>
      <vt:lpstr>                                           </vt:lpstr>
      <vt:lpstr>Вјежбајмо!</vt:lpstr>
      <vt:lpstr>PowerPoint Presentation</vt:lpstr>
      <vt:lpstr>Задатак +: Језичка игра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zmaj22</dc:creator>
  <cp:lastModifiedBy>Mirjana Brkić</cp:lastModifiedBy>
  <cp:revision>125</cp:revision>
  <dcterms:created xsi:type="dcterms:W3CDTF">2020-04-21T16:36:42Z</dcterms:created>
  <dcterms:modified xsi:type="dcterms:W3CDTF">2021-04-28T07:30:14Z</dcterms:modified>
</cp:coreProperties>
</file>