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0" r:id="rId5"/>
    <p:sldId id="263" r:id="rId6"/>
    <p:sldId id="264" r:id="rId7"/>
    <p:sldId id="265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2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6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7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0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3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3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2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1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1215957"/>
            <a:ext cx="8005864" cy="3538436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/>
            </a:r>
            <a:br>
              <a:rPr lang="en-GB" sz="4800" b="1" dirty="0" smtClean="0">
                <a:solidFill>
                  <a:srgbClr val="C00000"/>
                </a:solidFill>
              </a:rPr>
            </a:br>
            <a:r>
              <a:rPr lang="sr-Cyrl-BA" sz="5300" b="1" dirty="0" smtClean="0">
                <a:solidFill>
                  <a:srgbClr val="C00000"/>
                </a:solidFill>
              </a:rPr>
              <a:t>ВЕЛИКИ ЖУПАН </a:t>
            </a:r>
            <a:br>
              <a:rPr lang="sr-Cyrl-BA" sz="5300" b="1" dirty="0" smtClean="0">
                <a:solidFill>
                  <a:srgbClr val="C00000"/>
                </a:solidFill>
              </a:rPr>
            </a:br>
            <a:r>
              <a:rPr lang="sr-Cyrl-BA" sz="5300" b="1" dirty="0" smtClean="0">
                <a:solidFill>
                  <a:srgbClr val="C00000"/>
                </a:solidFill>
              </a:rPr>
              <a:t>СТЕФАН НЕМАЊА</a:t>
            </a:r>
            <a:br>
              <a:rPr lang="sr-Cyrl-BA" sz="5300" b="1" dirty="0" smtClean="0">
                <a:solidFill>
                  <a:srgbClr val="C00000"/>
                </a:solidFill>
              </a:rPr>
            </a:br>
            <a:r>
              <a:rPr lang="sr-Cyrl-BA" sz="5700" b="1" dirty="0">
                <a:solidFill>
                  <a:srgbClr val="C00000"/>
                </a:solidFill>
              </a:rPr>
              <a:t/>
            </a:r>
            <a:br>
              <a:rPr lang="sr-Cyrl-BA" sz="5700" b="1" dirty="0">
                <a:solidFill>
                  <a:srgbClr val="C00000"/>
                </a:solidFill>
              </a:rPr>
            </a:br>
            <a:r>
              <a:rPr lang="sr-Cyrl-BA" sz="5700" b="1" dirty="0" smtClean="0">
                <a:solidFill>
                  <a:srgbClr val="C00000"/>
                </a:solidFill>
              </a:rPr>
              <a:t/>
            </a:r>
            <a:br>
              <a:rPr lang="sr-Cyrl-BA" sz="5700" b="1" dirty="0" smtClean="0">
                <a:solidFill>
                  <a:srgbClr val="C00000"/>
                </a:solidFill>
              </a:rPr>
            </a:br>
            <a:r>
              <a:rPr lang="sr-Cyrl-BA" sz="5700" b="1" dirty="0" smtClean="0">
                <a:solidFill>
                  <a:srgbClr val="C00000"/>
                </a:solidFill>
              </a:rPr>
              <a:t>    </a:t>
            </a:r>
            <a:r>
              <a:rPr lang="en-GB" sz="5700" b="1" dirty="0" smtClean="0">
                <a:solidFill>
                  <a:srgbClr val="C00000"/>
                </a:solidFill>
              </a:rPr>
              <a:t>       </a:t>
            </a:r>
            <a:r>
              <a:rPr lang="sr-Latn-RS" sz="5700" b="1" dirty="0" smtClean="0">
                <a:solidFill>
                  <a:srgbClr val="C00000"/>
                </a:solidFill>
              </a:rPr>
              <a:t>        </a:t>
            </a:r>
            <a:r>
              <a:rPr lang="sr-Cyrl-BA" sz="2800" b="1" dirty="0" smtClean="0">
                <a:solidFill>
                  <a:srgbClr val="C00000"/>
                </a:solidFill>
              </a:rPr>
              <a:t>ПРАВОСЛАВНА </a:t>
            </a:r>
            <a:r>
              <a:rPr lang="sr-Cyrl-BA" sz="2800" b="1" dirty="0" smtClean="0">
                <a:solidFill>
                  <a:srgbClr val="C00000"/>
                </a:solidFill>
              </a:rPr>
              <a:t>ВЈЕРОНАУКА 6</a:t>
            </a:r>
            <a:r>
              <a:rPr lang="en-GB" sz="2800" b="1" dirty="0" smtClean="0">
                <a:solidFill>
                  <a:srgbClr val="C00000"/>
                </a:solidFill>
              </a:rPr>
              <a:t>.</a:t>
            </a:r>
            <a:r>
              <a:rPr lang="sr-Cyrl-BA" sz="2800" b="1" dirty="0" smtClean="0">
                <a:solidFill>
                  <a:srgbClr val="C00000"/>
                </a:solidFill>
              </a:rPr>
              <a:t> РАЗРЕД</a:t>
            </a:r>
            <a:endParaRPr lang="en-US" sz="5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14" y="788509"/>
            <a:ext cx="4218606" cy="3694923"/>
          </a:xfrm>
        </p:spPr>
        <p:txBody>
          <a:bodyPr>
            <a:normAutofit fontScale="85000" lnSpcReduction="10000"/>
          </a:bodyPr>
          <a:lstStyle/>
          <a:p>
            <a:r>
              <a:rPr lang="sr-Cyrl-RS" sz="2600" b="1" dirty="0" smtClean="0">
                <a:solidFill>
                  <a:srgbClr val="C00000"/>
                </a:solidFill>
              </a:rPr>
              <a:t>Стефан Немања (1113-1200) велики жупан Рашке.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2800" b="1" dirty="0">
                <a:solidFill>
                  <a:srgbClr val="C00000"/>
                </a:solidFill>
              </a:rPr>
              <a:t>Немања је рођен у Бистрици (</a:t>
            </a:r>
            <a:r>
              <a:rPr lang="sr-Cyrl-RS" sz="2800" b="1" dirty="0" smtClean="0">
                <a:solidFill>
                  <a:srgbClr val="C00000"/>
                </a:solidFill>
              </a:rPr>
              <a:t>Подгорица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sr-Cyrl-RS" sz="2800" b="1" dirty="0" smtClean="0">
                <a:solidFill>
                  <a:srgbClr val="C00000"/>
                </a:solidFill>
              </a:rPr>
              <a:t>Црна Гора).</a:t>
            </a:r>
            <a:endParaRPr lang="sr-Cyrl-R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600" b="1" dirty="0">
              <a:solidFill>
                <a:srgbClr val="C00000"/>
              </a:solidFill>
            </a:endParaRPr>
          </a:p>
          <a:p>
            <a:r>
              <a:rPr lang="sr-Cyrl-RS" sz="2800" b="1" dirty="0">
                <a:solidFill>
                  <a:srgbClr val="C00000"/>
                </a:solidFill>
              </a:rPr>
              <a:t>Прво </a:t>
            </a:r>
            <a:r>
              <a:rPr lang="sr-Cyrl-RS" sz="2800" b="1" dirty="0" smtClean="0">
                <a:solidFill>
                  <a:srgbClr val="C00000"/>
                </a:solidFill>
              </a:rPr>
              <a:t>је крштен </a:t>
            </a:r>
            <a:r>
              <a:rPr lang="sr-Cyrl-RS" sz="2800" b="1" dirty="0">
                <a:solidFill>
                  <a:srgbClr val="C00000"/>
                </a:solidFill>
              </a:rPr>
              <a:t>у римокатоличкој цркви а по доласку у Рашку примио </a:t>
            </a:r>
            <a:r>
              <a:rPr lang="sr-Cyrl-RS" sz="2800" b="1" dirty="0" smtClean="0">
                <a:solidFill>
                  <a:srgbClr val="C00000"/>
                </a:solidFill>
              </a:rPr>
              <a:t>је Св. тајну </a:t>
            </a:r>
            <a:r>
              <a:rPr lang="sr-Cyrl-RS" sz="2800" b="1" dirty="0">
                <a:solidFill>
                  <a:srgbClr val="C00000"/>
                </a:solidFill>
              </a:rPr>
              <a:t>миропомазања у </a:t>
            </a:r>
            <a:r>
              <a:rPr lang="sr-Cyrl-RS" sz="2800" b="1" dirty="0" smtClean="0">
                <a:solidFill>
                  <a:srgbClr val="C00000"/>
                </a:solidFill>
              </a:rPr>
              <a:t>православној </a:t>
            </a:r>
            <a:r>
              <a:rPr lang="sr-Cyrl-RS" sz="2800" b="1" dirty="0">
                <a:solidFill>
                  <a:srgbClr val="C00000"/>
                </a:solidFill>
              </a:rPr>
              <a:t>цркви.</a:t>
            </a:r>
          </a:p>
          <a:p>
            <a:endParaRPr lang="sr-Cyrl-RS" sz="2600" b="1" dirty="0">
              <a:solidFill>
                <a:srgbClr val="C00000"/>
              </a:solidFill>
            </a:endParaRPr>
          </a:p>
          <a:p>
            <a:endParaRPr lang="sr-Cyrl-R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31" y="1044503"/>
            <a:ext cx="3951062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466" y="1284952"/>
            <a:ext cx="5018313" cy="2857721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Збацио је са </a:t>
            </a:r>
            <a:r>
              <a:rPr lang="sr-Cyrl-RS" sz="2400" b="1" dirty="0">
                <a:solidFill>
                  <a:srgbClr val="C00000"/>
                </a:solidFill>
              </a:rPr>
              <a:t>власти брата Тихомира а имао још два старија брата, Страцимира и </a:t>
            </a:r>
            <a:r>
              <a:rPr lang="sr-Cyrl-RS" sz="2400" b="1" dirty="0" smtClean="0">
                <a:solidFill>
                  <a:srgbClr val="C00000"/>
                </a:solidFill>
              </a:rPr>
              <a:t>Мирослава.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r>
              <a:rPr lang="sr-Cyrl-RS" sz="2400" b="1" dirty="0">
                <a:solidFill>
                  <a:srgbClr val="C00000"/>
                </a:solidFill>
              </a:rPr>
              <a:t>Освојио </a:t>
            </a:r>
            <a:r>
              <a:rPr lang="sr-Cyrl-RS" sz="2400" b="1" dirty="0" smtClean="0">
                <a:solidFill>
                  <a:srgbClr val="C00000"/>
                </a:solidFill>
              </a:rPr>
              <a:t>је и </a:t>
            </a:r>
            <a:r>
              <a:rPr lang="sr-Cyrl-RS" sz="2400" b="1" dirty="0">
                <a:solidFill>
                  <a:srgbClr val="C00000"/>
                </a:solidFill>
              </a:rPr>
              <a:t>припојио својој држави</a:t>
            </a:r>
            <a:r>
              <a:rPr lang="sr-Cyrl-RS" sz="2400" b="1" dirty="0" smtClean="0">
                <a:solidFill>
                  <a:srgbClr val="C00000"/>
                </a:solidFill>
              </a:rPr>
              <a:t>: Косово</a:t>
            </a:r>
            <a:r>
              <a:rPr lang="sr-Cyrl-RS" sz="2400" b="1" dirty="0">
                <a:solidFill>
                  <a:srgbClr val="C00000"/>
                </a:solidFill>
              </a:rPr>
              <a:t>, Зету, Захумље и Неретљанску </a:t>
            </a:r>
            <a:r>
              <a:rPr lang="sr-Cyrl-RS" sz="2400" b="1" dirty="0" smtClean="0">
                <a:solidFill>
                  <a:srgbClr val="C00000"/>
                </a:solidFill>
              </a:rPr>
              <a:t>област.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43" y="1073924"/>
            <a:ext cx="26336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549" y="1145866"/>
            <a:ext cx="4369362" cy="2859574"/>
          </a:xfrm>
        </p:spPr>
        <p:txBody>
          <a:bodyPr>
            <a:normAutofit lnSpcReduction="10000"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Одлучио је да православна вјера буде вјера народа.</a:t>
            </a:r>
          </a:p>
          <a:p>
            <a:pPr marL="0" indent="0">
              <a:buNone/>
            </a:pPr>
            <a:endParaRPr lang="sr-Cyrl-R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На сабору у </a:t>
            </a:r>
            <a:r>
              <a:rPr lang="sr-Cyrl-RS" sz="2400" b="1" dirty="0" smtClean="0">
                <a:solidFill>
                  <a:srgbClr val="C00000"/>
                </a:solidFill>
              </a:rPr>
              <a:t>Расу</a:t>
            </a:r>
            <a:r>
              <a:rPr lang="sr-Latn-RS" sz="2400" b="1" dirty="0" smtClean="0">
                <a:solidFill>
                  <a:srgbClr val="C00000"/>
                </a:solidFill>
              </a:rPr>
              <a:t>,</a:t>
            </a:r>
            <a:r>
              <a:rPr lang="sr-Cyrl-RS" sz="2400" b="1" dirty="0" smtClean="0">
                <a:solidFill>
                  <a:srgbClr val="C00000"/>
                </a:solidFill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</a:rPr>
              <a:t>код Петрове </a:t>
            </a:r>
            <a:r>
              <a:rPr lang="sr-Cyrl-RS" sz="2400" b="1" dirty="0" smtClean="0">
                <a:solidFill>
                  <a:srgbClr val="C00000"/>
                </a:solidFill>
              </a:rPr>
              <a:t>цркве</a:t>
            </a:r>
            <a:r>
              <a:rPr lang="sr-Latn-RS" sz="2400" b="1" dirty="0" smtClean="0">
                <a:solidFill>
                  <a:srgbClr val="C00000"/>
                </a:solidFill>
              </a:rPr>
              <a:t>,</a:t>
            </a:r>
            <a:r>
              <a:rPr lang="sr-Cyrl-RS" sz="2400" b="1" dirty="0" smtClean="0">
                <a:solidFill>
                  <a:srgbClr val="C00000"/>
                </a:solidFill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</a:rPr>
              <a:t>1186. године </a:t>
            </a:r>
            <a:r>
              <a:rPr lang="sr-Cyrl-RS" sz="2400" b="1" dirty="0">
                <a:solidFill>
                  <a:srgbClr val="C00000"/>
                </a:solidFill>
              </a:rPr>
              <a:t>б</a:t>
            </a:r>
            <a:r>
              <a:rPr lang="sr-Cyrl-RS" sz="2400" b="1" dirty="0" smtClean="0">
                <a:solidFill>
                  <a:srgbClr val="C00000"/>
                </a:solidFill>
              </a:rPr>
              <a:t>огумилство је осуђено као јерес.  </a:t>
            </a:r>
            <a:endParaRPr lang="sr-Cyrl-R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00" y="1282942"/>
            <a:ext cx="3939471" cy="25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736" y="479361"/>
            <a:ext cx="5486400" cy="2069549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Стефана Немању карактерише појава градње задужбина-манастира (српски стил градње или рашки стил).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Најпознатије задужбине је саградио између 1159-1199 године а то су: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32" y="3256508"/>
            <a:ext cx="3337377" cy="14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8" y="3216877"/>
            <a:ext cx="3270831" cy="153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56" y="204567"/>
            <a:ext cx="1969734" cy="28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026" y="95794"/>
            <a:ext cx="8803693" cy="494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               манастир Св. Николе                      манастир Св</a:t>
            </a:r>
            <a:r>
              <a:rPr lang="sr-Cyrl-RS" sz="2400" dirty="0" smtClean="0">
                <a:solidFill>
                  <a:srgbClr val="C00000"/>
                </a:solidFill>
              </a:rPr>
              <a:t>.</a:t>
            </a:r>
            <a:r>
              <a:rPr lang="sr-Latn-RS" sz="2400" dirty="0" smtClean="0">
                <a:solidFill>
                  <a:srgbClr val="C00000"/>
                </a:solidFill>
              </a:rPr>
              <a:t> </a:t>
            </a:r>
            <a:r>
              <a:rPr lang="sr-Cyrl-RS" sz="2400" dirty="0" smtClean="0">
                <a:solidFill>
                  <a:srgbClr val="C00000"/>
                </a:solidFill>
              </a:rPr>
              <a:t>Ђорђа </a:t>
            </a:r>
            <a:r>
              <a:rPr lang="sr-Cyrl-RS" sz="2400" dirty="0" smtClean="0">
                <a:solidFill>
                  <a:srgbClr val="C00000"/>
                </a:solidFill>
              </a:rPr>
              <a:t>у Расу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C00000"/>
                </a:solidFill>
              </a:rPr>
              <a:t> </a:t>
            </a:r>
            <a:r>
              <a:rPr lang="sr-Cyrl-RS" sz="2400" dirty="0" smtClean="0">
                <a:solidFill>
                  <a:srgbClr val="C00000"/>
                </a:solidFill>
              </a:rPr>
              <a:t>     Пресвете Богородице у Топлици                (Ђурђеви ступови)</a:t>
            </a:r>
          </a:p>
          <a:p>
            <a:pPr marL="0" indent="0">
              <a:buNone/>
            </a:pPr>
            <a:endParaRPr lang="sr-Cyrl-R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C00000"/>
                </a:solidFill>
              </a:rPr>
              <a:t> </a:t>
            </a:r>
            <a:r>
              <a:rPr lang="sr-Cyrl-RS" sz="2400" dirty="0" smtClean="0">
                <a:solidFill>
                  <a:srgbClr val="C00000"/>
                </a:solidFill>
              </a:rPr>
              <a:t>           манастир Студеница                               манастир Хиландар</a:t>
            </a:r>
          </a:p>
          <a:p>
            <a:endParaRPr lang="sr-Cyrl-R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03540"/>
            <a:ext cx="1993235" cy="14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84" y="1103541"/>
            <a:ext cx="2234974" cy="14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2" y="1103540"/>
            <a:ext cx="2358797" cy="14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95" y="31480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7" y="325755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7" y="261258"/>
            <a:ext cx="8015590" cy="1360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 smtClean="0">
                <a:solidFill>
                  <a:srgbClr val="C00000"/>
                </a:solidFill>
              </a:rPr>
              <a:t>ДОМАЋА </a:t>
            </a:r>
            <a:r>
              <a:rPr lang="sr-Cyrl-RS" sz="2400" b="1" dirty="0" smtClean="0">
                <a:solidFill>
                  <a:srgbClr val="C00000"/>
                </a:solidFill>
              </a:rPr>
              <a:t>ЗАДАЋА</a:t>
            </a:r>
            <a:r>
              <a:rPr lang="sr-Latn-RS" sz="2400" b="1" dirty="0" smtClean="0">
                <a:solidFill>
                  <a:srgbClr val="C00000"/>
                </a:solidFill>
              </a:rPr>
              <a:t>:</a:t>
            </a:r>
            <a:endParaRPr lang="sr-Cyrl-RS" sz="2400" b="1" dirty="0" smtClean="0">
              <a:solidFill>
                <a:srgbClr val="C00000"/>
              </a:solidFill>
            </a:endParaRP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Уради задатке </a:t>
            </a:r>
            <a:r>
              <a:rPr lang="sr-Cyrl-RS" sz="2400" b="1" dirty="0">
                <a:solidFill>
                  <a:srgbClr val="C00000"/>
                </a:solidFill>
              </a:rPr>
              <a:t>у</a:t>
            </a:r>
            <a:r>
              <a:rPr lang="sr-Cyrl-RS" sz="2400" b="1" dirty="0" smtClean="0">
                <a:solidFill>
                  <a:srgbClr val="C00000"/>
                </a:solidFill>
              </a:rPr>
              <a:t> уџбенику на страни 56 а у радној свесци на странама </a:t>
            </a:r>
            <a:r>
              <a:rPr lang="en-US" sz="2400" b="1" dirty="0" smtClean="0">
                <a:solidFill>
                  <a:srgbClr val="C00000"/>
                </a:solidFill>
              </a:rPr>
              <a:t>46 </a:t>
            </a:r>
            <a:r>
              <a:rPr lang="sr-Cyrl-BA" sz="2400" b="1" dirty="0" smtClean="0">
                <a:solidFill>
                  <a:srgbClr val="C00000"/>
                </a:solidFill>
              </a:rPr>
              <a:t>и</a:t>
            </a:r>
            <a:r>
              <a:rPr lang="en-US" sz="2400" b="1" dirty="0" smtClean="0">
                <a:solidFill>
                  <a:srgbClr val="C00000"/>
                </a:solidFill>
              </a:rPr>
              <a:t> 47</a:t>
            </a:r>
            <a:r>
              <a:rPr lang="sr-Cyrl-RS" sz="2400" b="1" dirty="0" smtClean="0">
                <a:solidFill>
                  <a:srgbClr val="C00000"/>
                </a:solidFill>
              </a:rPr>
              <a:t>!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03" y="1935627"/>
            <a:ext cx="3951283" cy="286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173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 ВЕЛИКИ ЖУПАН  СТЕФАН НЕМАЊА                      ПРАВОСЛАВНА ВЈЕРОНАУКА 6.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ИЗЛАЗАК ИЗ ЕГИПТА</dc:title>
  <dc:creator>Korisnik</dc:creator>
  <cp:lastModifiedBy>39. Slavoljub Lukic</cp:lastModifiedBy>
  <cp:revision>45</cp:revision>
  <dcterms:created xsi:type="dcterms:W3CDTF">2020-04-23T07:45:57Z</dcterms:created>
  <dcterms:modified xsi:type="dcterms:W3CDTF">2021-02-19T08:22:43Z</dcterms:modified>
</cp:coreProperties>
</file>