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72" r:id="rId4"/>
    <p:sldId id="276" r:id="rId5"/>
    <p:sldId id="277" r:id="rId6"/>
    <p:sldId id="278" r:id="rId7"/>
    <p:sldId id="279" r:id="rId8"/>
    <p:sldId id="280" r:id="rId9"/>
    <p:sldId id="281" r:id="rId10"/>
    <p:sldId id="275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4. Tanasic Sladjana" initials="5TS" lastIdx="12" clrIdx="0">
    <p:extLst>
      <p:ext uri="{19B8F6BF-5375-455C-9EA6-DF929625EA0E}">
        <p15:presenceInfo xmlns:p15="http://schemas.microsoft.com/office/powerpoint/2012/main" userId="S-1-5-21-2205367460-2660736358-2101033404-1279" providerId="AD"/>
      </p:ext>
    </p:extLst>
  </p:cmAuthor>
  <p:cmAuthor id="2" name="Danijela Lolic" initials="DL" lastIdx="1" clrIdx="1">
    <p:extLst>
      <p:ext uri="{19B8F6BF-5375-455C-9EA6-DF929625EA0E}">
        <p15:presenceInfo xmlns:p15="http://schemas.microsoft.com/office/powerpoint/2012/main" userId="67d28de278fda3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1/19/2021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1/19/2021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Map of Africa"/>
          <p:cNvGrpSpPr/>
          <p:nvPr/>
        </p:nvGrpSpPr>
        <p:grpSpPr bwMode="gray"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gray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gray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gray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gray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gray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gray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gray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gray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gray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gray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gray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gray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gray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gray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gray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gray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gray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gray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gray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gray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gray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gray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gray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gray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gray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gray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gray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gray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gray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gray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1/19/2021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SyVn8-DApTA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764" y="2420888"/>
            <a:ext cx="6532983" cy="1456185"/>
          </a:xfrm>
        </p:spPr>
        <p:txBody>
          <a:bodyPr>
            <a:normAutofit/>
          </a:bodyPr>
          <a:lstStyle/>
          <a:p>
            <a:r>
              <a:rPr lang="sr-Cyrl-BA" b="1" dirty="0"/>
              <a:t>ЗАПАДНА АФРИКА- ГВИНЕЈСКА АФРИКА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84673"/>
            <a:ext cx="3868686" cy="1143000"/>
          </a:xfrm>
        </p:spPr>
        <p:txBody>
          <a:bodyPr/>
          <a:lstStyle/>
          <a:p>
            <a:r>
              <a:rPr lang="sr-Cyrl-BA" dirty="0"/>
              <a:t> </a:t>
            </a:r>
            <a:r>
              <a:rPr lang="sr-Cyrl-BA" b="1" dirty="0"/>
              <a:t>Данијела Лолић</a:t>
            </a:r>
          </a:p>
          <a:p>
            <a:r>
              <a:rPr lang="sr-Cyrl-BA" dirty="0"/>
              <a:t>ЈУ ОШ „Петар Кочић“, Кола</a:t>
            </a:r>
          </a:p>
          <a:p>
            <a:r>
              <a:rPr lang="sr-Cyrl-BA" dirty="0"/>
              <a:t>Бања Лука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34D106E-ECC5-4860-BD42-9131248FF121}"/>
              </a:ext>
            </a:extLst>
          </p:cNvPr>
          <p:cNvSpPr/>
          <p:nvPr/>
        </p:nvSpPr>
        <p:spPr>
          <a:xfrm>
            <a:off x="6454452" y="2428039"/>
            <a:ext cx="2088232" cy="124016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676176"/>
            <a:ext cx="4546103" cy="864096"/>
          </a:xfrm>
        </p:spPr>
        <p:txBody>
          <a:bodyPr/>
          <a:lstStyle/>
          <a:p>
            <a:r>
              <a:rPr lang="sr-Cyrl-BA" sz="3600" b="1" dirty="0"/>
              <a:t>Домаћа задаћа</a:t>
            </a:r>
            <a:endParaRPr lang="en-US" sz="3600" b="1" dirty="0"/>
          </a:p>
        </p:txBody>
      </p:sp>
      <p:pic>
        <p:nvPicPr>
          <p:cNvPr id="3" name="Online Media 2" title="A river and its people, the Niger river (Local boats) (Documentary, Discovery, History)">
            <a:hlinkClick r:id="" action="ppaction://media"/>
            <a:extLst>
              <a:ext uri="{FF2B5EF4-FFF2-40B4-BE49-F238E27FC236}">
                <a16:creationId xmlns:a16="http://schemas.microsoft.com/office/drawing/2014/main" xmlns="" id="{B998F385-A182-49B1-B83B-C83BF2B2A5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65813" y="1836738"/>
            <a:ext cx="5638800" cy="318611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9756" y="1988840"/>
            <a:ext cx="4403716" cy="2376264"/>
          </a:xfrm>
        </p:spPr>
        <p:txBody>
          <a:bodyPr>
            <a:noAutofit/>
          </a:bodyPr>
          <a:lstStyle/>
          <a:p>
            <a:r>
              <a:rPr lang="sr-Cyrl-BA" sz="2400" dirty="0"/>
              <a:t>ПОГЛЕДАЈТЕ ВИДЕО О ГВИНЕЈСКОЈ АФРИЦИ НА ЕНГЛЕСКОМ ЈЕЗИКУ, ОВО ЈЕ  ПРИЛИКА ДА УВЈЕЖБАТЕ И ГЕОГРАФИЈУ И ЕНГЛЕСКИ ЈЕЗИК!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05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476672"/>
            <a:ext cx="4156718" cy="504056"/>
          </a:xfrm>
        </p:spPr>
        <p:txBody>
          <a:bodyPr/>
          <a:lstStyle/>
          <a:p>
            <a:pPr marL="45720" indent="0">
              <a:buNone/>
            </a:pPr>
            <a:r>
              <a:rPr lang="sr-Cyrl-BA" b="1" dirty="0"/>
              <a:t>Географски положај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3A01DD-B32D-4DF3-80B7-6738DC28A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154" y="1072212"/>
            <a:ext cx="6192688" cy="6381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64B8A2E-A908-4668-B3D1-DF967A7D9D13}"/>
              </a:ext>
            </a:extLst>
          </p:cNvPr>
          <p:cNvSpPr txBox="1"/>
          <p:nvPr/>
        </p:nvSpPr>
        <p:spPr>
          <a:xfrm>
            <a:off x="333772" y="126876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Обухвата двије регије:</a:t>
            </a:r>
          </a:p>
          <a:p>
            <a:pPr>
              <a:lnSpc>
                <a:spcPct val="90000"/>
              </a:lnSpc>
            </a:pPr>
            <a:endParaRPr lang="sr-Cyrl-BA" sz="2000" dirty="0"/>
          </a:p>
          <a:p>
            <a:pPr>
              <a:lnSpc>
                <a:spcPct val="90000"/>
              </a:lnSpc>
            </a:pPr>
            <a:r>
              <a:rPr lang="sr-Cyrl-BA" sz="2000" b="1" dirty="0"/>
              <a:t>Гвинејска Африка </a:t>
            </a:r>
            <a:r>
              <a:rPr lang="sr-Cyrl-BA" sz="2000" dirty="0"/>
              <a:t>и</a:t>
            </a:r>
            <a:r>
              <a:rPr lang="sr-Cyrl-BA" sz="2000" b="1" dirty="0"/>
              <a:t>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Басен Конга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B63FF4-B9C3-4EC4-8B2F-7014E463EEC2}"/>
              </a:ext>
            </a:extLst>
          </p:cNvPr>
          <p:cNvSpPr txBox="1"/>
          <p:nvPr/>
        </p:nvSpPr>
        <p:spPr>
          <a:xfrm>
            <a:off x="369777" y="2659135"/>
            <a:ext cx="4968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Гвинејска Африка се налази између Гвинејског залива на југу, пустиње Сахара на сјеверу, Атланског океана на западу, Суданске висоравни и Камерунских планина на истоку.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C5BC39-9477-45B7-81BA-2E5EF6884474}"/>
              </a:ext>
            </a:extLst>
          </p:cNvPr>
          <p:cNvSpPr txBox="1"/>
          <p:nvPr/>
        </p:nvSpPr>
        <p:spPr>
          <a:xfrm>
            <a:off x="334137" y="4869160"/>
            <a:ext cx="4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Обала је ниска и неразуђена.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96FD79-4246-4DDF-A9BB-3F37707CBE9F}"/>
              </a:ext>
            </a:extLst>
          </p:cNvPr>
          <p:cNvSpPr txBox="1"/>
          <p:nvPr/>
        </p:nvSpPr>
        <p:spPr>
          <a:xfrm>
            <a:off x="334137" y="5830402"/>
            <a:ext cx="468051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Површина: 6,3 милона км²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0798715-3A3E-40CF-925F-C435760311CD}"/>
              </a:ext>
            </a:extLst>
          </p:cNvPr>
          <p:cNvSpPr/>
          <p:nvPr/>
        </p:nvSpPr>
        <p:spPr>
          <a:xfrm rot="1441288">
            <a:off x="5965338" y="3972825"/>
            <a:ext cx="2540061" cy="396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b="1" dirty="0"/>
              <a:t>Гвинејски залив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79F4F28-BDBF-4D82-BDB8-BB2742CF4690}"/>
              </a:ext>
            </a:extLst>
          </p:cNvPr>
          <p:cNvSpPr/>
          <p:nvPr/>
        </p:nvSpPr>
        <p:spPr>
          <a:xfrm>
            <a:off x="6708650" y="2379590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b="1" dirty="0">
                <a:solidFill>
                  <a:schemeClr val="tx1"/>
                </a:solidFill>
              </a:rPr>
              <a:t>Сахара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52FED8-4B44-4EF2-B63E-5DCE466B266C}"/>
              </a:ext>
            </a:extLst>
          </p:cNvPr>
          <p:cNvSpPr/>
          <p:nvPr/>
        </p:nvSpPr>
        <p:spPr>
          <a:xfrm rot="16936653">
            <a:off x="4565327" y="2559463"/>
            <a:ext cx="2808312" cy="754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b="1" dirty="0"/>
              <a:t>Атланск</a:t>
            </a:r>
            <a:r>
              <a:rPr lang="sr-Cyrl-BA" sz="2000" dirty="0"/>
              <a:t>и</a:t>
            </a:r>
            <a:r>
              <a:rPr lang="sr-Cyrl-BA" sz="2000" b="1" dirty="0"/>
              <a:t> океан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515224-A947-4926-B916-950B36ED1236}"/>
              </a:ext>
            </a:extLst>
          </p:cNvPr>
          <p:cNvSpPr/>
          <p:nvPr/>
        </p:nvSpPr>
        <p:spPr>
          <a:xfrm>
            <a:off x="8614692" y="2996952"/>
            <a:ext cx="190821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1" dirty="0"/>
              <a:t>Суданска висораван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FF17DB-9268-4A79-8387-4C3D079423C8}"/>
              </a:ext>
            </a:extLst>
          </p:cNvPr>
          <p:cNvSpPr txBox="1"/>
          <p:nvPr/>
        </p:nvSpPr>
        <p:spPr>
          <a:xfrm rot="20071542">
            <a:off x="7979898" y="3546288"/>
            <a:ext cx="154903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1600" b="1" dirty="0">
                <a:solidFill>
                  <a:schemeClr val="bg1"/>
                </a:solidFill>
              </a:rPr>
              <a:t>Камерунске планине</a:t>
            </a:r>
          </a:p>
        </p:txBody>
      </p:sp>
    </p:spTree>
    <p:extLst>
      <p:ext uri="{BB962C8B-B14F-4D97-AF65-F5344CB8AC3E}">
        <p14:creationId xmlns:p14="http://schemas.microsoft.com/office/powerpoint/2010/main" val="74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E3B8EF-0FC9-4937-A3A4-0319CF41FB50}"/>
              </a:ext>
            </a:extLst>
          </p:cNvPr>
          <p:cNvSpPr txBox="1"/>
          <p:nvPr/>
        </p:nvSpPr>
        <p:spPr>
          <a:xfrm>
            <a:off x="765820" y="764704"/>
            <a:ext cx="20882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Рељеф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00339B-23BF-4CE7-A240-45CCA818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00" y="576064"/>
            <a:ext cx="4887427" cy="628193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18DE17-0CFC-4212-9D31-B8A8290D2E69}"/>
              </a:ext>
            </a:extLst>
          </p:cNvPr>
          <p:cNvSpPr/>
          <p:nvPr/>
        </p:nvSpPr>
        <p:spPr>
          <a:xfrm flipV="1">
            <a:off x="6886500" y="2132856"/>
            <a:ext cx="2835301" cy="129614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C44449-2D01-4092-9CEC-DB8AD52536C9}"/>
              </a:ext>
            </a:extLst>
          </p:cNvPr>
          <p:cNvSpPr txBox="1"/>
          <p:nvPr/>
        </p:nvSpPr>
        <p:spPr>
          <a:xfrm>
            <a:off x="549796" y="1556792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У рељефном погледу ова регија се може подијелити на неколико морфолошких цјелина:</a:t>
            </a:r>
          </a:p>
          <a:p>
            <a:pPr>
              <a:lnSpc>
                <a:spcPct val="90000"/>
              </a:lnSpc>
            </a:pPr>
            <a:endParaRPr lang="sr-Cyrl-BA" sz="2000" dirty="0"/>
          </a:p>
          <a:p>
            <a:pPr>
              <a:lnSpc>
                <a:spcPct val="90000"/>
              </a:lnSpc>
            </a:pPr>
            <a:r>
              <a:rPr lang="sr-Cyrl-BA" sz="2000" b="1" dirty="0"/>
              <a:t>Гвинејска низија </a:t>
            </a:r>
            <a:r>
              <a:rPr lang="sr-Cyrl-BA" sz="2000" dirty="0"/>
              <a:t>– уз обалу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Суданска висораван </a:t>
            </a:r>
            <a:r>
              <a:rPr lang="sr-Cyrl-BA" sz="2000" dirty="0"/>
              <a:t>– сјевер регије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Сахарска висораван </a:t>
            </a:r>
            <a:r>
              <a:rPr lang="sr-Cyrl-BA" sz="2000" dirty="0"/>
              <a:t>– на сјеверу регије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050BB4-C15C-4E89-A5DC-7016CB3EB182}"/>
              </a:ext>
            </a:extLst>
          </p:cNvPr>
          <p:cNvSpPr txBox="1"/>
          <p:nvPr/>
        </p:nvSpPr>
        <p:spPr>
          <a:xfrm>
            <a:off x="621804" y="414908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 западу низије су ријеке </a:t>
            </a:r>
            <a:r>
              <a:rPr lang="sr-Cyrl-BA" sz="2000" b="1" dirty="0"/>
              <a:t>Сенегал</a:t>
            </a:r>
            <a:r>
              <a:rPr lang="sr-Cyrl-BA" sz="2000" dirty="0"/>
              <a:t> и </a:t>
            </a:r>
            <a:r>
              <a:rPr lang="sr-Cyrl-BA" sz="2000" b="1" dirty="0"/>
              <a:t>Гамбија</a:t>
            </a:r>
            <a:r>
              <a:rPr lang="sr-Cyrl-BA" sz="2000" dirty="0"/>
              <a:t>, </a:t>
            </a:r>
            <a:r>
              <a:rPr lang="sr-Cyrl-BA" sz="2000" b="1" dirty="0"/>
              <a:t>Гвинејске планине </a:t>
            </a:r>
            <a:r>
              <a:rPr lang="sr-Cyrl-BA" sz="2000" dirty="0"/>
              <a:t>(Фута Цалон,Лома и Нимба)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На истоку регије је басен језера </a:t>
            </a:r>
            <a:r>
              <a:rPr lang="sr-Cyrl-BA" sz="2000" b="1" dirty="0"/>
              <a:t>Чад.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9852A51-3A12-43E0-B7E6-EE5A55272DED}"/>
              </a:ext>
            </a:extLst>
          </p:cNvPr>
          <p:cNvCxnSpPr>
            <a:cxnSpLocks/>
          </p:cNvCxnSpPr>
          <p:nvPr/>
        </p:nvCxnSpPr>
        <p:spPr>
          <a:xfrm flipV="1">
            <a:off x="4726260" y="2420888"/>
            <a:ext cx="252028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170DF825-3C59-4F98-A257-BE4B3D446DEE}"/>
              </a:ext>
            </a:extLst>
          </p:cNvPr>
          <p:cNvCxnSpPr/>
          <p:nvPr/>
        </p:nvCxnSpPr>
        <p:spPr>
          <a:xfrm flipV="1">
            <a:off x="1269876" y="2564904"/>
            <a:ext cx="5688632" cy="19593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66107CED-E892-43AD-9467-2243C1D45216}"/>
              </a:ext>
            </a:extLst>
          </p:cNvPr>
          <p:cNvCxnSpPr/>
          <p:nvPr/>
        </p:nvCxnSpPr>
        <p:spPr>
          <a:xfrm flipV="1">
            <a:off x="4294212" y="2852936"/>
            <a:ext cx="3024336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89A5F4D-B68E-4AA3-ABC8-641A0963505E}"/>
              </a:ext>
            </a:extLst>
          </p:cNvPr>
          <p:cNvCxnSpPr/>
          <p:nvPr/>
        </p:nvCxnSpPr>
        <p:spPr>
          <a:xfrm flipV="1">
            <a:off x="5446340" y="2708920"/>
            <a:ext cx="3600400" cy="24482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A0DB41-3807-4845-A825-6F79FE58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964" y="2209812"/>
            <a:ext cx="6315075" cy="1781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C2F20E-9330-4A1D-92CE-A1135A4B7E23}"/>
              </a:ext>
            </a:extLst>
          </p:cNvPr>
          <p:cNvSpPr txBox="1"/>
          <p:nvPr/>
        </p:nvSpPr>
        <p:spPr>
          <a:xfrm>
            <a:off x="465341" y="465685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Гвинејска низија</a:t>
            </a:r>
            <a:r>
              <a:rPr lang="sr-Cyrl-BA" sz="2000" dirty="0"/>
              <a:t> се простире уз обалу Гвинејског залива. Настала је таложењем ријечних наноса које су ријеке доносиле са Суданске висоравни и таложиле у својим доњим токовима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A19799-128D-40ED-8F41-B2EB0B3B7A2D}"/>
              </a:ext>
            </a:extLst>
          </p:cNvPr>
          <p:cNvSpPr txBox="1"/>
          <p:nvPr/>
        </p:nvSpPr>
        <p:spPr>
          <a:xfrm>
            <a:off x="477788" y="69269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Сјеверно од Гвинејске низије простире се </a:t>
            </a:r>
            <a:r>
              <a:rPr lang="sr-Cyrl-BA" sz="2000" b="1" dirty="0"/>
              <a:t>Суданска висораван </a:t>
            </a:r>
            <a:r>
              <a:rPr lang="sr-Cyrl-BA" sz="2000" dirty="0"/>
              <a:t>са издвојеним планинским масивима висине до 1000м.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0B005A-5979-4BDA-9686-2607207E517E}"/>
              </a:ext>
            </a:extLst>
          </p:cNvPr>
          <p:cNvSpPr txBox="1"/>
          <p:nvPr/>
        </p:nvSpPr>
        <p:spPr>
          <a:xfrm>
            <a:off x="7966620" y="4373793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Највиши рељеф представљају </a:t>
            </a:r>
            <a:r>
              <a:rPr lang="sr-Cyrl-BA" sz="2000" b="1" dirty="0"/>
              <a:t>Камерунске планине</a:t>
            </a:r>
            <a:r>
              <a:rPr lang="sr-Cyrl-BA" sz="2000" dirty="0"/>
              <a:t> на истоку.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B26402-FD0E-4AA5-80DF-FD748D077511}"/>
              </a:ext>
            </a:extLst>
          </p:cNvPr>
          <p:cNvSpPr txBox="1"/>
          <p:nvPr/>
        </p:nvSpPr>
        <p:spPr>
          <a:xfrm>
            <a:off x="7174532" y="701811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 сјеверу Гвинејске Африке простире се </a:t>
            </a:r>
            <a:r>
              <a:rPr lang="sr-Cyrl-BA" sz="2000" b="1" dirty="0"/>
              <a:t>Сахарска висораван</a:t>
            </a:r>
            <a:r>
              <a:rPr lang="sr-Cyrl-BA" sz="2000" dirty="0"/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CE17A0A-9213-4F3C-80D1-A9FDBDA8C63F}"/>
              </a:ext>
            </a:extLst>
          </p:cNvPr>
          <p:cNvCxnSpPr>
            <a:cxnSpLocks/>
          </p:cNvCxnSpPr>
          <p:nvPr/>
        </p:nvCxnSpPr>
        <p:spPr>
          <a:xfrm flipV="1">
            <a:off x="2494012" y="3789040"/>
            <a:ext cx="2232248" cy="9233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5C052A4-C843-4108-847A-9F085BB1FF5D}"/>
              </a:ext>
            </a:extLst>
          </p:cNvPr>
          <p:cNvCxnSpPr>
            <a:cxnSpLocks/>
          </p:cNvCxnSpPr>
          <p:nvPr/>
        </p:nvCxnSpPr>
        <p:spPr>
          <a:xfrm>
            <a:off x="3466120" y="1850295"/>
            <a:ext cx="3492388" cy="1109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358456D-8B27-4600-87D9-2FC199163A7D}"/>
              </a:ext>
            </a:extLst>
          </p:cNvPr>
          <p:cNvCxnSpPr/>
          <p:nvPr/>
        </p:nvCxnSpPr>
        <p:spPr>
          <a:xfrm flipH="1" flipV="1">
            <a:off x="6094412" y="3717032"/>
            <a:ext cx="2304256" cy="724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D5E52B3-EB0F-4694-BE7D-548E3A17B3A0}"/>
              </a:ext>
            </a:extLst>
          </p:cNvPr>
          <p:cNvCxnSpPr>
            <a:cxnSpLocks/>
          </p:cNvCxnSpPr>
          <p:nvPr/>
        </p:nvCxnSpPr>
        <p:spPr>
          <a:xfrm flipH="1">
            <a:off x="5518348" y="1556792"/>
            <a:ext cx="2088232" cy="848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B9FF5F-4E0C-4C1B-B0BD-34194F181658}"/>
              </a:ext>
            </a:extLst>
          </p:cNvPr>
          <p:cNvSpPr txBox="1"/>
          <p:nvPr/>
        </p:nvSpPr>
        <p:spPr>
          <a:xfrm>
            <a:off x="909836" y="219470"/>
            <a:ext cx="69127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Клима и биогеографске карактеристике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8911D2-BF34-49A2-A593-CD8E7C85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01" y="762132"/>
            <a:ext cx="8724900" cy="4467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B4310E-BAEC-41B0-AADC-1C5113087C07}"/>
              </a:ext>
            </a:extLst>
          </p:cNvPr>
          <p:cNvSpPr txBox="1"/>
          <p:nvPr/>
        </p:nvSpPr>
        <p:spPr>
          <a:xfrm>
            <a:off x="297768" y="79231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Идући од југа према сјеверу смјењују се: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C7B430-37F1-4915-A02B-828CF6972132}"/>
              </a:ext>
            </a:extLst>
          </p:cNvPr>
          <p:cNvSpPr txBox="1"/>
          <p:nvPr/>
        </p:nvSpPr>
        <p:spPr>
          <a:xfrm>
            <a:off x="224809" y="176150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Екваторијална клима </a:t>
            </a:r>
            <a:r>
              <a:rPr lang="sr-Cyrl-BA" sz="2000" dirty="0"/>
              <a:t> - крајњи југ</a:t>
            </a:r>
          </a:p>
          <a:p>
            <a:pPr>
              <a:lnSpc>
                <a:spcPct val="90000"/>
              </a:lnSpc>
            </a:pPr>
            <a:endParaRPr lang="sr-Cyrl-BA" sz="2000" b="1" dirty="0"/>
          </a:p>
          <a:p>
            <a:pPr>
              <a:lnSpc>
                <a:spcPct val="90000"/>
              </a:lnSpc>
            </a:pPr>
            <a:r>
              <a:rPr lang="sr-Cyrl-BA" sz="2000" b="1" dirty="0"/>
              <a:t>Влажна тропска клима </a:t>
            </a:r>
            <a:r>
              <a:rPr lang="sr-Cyrl-BA" sz="2000" dirty="0"/>
              <a:t>– сјеверно од екваторијалне</a:t>
            </a:r>
            <a:r>
              <a:rPr lang="en-US" sz="2000" dirty="0"/>
              <a:t> </a:t>
            </a:r>
            <a:r>
              <a:rPr lang="sr-Cyrl-BA" sz="2000" dirty="0"/>
              <a:t>климе</a:t>
            </a:r>
          </a:p>
          <a:p>
            <a:pPr>
              <a:lnSpc>
                <a:spcPct val="90000"/>
              </a:lnSpc>
            </a:pPr>
            <a:endParaRPr lang="sr-Cyrl-BA" sz="2000" b="1" dirty="0"/>
          </a:p>
          <a:p>
            <a:pPr>
              <a:lnSpc>
                <a:spcPct val="90000"/>
              </a:lnSpc>
            </a:pPr>
            <a:r>
              <a:rPr lang="sr-Cyrl-BA" sz="2000" b="1" dirty="0"/>
              <a:t>Сува тропска </a:t>
            </a:r>
            <a:r>
              <a:rPr lang="sr-Cyrl-BA" sz="2000" dirty="0"/>
              <a:t>или</a:t>
            </a:r>
            <a:r>
              <a:rPr lang="sr-Cyrl-BA" sz="2000" b="1" dirty="0"/>
              <a:t> пустињска клима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48BAAF5-C6DD-462D-BB69-5A4FCA5A8F50}"/>
              </a:ext>
            </a:extLst>
          </p:cNvPr>
          <p:cNvCxnSpPr/>
          <p:nvPr/>
        </p:nvCxnSpPr>
        <p:spPr>
          <a:xfrm>
            <a:off x="3723951" y="4581128"/>
            <a:ext cx="792088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6CE66E-DAD6-44C1-886E-75759CCC883D}"/>
              </a:ext>
            </a:extLst>
          </p:cNvPr>
          <p:cNvSpPr/>
          <p:nvPr/>
        </p:nvSpPr>
        <p:spPr>
          <a:xfrm>
            <a:off x="3502124" y="1253977"/>
            <a:ext cx="1296144" cy="43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1" dirty="0">
                <a:solidFill>
                  <a:schemeClr val="tx1"/>
                </a:solidFill>
              </a:rPr>
              <a:t>Прашума</a:t>
            </a:r>
            <a:r>
              <a:rPr lang="sr-Cyrl-BA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EA415D-69D2-48E9-AF72-64075B54C97B}"/>
              </a:ext>
            </a:extLst>
          </p:cNvPr>
          <p:cNvSpPr/>
          <p:nvPr/>
        </p:nvSpPr>
        <p:spPr>
          <a:xfrm>
            <a:off x="5734372" y="2371270"/>
            <a:ext cx="1008112" cy="30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1" dirty="0">
                <a:solidFill>
                  <a:schemeClr val="tx1"/>
                </a:solidFill>
              </a:rPr>
              <a:t>савана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1587B8-0493-4C10-B5E7-ECE2F3447EAC}"/>
              </a:ext>
            </a:extLst>
          </p:cNvPr>
          <p:cNvSpPr/>
          <p:nvPr/>
        </p:nvSpPr>
        <p:spPr>
          <a:xfrm>
            <a:off x="7102524" y="2405587"/>
            <a:ext cx="864096" cy="288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1" dirty="0">
                <a:solidFill>
                  <a:schemeClr val="tx1"/>
                </a:solidFill>
              </a:rPr>
              <a:t>степа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73FE9E-B956-4FC8-8C5E-6E2664867F5A}"/>
              </a:ext>
            </a:extLst>
          </p:cNvPr>
          <p:cNvSpPr/>
          <p:nvPr/>
        </p:nvSpPr>
        <p:spPr>
          <a:xfrm>
            <a:off x="8338591" y="2412206"/>
            <a:ext cx="864096" cy="2880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1" dirty="0">
                <a:solidFill>
                  <a:schemeClr val="tx1"/>
                </a:solidFill>
              </a:rPr>
              <a:t>сахел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B36E69-54C4-4D87-8365-516D8D2E107B}"/>
              </a:ext>
            </a:extLst>
          </p:cNvPr>
          <p:cNvSpPr/>
          <p:nvPr/>
        </p:nvSpPr>
        <p:spPr>
          <a:xfrm>
            <a:off x="9775476" y="2391859"/>
            <a:ext cx="1224136" cy="288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1" dirty="0">
                <a:solidFill>
                  <a:schemeClr val="tx1"/>
                </a:solidFill>
              </a:rPr>
              <a:t>пустиња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30E5D7-DB5C-4C73-8DBE-C75A28EC1152}"/>
              </a:ext>
            </a:extLst>
          </p:cNvPr>
          <p:cNvSpPr/>
          <p:nvPr/>
        </p:nvSpPr>
        <p:spPr>
          <a:xfrm>
            <a:off x="5244962" y="1531037"/>
            <a:ext cx="5904656" cy="3525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b="1" dirty="0">
                <a:solidFill>
                  <a:schemeClr val="tx1"/>
                </a:solidFill>
              </a:rPr>
              <a:t>Измјена биљног покривача у Гвинејској Африци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A889147-D2D9-4558-A840-F1288E9F1738}"/>
              </a:ext>
            </a:extLst>
          </p:cNvPr>
          <p:cNvSpPr/>
          <p:nvPr/>
        </p:nvSpPr>
        <p:spPr>
          <a:xfrm>
            <a:off x="3502124" y="4646904"/>
            <a:ext cx="2002794" cy="438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1" dirty="0">
                <a:solidFill>
                  <a:schemeClr val="tx1"/>
                </a:solidFill>
              </a:rPr>
              <a:t>ЈУГ</a:t>
            </a:r>
          </a:p>
          <a:p>
            <a:pPr algn="ctr"/>
            <a:r>
              <a:rPr lang="sr-Cyrl-BA" sz="1600" b="1" dirty="0">
                <a:solidFill>
                  <a:schemeClr val="tx1"/>
                </a:solidFill>
              </a:rPr>
              <a:t>Гвинејски залив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6C3C014-CC77-4F36-8E3E-E142C65E57BC}"/>
              </a:ext>
            </a:extLst>
          </p:cNvPr>
          <p:cNvSpPr/>
          <p:nvPr/>
        </p:nvSpPr>
        <p:spPr>
          <a:xfrm>
            <a:off x="6742484" y="5229200"/>
            <a:ext cx="2160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04A729-E5EE-4E93-939D-1B49F4AAE587}"/>
              </a:ext>
            </a:extLst>
          </p:cNvPr>
          <p:cNvSpPr/>
          <p:nvPr/>
        </p:nvSpPr>
        <p:spPr>
          <a:xfrm>
            <a:off x="9788331" y="4581128"/>
            <a:ext cx="1800200" cy="68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b="1" dirty="0">
                <a:solidFill>
                  <a:schemeClr val="tx1"/>
                </a:solidFill>
              </a:rPr>
              <a:t>СЈЕВЕР</a:t>
            </a:r>
          </a:p>
          <a:p>
            <a:pPr algn="ctr"/>
            <a:r>
              <a:rPr lang="sr-Cyrl-BA" sz="1600" b="1" dirty="0">
                <a:solidFill>
                  <a:schemeClr val="tx1"/>
                </a:solidFill>
              </a:rPr>
              <a:t>Сахара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37D45BD-5EFB-4104-B410-3CB18AB5866D}"/>
              </a:ext>
            </a:extLst>
          </p:cNvPr>
          <p:cNvSpPr txBox="1"/>
          <p:nvPr/>
        </p:nvSpPr>
        <p:spPr>
          <a:xfrm>
            <a:off x="3899415" y="583801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Темературе ваздуха су током читаве године изнад 20°</a:t>
            </a:r>
            <a:r>
              <a:rPr lang="en-US" sz="2000" dirty="0"/>
              <a:t>C</a:t>
            </a:r>
            <a:endParaRPr lang="sr-Cyrl-BA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C7B241-7A6C-4746-B602-700B76617940}"/>
              </a:ext>
            </a:extLst>
          </p:cNvPr>
          <p:cNvSpPr/>
          <p:nvPr/>
        </p:nvSpPr>
        <p:spPr>
          <a:xfrm>
            <a:off x="3771156" y="3950805"/>
            <a:ext cx="2160240" cy="352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400" b="1" dirty="0">
                <a:solidFill>
                  <a:srgbClr val="FF0000"/>
                </a:solidFill>
              </a:rPr>
              <a:t>Мангрова вегетација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520546B-CE9F-488A-8A3E-F4F3A5EB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3" y="4930622"/>
            <a:ext cx="3271095" cy="16210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FD0565E-3D64-4E3C-8EEB-E3D37AF83812}"/>
              </a:ext>
            </a:extLst>
          </p:cNvPr>
          <p:cNvCxnSpPr/>
          <p:nvPr/>
        </p:nvCxnSpPr>
        <p:spPr>
          <a:xfrm flipV="1">
            <a:off x="909836" y="5373216"/>
            <a:ext cx="0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D8B8A3-EC9E-4738-97EE-644CE88B7342}"/>
              </a:ext>
            </a:extLst>
          </p:cNvPr>
          <p:cNvSpPr txBox="1"/>
          <p:nvPr/>
        </p:nvSpPr>
        <p:spPr>
          <a:xfrm>
            <a:off x="549796" y="214188"/>
            <a:ext cx="27363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Хидрографија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AE7272-BC41-4C2A-AE01-8C5D29ED29F3}"/>
              </a:ext>
            </a:extLst>
          </p:cNvPr>
          <p:cNvSpPr txBox="1"/>
          <p:nvPr/>
        </p:nvSpPr>
        <p:spPr>
          <a:xfrm>
            <a:off x="405780" y="6955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Ријеке су богате водом јер има доста падавина.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D5FDDD-F3FB-4811-8992-714C5162E0C3}"/>
              </a:ext>
            </a:extLst>
          </p:cNvPr>
          <p:cNvSpPr txBox="1"/>
          <p:nvPr/>
        </p:nvSpPr>
        <p:spPr>
          <a:xfrm>
            <a:off x="405780" y="1489369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 многим ријекама су изграђене хидроцентрале а вода се користи и за наводњавање пољопривредних површина.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94D992-80DC-41BC-A4AD-D5B5CBAC4047}"/>
              </a:ext>
            </a:extLst>
          </p:cNvPr>
          <p:cNvSpPr txBox="1"/>
          <p:nvPr/>
        </p:nvSpPr>
        <p:spPr>
          <a:xfrm>
            <a:off x="405780" y="2979683"/>
            <a:ext cx="6119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Највеће ријеке су: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Нигер </a:t>
            </a:r>
            <a:r>
              <a:rPr lang="sr-Cyrl-BA" sz="2000" dirty="0"/>
              <a:t>– најдужа 4180 км 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( трећа по дужини у Африци)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Волта </a:t>
            </a:r>
            <a:r>
              <a:rPr lang="sr-Cyrl-BA" sz="2000" dirty="0"/>
              <a:t>– највеће вјештачко језеро на свијету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 ( дуго 400км)</a:t>
            </a:r>
            <a:r>
              <a:rPr lang="sr-Cyrl-BA" sz="2000" b="1" dirty="0"/>
              <a:t>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Сенегал  </a:t>
            </a:r>
            <a:r>
              <a:rPr lang="sr-Cyrl-BA" sz="2000" dirty="0"/>
              <a:t>и </a:t>
            </a:r>
            <a:r>
              <a:rPr lang="sr-Cyrl-BA" sz="2000" b="1" dirty="0"/>
              <a:t>Гамбија.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E795C4-79E5-48D3-A5A1-397F79D5A3FF}"/>
              </a:ext>
            </a:extLst>
          </p:cNvPr>
          <p:cNvSpPr txBox="1"/>
          <p:nvPr/>
        </p:nvSpPr>
        <p:spPr>
          <a:xfrm>
            <a:off x="405780" y="479715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Највеће природно језеро јесте </a:t>
            </a:r>
            <a:r>
              <a:rPr lang="sr-Cyrl-BA" sz="2000" b="1" dirty="0"/>
              <a:t>ЧАД. </a:t>
            </a:r>
            <a:r>
              <a:rPr lang="sr-Cyrl-BA" sz="2000" dirty="0"/>
              <a:t>Због процеса дезертификације и ширења Сахаре његову воду користи околно становништво па му се површина смањује.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5CF66E-9D81-41A3-838C-9B952F1AD797}"/>
              </a:ext>
            </a:extLst>
          </p:cNvPr>
          <p:cNvSpPr txBox="1"/>
          <p:nvPr/>
        </p:nvSpPr>
        <p:spPr>
          <a:xfrm>
            <a:off x="2422004" y="6217390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Недостатак воде настоји се ублажити бушењем артешких бунара.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CA2256-8F8D-4204-81C2-862C52693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662" y="214188"/>
            <a:ext cx="5048250" cy="5638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AC49FF-DBFE-4E03-89B0-E5C963F252F2}"/>
              </a:ext>
            </a:extLst>
          </p:cNvPr>
          <p:cNvSpPr/>
          <p:nvPr/>
        </p:nvSpPr>
        <p:spPr>
          <a:xfrm rot="797021">
            <a:off x="7832972" y="2038033"/>
            <a:ext cx="108012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400" b="1" dirty="0">
                <a:solidFill>
                  <a:srgbClr val="FF0000"/>
                </a:solidFill>
              </a:rPr>
              <a:t>Нигер</a:t>
            </a:r>
            <a:r>
              <a:rPr lang="sr-Cyrl-BA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4EC1BC-D6AA-4C89-AA24-CD8EAE978D98}"/>
              </a:ext>
            </a:extLst>
          </p:cNvPr>
          <p:cNvSpPr/>
          <p:nvPr/>
        </p:nvSpPr>
        <p:spPr>
          <a:xfrm>
            <a:off x="7894612" y="2692395"/>
            <a:ext cx="72008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400" b="1" dirty="0">
                <a:solidFill>
                  <a:srgbClr val="FF0000"/>
                </a:solidFill>
              </a:rPr>
              <a:t>Волта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361BCE-E4E8-4C53-A18C-BD1922BF2971}"/>
              </a:ext>
            </a:extLst>
          </p:cNvPr>
          <p:cNvSpPr/>
          <p:nvPr/>
        </p:nvSpPr>
        <p:spPr>
          <a:xfrm rot="657624">
            <a:off x="6814494" y="1915360"/>
            <a:ext cx="1008111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400" b="1" dirty="0">
                <a:solidFill>
                  <a:srgbClr val="FF0000"/>
                </a:solidFill>
              </a:rPr>
              <a:t>Сенегал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82A09F6-55EB-4105-96DF-DBAFA4441BAA}"/>
              </a:ext>
            </a:extLst>
          </p:cNvPr>
          <p:cNvSpPr/>
          <p:nvPr/>
        </p:nvSpPr>
        <p:spPr>
          <a:xfrm>
            <a:off x="7065821" y="2310857"/>
            <a:ext cx="936104" cy="28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400" b="1" dirty="0">
                <a:solidFill>
                  <a:srgbClr val="FF0000"/>
                </a:solidFill>
              </a:rPr>
              <a:t>Гамбија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F6406D3-AE80-4332-A546-496D470B25CE}"/>
              </a:ext>
            </a:extLst>
          </p:cNvPr>
          <p:cNvSpPr/>
          <p:nvPr/>
        </p:nvSpPr>
        <p:spPr>
          <a:xfrm>
            <a:off x="6958508" y="1822151"/>
            <a:ext cx="2664296" cy="124681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sz="2400"/>
          </a:p>
        </p:txBody>
      </p:sp>
    </p:spTree>
    <p:extLst>
      <p:ext uri="{BB962C8B-B14F-4D97-AF65-F5344CB8AC3E}">
        <p14:creationId xmlns:p14="http://schemas.microsoft.com/office/powerpoint/2010/main" val="21158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FEE921-D0B2-4D92-AE14-6C34FC3E6206}"/>
              </a:ext>
            </a:extLst>
          </p:cNvPr>
          <p:cNvSpPr txBox="1"/>
          <p:nvPr/>
        </p:nvSpPr>
        <p:spPr>
          <a:xfrm>
            <a:off x="1557908" y="476672"/>
            <a:ext cx="4536504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Становништво и насеља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136EB7-E205-41F3-8FC5-43490FAD3A7C}"/>
              </a:ext>
            </a:extLst>
          </p:cNvPr>
          <p:cNvSpPr txBox="1"/>
          <p:nvPr/>
        </p:nvSpPr>
        <p:spPr>
          <a:xfrm>
            <a:off x="570369" y="120070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382 милиона становника </a:t>
            </a:r>
            <a:r>
              <a:rPr lang="sr-Cyrl-BA" sz="2000" dirty="0"/>
              <a:t>(2017.)</a:t>
            </a:r>
            <a:endParaRPr lang="sr-Cyrl-BA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DCF549-0A68-4126-B300-D49FD422D398}"/>
              </a:ext>
            </a:extLst>
          </p:cNvPr>
          <p:cNvSpPr txBox="1"/>
          <p:nvPr/>
        </p:nvSpPr>
        <p:spPr>
          <a:xfrm>
            <a:off x="475583" y="1842848"/>
            <a:ext cx="41764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dirty="0"/>
              <a:t>Најмногољуднија држава Африке је </a:t>
            </a:r>
            <a:r>
              <a:rPr lang="sr-Cyrl-BA" sz="2400" b="1" dirty="0"/>
              <a:t>НИГЕРИЈА</a:t>
            </a:r>
            <a:r>
              <a:rPr lang="sr-Cyrl-BA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974ACF-9127-4B14-A8F7-5064ED992B78}"/>
              </a:ext>
            </a:extLst>
          </p:cNvPr>
          <p:cNvSpPr txBox="1"/>
          <p:nvPr/>
        </p:nvSpPr>
        <p:spPr>
          <a:xfrm>
            <a:off x="6649905" y="101911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ГУСТИНА НАСЕЉЕНОСТИ: </a:t>
            </a:r>
          </a:p>
          <a:p>
            <a:pPr>
              <a:lnSpc>
                <a:spcPct val="90000"/>
              </a:lnSpc>
            </a:pPr>
            <a:endParaRPr lang="sr-Cyrl-BA" sz="2000" b="1" dirty="0"/>
          </a:p>
          <a:p>
            <a:pPr>
              <a:lnSpc>
                <a:spcPct val="90000"/>
              </a:lnSpc>
            </a:pPr>
            <a:r>
              <a:rPr lang="sr-Cyrl-BA" sz="2000" b="1" dirty="0"/>
              <a:t> </a:t>
            </a:r>
            <a:r>
              <a:rPr lang="sr-Cyrl-BA" sz="2000" b="1" u="sng" dirty="0"/>
              <a:t>382.465.880  </a:t>
            </a:r>
            <a:r>
              <a:rPr lang="sr-Cyrl-BA" sz="2000" b="1" dirty="0"/>
              <a:t>  бр.становника</a:t>
            </a:r>
            <a:endParaRPr lang="sr-Cyrl-BA" sz="2000" b="1" u="sng" dirty="0"/>
          </a:p>
          <a:p>
            <a:pPr>
              <a:lnSpc>
                <a:spcPct val="90000"/>
              </a:lnSpc>
            </a:pPr>
            <a:r>
              <a:rPr lang="sr-Cyrl-BA" sz="2000" b="1" dirty="0"/>
              <a:t>6.383.095         површина регије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= </a:t>
            </a:r>
            <a:r>
              <a:rPr lang="sr-Cyrl-BA" sz="2000" b="1" dirty="0">
                <a:solidFill>
                  <a:srgbClr val="FF0000"/>
                </a:solidFill>
              </a:rPr>
              <a:t>59.92 ст./км²</a:t>
            </a:r>
          </a:p>
          <a:p>
            <a:pPr>
              <a:lnSpc>
                <a:spcPct val="90000"/>
              </a:lnSpc>
            </a:pPr>
            <a:endParaRPr lang="sr-Cyrl-BA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3B5603-B534-427F-A491-C62B1D276069}"/>
              </a:ext>
            </a:extLst>
          </p:cNvPr>
          <p:cNvSpPr txBox="1"/>
          <p:nvPr/>
        </p:nvSpPr>
        <p:spPr>
          <a:xfrm>
            <a:off x="419224" y="2723582"/>
            <a:ext cx="6482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Судански црнци </a:t>
            </a:r>
            <a:r>
              <a:rPr lang="sr-Cyrl-BA" sz="2000" dirty="0"/>
              <a:t>су најбројнији и на југу су очували своју религију- анимизам, језик и обичаје а према сјеверу и Сахари  су се мијешали са </a:t>
            </a:r>
            <a:r>
              <a:rPr lang="sr-Cyrl-BA" sz="2000" b="1" dirty="0"/>
              <a:t>хамитско-семитским </a:t>
            </a:r>
            <a:r>
              <a:rPr lang="sr-Cyrl-BA" sz="2000" dirty="0"/>
              <a:t>групама народа.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5D98FC-EF68-49BF-90E3-CBA6637D41A4}"/>
              </a:ext>
            </a:extLst>
          </p:cNvPr>
          <p:cNvSpPr txBox="1"/>
          <p:nvPr/>
        </p:nvSpPr>
        <p:spPr>
          <a:xfrm>
            <a:off x="6941502" y="2662636"/>
            <a:ext cx="475808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Велики проблем представља висок природни прираштај.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Висок морталитет- сиромаштво, неухрањеност,дизентерија,ебола,сида.. </a:t>
            </a:r>
            <a:r>
              <a:rPr lang="sr-Cyrl-BA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8FB90F-6BB4-41F4-A59D-B06489BBA2A6}"/>
              </a:ext>
            </a:extLst>
          </p:cNvPr>
          <p:cNvSpPr txBox="1"/>
          <p:nvPr/>
        </p:nvSpPr>
        <p:spPr>
          <a:xfrm>
            <a:off x="443560" y="4047515"/>
            <a:ext cx="497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/>
              <a:t>Исламска религија </a:t>
            </a:r>
            <a:r>
              <a:rPr lang="sr-Cyrl-BA" sz="2000" dirty="0"/>
              <a:t>преовладава али заступљено  је </a:t>
            </a:r>
            <a:r>
              <a:rPr lang="sr-Cyrl-BA" sz="2000" b="1" dirty="0"/>
              <a:t>хришћанство</a:t>
            </a:r>
            <a:r>
              <a:rPr lang="sr-Cyrl-BA" sz="20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6391A7-5259-4378-9FE1-D9FCC60624A6}"/>
              </a:ext>
            </a:extLst>
          </p:cNvPr>
          <p:cNvSpPr txBox="1"/>
          <p:nvPr/>
        </p:nvSpPr>
        <p:spPr>
          <a:xfrm>
            <a:off x="419224" y="504885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Изражене миграције село – град.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Највећа насеља су главни градови. 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Највећи град је </a:t>
            </a:r>
            <a:r>
              <a:rPr lang="sr-Cyrl-BA" sz="2000" b="1" dirty="0"/>
              <a:t>Лагос</a:t>
            </a:r>
            <a:r>
              <a:rPr lang="sr-Cyrl-BA" sz="2000" dirty="0"/>
              <a:t>( 10 милиона ст.), други по величини у Африци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D57B148-C7FE-4D8C-831F-9EBEE99E6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52" y="4195363"/>
            <a:ext cx="5245130" cy="25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C9DFB9-C811-407F-90D8-9BBF9BB45421}"/>
              </a:ext>
            </a:extLst>
          </p:cNvPr>
          <p:cNvSpPr txBox="1"/>
          <p:nvPr/>
        </p:nvSpPr>
        <p:spPr>
          <a:xfrm>
            <a:off x="837828" y="476672"/>
            <a:ext cx="27363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Привреда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11B05A-08A8-4A70-8250-9CE947BC2E75}"/>
              </a:ext>
            </a:extLst>
          </p:cNvPr>
          <p:cNvSpPr txBox="1"/>
          <p:nvPr/>
        </p:nvSpPr>
        <p:spPr>
          <a:xfrm>
            <a:off x="765820" y="1052736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Привредно неразвијена регија.</a:t>
            </a:r>
          </a:p>
          <a:p>
            <a:pPr>
              <a:lnSpc>
                <a:spcPct val="90000"/>
              </a:lnSpc>
            </a:pPr>
            <a:endParaRPr lang="sr-Cyrl-BA" sz="2000" dirty="0"/>
          </a:p>
          <a:p>
            <a:pPr>
              <a:lnSpc>
                <a:spcPct val="90000"/>
              </a:lnSpc>
            </a:pPr>
            <a:r>
              <a:rPr lang="sr-Cyrl-BA" sz="2000" dirty="0"/>
              <a:t>Разноврсно рудно богатаство: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боксит, жељезна руда, злато,дијаманти</a:t>
            </a:r>
            <a:r>
              <a:rPr lang="sr-Cyrl-BA" sz="2000" dirty="0"/>
              <a:t>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D088E7-28C4-4ED9-8BD5-A6A031A985CF}"/>
              </a:ext>
            </a:extLst>
          </p:cNvPr>
          <p:cNvSpPr txBox="1"/>
          <p:nvPr/>
        </p:nvSpPr>
        <p:spPr>
          <a:xfrm>
            <a:off x="6725458" y="111613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Уз хидроенергију важан енергетски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 извор је и </a:t>
            </a:r>
            <a:r>
              <a:rPr lang="sr-Cyrl-BA" sz="2000" b="1" dirty="0"/>
              <a:t>нафта</a:t>
            </a:r>
            <a:r>
              <a:rPr lang="sr-Cyrl-BA" sz="2000" dirty="0"/>
              <a:t> (Нигерија)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CEBA7B-BFCB-48CD-939A-AF960BA0F93E}"/>
              </a:ext>
            </a:extLst>
          </p:cNvPr>
          <p:cNvSpPr txBox="1"/>
          <p:nvPr/>
        </p:nvSpPr>
        <p:spPr>
          <a:xfrm>
            <a:off x="693812" y="2388081"/>
            <a:ext cx="9022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>
                <a:solidFill>
                  <a:srgbClr val="FF0000"/>
                </a:solidFill>
              </a:rPr>
              <a:t>Пољопривреда</a:t>
            </a:r>
            <a:r>
              <a:rPr lang="sr-Cyrl-BA" sz="2000" dirty="0"/>
              <a:t>- најразвијенија привредна грана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кукуруз, рижа, просо, кикирики , маниока</a:t>
            </a:r>
            <a:r>
              <a:rPr lang="sr-Cyrl-BA" sz="2000" dirty="0"/>
              <a:t> – за личне потребе 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 На плантажама се узгајају: </a:t>
            </a:r>
            <a:r>
              <a:rPr lang="sr-Cyrl-BA" sz="2000" b="1" dirty="0"/>
              <a:t>какао,кафа,памук,банане,кикирики,ананас, уљана палма</a:t>
            </a:r>
            <a:r>
              <a:rPr lang="sr-Cyrl-BA" sz="2000" dirty="0"/>
              <a:t>..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E5937B-14E1-403D-9D68-E1CB3C114539}"/>
              </a:ext>
            </a:extLst>
          </p:cNvPr>
          <p:cNvSpPr txBox="1"/>
          <p:nvPr/>
        </p:nvSpPr>
        <p:spPr>
          <a:xfrm>
            <a:off x="693812" y="6093296"/>
            <a:ext cx="729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>
                <a:solidFill>
                  <a:srgbClr val="FF0000"/>
                </a:solidFill>
              </a:rPr>
              <a:t>Номадско сточарство </a:t>
            </a:r>
            <a:r>
              <a:rPr lang="sr-Cyrl-BA" sz="2000" dirty="0"/>
              <a:t>- Сахел(козе,овце,говеда(зебу)</a:t>
            </a:r>
            <a:endParaRPr lang="sr-Cyrl-BA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FE1F15-9FB0-4C71-9F9B-BA30366DC0C9}"/>
              </a:ext>
            </a:extLst>
          </p:cNvPr>
          <p:cNvSpPr txBox="1"/>
          <p:nvPr/>
        </p:nvSpPr>
        <p:spPr>
          <a:xfrm>
            <a:off x="7778110" y="375933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b="1" dirty="0">
                <a:solidFill>
                  <a:srgbClr val="FF0000"/>
                </a:solidFill>
              </a:rPr>
              <a:t>Индустрија</a:t>
            </a:r>
            <a:r>
              <a:rPr lang="sr-Cyrl-BA" sz="2000" b="1" dirty="0"/>
              <a:t> </a:t>
            </a:r>
            <a:r>
              <a:rPr lang="sr-Cyrl-BA" sz="2000" dirty="0"/>
              <a:t>– слабо  развијена, 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већином прехрамбена,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текстилна, хемиска, петрохемијска и дуванска.</a:t>
            </a:r>
            <a:r>
              <a:rPr lang="sr-Cyrl-BA" sz="2000" b="1" dirty="0">
                <a:solidFill>
                  <a:srgbClr val="FF0000"/>
                </a:solidFill>
              </a:rPr>
              <a:t> </a:t>
            </a:r>
            <a:endParaRPr lang="sr-Cyrl-BA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50437B-DF1B-43D4-BA97-7EAD0C87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3795622"/>
            <a:ext cx="2628900" cy="18503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0131D3-CBD7-4C69-81B2-088F26404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958" y="5069223"/>
            <a:ext cx="3557437" cy="16356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2E1D34-A2BA-4718-BFEE-F04F6AE6B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132" y="3797334"/>
            <a:ext cx="4174973" cy="18485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0582A65-88C1-4650-90C7-2F07140EF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748" y="1710655"/>
            <a:ext cx="2529647" cy="13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595D96-32EF-4E87-B03F-76570C26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1340768"/>
            <a:ext cx="6984776" cy="3384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EC30D3-513B-4B7E-A598-5A79870101BA}"/>
              </a:ext>
            </a:extLst>
          </p:cNvPr>
          <p:cNvSpPr txBox="1"/>
          <p:nvPr/>
        </p:nvSpPr>
        <p:spPr>
          <a:xfrm>
            <a:off x="765820" y="476672"/>
            <a:ext cx="56166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 b="1" dirty="0"/>
              <a:t>Политичка подјела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12BA84-1594-4909-9B7C-60DE58A5CEF8}"/>
              </a:ext>
            </a:extLst>
          </p:cNvPr>
          <p:cNvSpPr txBox="1"/>
          <p:nvPr/>
        </p:nvSpPr>
        <p:spPr>
          <a:xfrm>
            <a:off x="693812" y="4946398"/>
            <a:ext cx="9217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Државе ове регије биле су под колонијалном влашћу Француске и Енглеске. Након ослобођења од колонијалне власти регија је прошла кроз грађанске ратове,војне ударе, расељавање становништва.. Једина слободна држава била је Либерија. </a:t>
            </a:r>
          </a:p>
          <a:p>
            <a:pPr>
              <a:lnSpc>
                <a:spcPct val="90000"/>
              </a:lnSpc>
            </a:pPr>
            <a:r>
              <a:rPr lang="sr-Cyrl-BA" sz="2000" dirty="0"/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C6FA75-F71F-479E-B81B-0B4C364EAF05}"/>
              </a:ext>
            </a:extLst>
          </p:cNvPr>
          <p:cNvSpPr txBox="1"/>
          <p:nvPr/>
        </p:nvSpPr>
        <p:spPr>
          <a:xfrm>
            <a:off x="7894612" y="1264313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000" dirty="0"/>
              <a:t>Гвинејску Африку чини 16 држава: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Чад, Нигер, Мали, Нигерија, Обала Слоноваче, </a:t>
            </a:r>
          </a:p>
          <a:p>
            <a:pPr>
              <a:lnSpc>
                <a:spcPct val="90000"/>
              </a:lnSpc>
            </a:pPr>
            <a:r>
              <a:rPr lang="sr-Cyrl-BA" sz="2000" b="1" dirty="0"/>
              <a:t>Буркина Фасо, Гвинеја, Гана, Сенегал, Бенин, Либерија, Сијера Леоне, Того, Гвинеја Бисао, Зеленортска Острва</a:t>
            </a:r>
            <a:r>
              <a:rPr lang="sr-Cyrl-B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9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f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frican continent presentation (widescreen).potx" id="{F42A0941-6CB4-4809-B667-50A0FBFDAED3}" vid="{EA80EFC7-A52F-45C2-BB2C-FFB3BF4A7346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African continent presentation (widescreen)</Template>
  <TotalTime>327</TotalTime>
  <Words>624</Words>
  <Application>Microsoft Office PowerPoint</Application>
  <PresentationFormat>Custom</PresentationFormat>
  <Paragraphs>100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African continent presentation 16x9</vt:lpstr>
      <vt:lpstr>ЗАПАДНА АФРИКА- ГВИНЕЈСКА АФРИКА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Домаћа задаћа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ЗАПАДНА АФРИКА- ГВИНЕЈСКА АФРИКА</dc:title>
  <dc:creator>Danijela Lolic</dc:creator>
  <cp:lastModifiedBy>54. Tanasic Sladjana</cp:lastModifiedBy>
  <cp:revision>41</cp:revision>
  <dcterms:created xsi:type="dcterms:W3CDTF">2021-01-16T19:49:00Z</dcterms:created>
  <dcterms:modified xsi:type="dcterms:W3CDTF">2021-01-19T10:48:40Z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