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64" r:id="rId5"/>
    <p:sldId id="258" r:id="rId6"/>
    <p:sldId id="259" r:id="rId7"/>
    <p:sldId id="260" r:id="rId8"/>
    <p:sldId id="261" r:id="rId9"/>
    <p:sldId id="262" r:id="rId10"/>
    <p:sldId id="263" r:id="rId11"/>
    <p:sldId id="272" r:id="rId12"/>
    <p:sldId id="265" r:id="rId13"/>
    <p:sldId id="266" r:id="rId14"/>
    <p:sldId id="267" r:id="rId15"/>
    <p:sldId id="268" r:id="rId16"/>
    <p:sldId id="269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160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E11F-D19E-48E1-BB2A-2A871BF1AFCB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CD22-246B-466E-9175-F54BA319A3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44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E11F-D19E-48E1-BB2A-2A871BF1AFCB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CD22-246B-466E-9175-F54BA319A3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9142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E11F-D19E-48E1-BB2A-2A871BF1AFCB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CD22-246B-466E-9175-F54BA319A3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66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E11F-D19E-48E1-BB2A-2A871BF1AFCB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CD22-246B-466E-9175-F54BA319A3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283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E11F-D19E-48E1-BB2A-2A871BF1AFCB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CD22-246B-466E-9175-F54BA319A3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952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E11F-D19E-48E1-BB2A-2A871BF1AFCB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CD22-246B-466E-9175-F54BA319A3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675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E11F-D19E-48E1-BB2A-2A871BF1AFCB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CD22-246B-466E-9175-F54BA319A3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4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E11F-D19E-48E1-BB2A-2A871BF1AFCB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CD22-246B-466E-9175-F54BA319A3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66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E11F-D19E-48E1-BB2A-2A871BF1AFCB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CD22-246B-466E-9175-F54BA319A3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659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E11F-D19E-48E1-BB2A-2A871BF1AFCB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CD22-246B-466E-9175-F54BA319A3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895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E11F-D19E-48E1-BB2A-2A871BF1AFCB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CD22-246B-466E-9175-F54BA319A3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493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EE11F-D19E-48E1-BB2A-2A871BF1AFCB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5CD22-246B-466E-9175-F54BA319A3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405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7772400" cy="3813175"/>
          </a:xfrm>
        </p:spPr>
        <p:txBody>
          <a:bodyPr>
            <a:normAutofit/>
          </a:bodyPr>
          <a:lstStyle/>
          <a:p>
            <a:r>
              <a:rPr lang="sr-Cyrl-RS" sz="3200" b="1" dirty="0" smtClean="0"/>
              <a:t>Основи инфорамтике за шести разред </a:t>
            </a:r>
            <a:r>
              <a:rPr lang="en-GB" sz="3200" b="1" smtClean="0"/>
              <a:t/>
            </a:r>
            <a:br>
              <a:rPr lang="en-GB" sz="3200" b="1" smtClean="0"/>
            </a:br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b="1" dirty="0"/>
              <a:t>П</a:t>
            </a:r>
            <a:r>
              <a:rPr lang="sr-Cyrl-RS" b="1" dirty="0" smtClean="0"/>
              <a:t>рограм „</a:t>
            </a:r>
            <a:r>
              <a:rPr lang="en-US" b="1" dirty="0" smtClean="0"/>
              <a:t>Windows explorer</a:t>
            </a:r>
            <a:r>
              <a:rPr lang="sr-Cyrl-RS" b="1" dirty="0" smtClean="0"/>
              <a:t>“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8988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2400" b="1" dirty="0" smtClean="0"/>
              <a:t>1. Дио прозора„</a:t>
            </a:r>
            <a:r>
              <a:rPr lang="sr-Latn-BA" sz="2400" b="1" dirty="0" smtClean="0"/>
              <a:t>Windows Explorer</a:t>
            </a:r>
            <a:r>
              <a:rPr lang="sr-Cyrl-RS" sz="2400" b="1" dirty="0" smtClean="0"/>
              <a:t>“-а је:</a:t>
            </a:r>
            <a:endParaRPr lang="en-U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518" y="2370345"/>
            <a:ext cx="8800082" cy="4114800"/>
          </a:xfrm>
        </p:spPr>
      </p:pic>
      <p:sp>
        <p:nvSpPr>
          <p:cNvPr id="6" name="TextBox 5"/>
          <p:cNvSpPr txBox="1"/>
          <p:nvPr/>
        </p:nvSpPr>
        <p:spPr>
          <a:xfrm>
            <a:off x="447354" y="1323089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0000"/>
                </a:solidFill>
              </a:rPr>
              <a:t>ОКНО СА  ДУГМАДИМА ЗА НАВИГАЦИЈУ</a:t>
            </a:r>
          </a:p>
          <a:p>
            <a:r>
              <a:rPr lang="sr-Cyrl-RS" sz="2400" b="1" dirty="0" smtClean="0">
                <a:solidFill>
                  <a:srgbClr val="FF0000"/>
                </a:solidFill>
              </a:rPr>
              <a:t> НАВИГАЦИЈУ</a:t>
            </a:r>
          </a:p>
          <a:p>
            <a:r>
              <a:rPr lang="sr-Cyrl-RS" sz="2400" b="1" dirty="0" smtClean="0">
                <a:solidFill>
                  <a:srgbClr val="FF0000"/>
                </a:solidFill>
              </a:rPr>
              <a:t> </a:t>
            </a:r>
          </a:p>
          <a:p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657600"/>
            <a:ext cx="463447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/>
              <a:t>к</a:t>
            </a:r>
            <a:r>
              <a:rPr lang="sr-Cyrl-RS" sz="2400" b="1" dirty="0" smtClean="0"/>
              <a:t>оје садржи: </a:t>
            </a:r>
          </a:p>
          <a:p>
            <a:endParaRPr lang="sr-Cyrl-RS" sz="2400" b="1" dirty="0" smtClean="0"/>
          </a:p>
          <a:p>
            <a:r>
              <a:rPr lang="sr-Cyrl-RS" sz="2400" b="1" dirty="0" smtClean="0"/>
              <a:t>- Линија менија са тракама алата</a:t>
            </a:r>
          </a:p>
          <a:p>
            <a:pPr marL="285750" indent="-285750">
              <a:buFontTx/>
              <a:buChar char="-"/>
            </a:pPr>
            <a:r>
              <a:rPr lang="sr-Cyrl-RS" sz="2400" b="1" dirty="0" smtClean="0"/>
              <a:t>Дугмад за навигацију</a:t>
            </a:r>
          </a:p>
          <a:p>
            <a:pPr marL="285750" indent="-285750">
              <a:buFontTx/>
              <a:buChar char="-"/>
            </a:pPr>
            <a:r>
              <a:rPr lang="sr-Cyrl-RS" sz="2400" b="1" dirty="0" smtClean="0"/>
              <a:t>Адресну линију и</a:t>
            </a:r>
          </a:p>
          <a:p>
            <a:pPr marL="285750" indent="-285750">
              <a:buFontTx/>
              <a:buChar char="-"/>
            </a:pPr>
            <a:r>
              <a:rPr lang="sr-Cyrl-RS" sz="2400" b="1" dirty="0" smtClean="0"/>
              <a:t>Алат за претраживање </a:t>
            </a:r>
          </a:p>
          <a:p>
            <a:pPr marL="285750" indent="-285750">
              <a:buFontTx/>
              <a:buChar char="-"/>
            </a:pPr>
            <a:endParaRPr lang="sr-Cyrl-RS" sz="2400" b="1" dirty="0" smtClean="0"/>
          </a:p>
          <a:p>
            <a:pPr marL="285750" indent="-285750">
              <a:buFontTx/>
              <a:buChar char="-"/>
            </a:pPr>
            <a:endParaRPr lang="sr-Cyrl-RS" sz="2400" b="1" dirty="0" smtClean="0"/>
          </a:p>
          <a:p>
            <a:pPr marL="285750" indent="-285750">
              <a:buFontTx/>
              <a:buChar char="-"/>
            </a:pP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961120" cy="104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2262" y="1768893"/>
            <a:ext cx="8961120" cy="1202907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6200" y="1828800"/>
            <a:ext cx="6400800" cy="778292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838200" y="2607092"/>
            <a:ext cx="7391400" cy="288508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8343044" y="2607092"/>
            <a:ext cx="727582" cy="288508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10618" y="2607092"/>
            <a:ext cx="575182" cy="288508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210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306" t="-1411" r="17306" b="1411"/>
          <a:stretch/>
        </p:blipFill>
        <p:spPr>
          <a:xfrm>
            <a:off x="3105264" y="1012696"/>
            <a:ext cx="5886336" cy="4930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706562"/>
          </a:xfrm>
        </p:spPr>
        <p:txBody>
          <a:bodyPr>
            <a:normAutofit/>
          </a:bodyPr>
          <a:lstStyle/>
          <a:p>
            <a:pPr algn="l"/>
            <a:r>
              <a:rPr lang="sr-Cyrl-RS" sz="2800" b="1" dirty="0">
                <a:solidFill>
                  <a:srgbClr val="FF0000"/>
                </a:solidFill>
              </a:rPr>
              <a:t>2. </a:t>
            </a:r>
            <a:r>
              <a:rPr lang="sr-Cyrl-RS" sz="2800" b="1" dirty="0" smtClean="0">
                <a:solidFill>
                  <a:srgbClr val="FF0000"/>
                </a:solidFill>
              </a:rPr>
              <a:t>ДИО ПРОЗОРА ЈЕ ЛИЈЕВО НАВИГАЦИЈСКО ОКНО</a:t>
            </a:r>
            <a:r>
              <a:rPr lang="en-GB" sz="2800" b="1" dirty="0">
                <a:solidFill>
                  <a:srgbClr val="FF0000"/>
                </a:solidFill>
              </a:rPr>
              <a:t/>
            </a:r>
            <a:br>
              <a:rPr lang="en-GB" sz="2800" b="1" dirty="0">
                <a:solidFill>
                  <a:srgbClr val="FF0000"/>
                </a:solidFill>
              </a:rPr>
            </a:b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28600" y="1236760"/>
            <a:ext cx="7086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b="1" dirty="0"/>
              <a:t>к</a:t>
            </a:r>
            <a:r>
              <a:rPr lang="sr-Cyrl-RS" sz="2000" b="1" dirty="0" smtClean="0"/>
              <a:t>оје садржи </a:t>
            </a:r>
            <a:r>
              <a:rPr lang="sr-Cyrl-RS" sz="2000" b="1" dirty="0"/>
              <a:t>пет група</a:t>
            </a:r>
            <a:r>
              <a:rPr lang="sr-Cyrl-RS" sz="2000" b="1" dirty="0" smtClean="0"/>
              <a:t>:</a:t>
            </a:r>
          </a:p>
          <a:p>
            <a:pPr>
              <a:buFont typeface="Arial" pitchFamily="34" charset="0"/>
              <a:buChar char="•"/>
            </a:pPr>
            <a:endParaRPr lang="sr-Cyrl-RS" sz="2000" b="1" dirty="0"/>
          </a:p>
          <a:p>
            <a:pPr>
              <a:buFont typeface="Arial" pitchFamily="34" charset="0"/>
              <a:buChar char="•"/>
            </a:pPr>
            <a:r>
              <a:rPr lang="sr-Cyrl-RS" sz="2000" b="1" dirty="0" smtClean="0"/>
              <a:t>Омиљене локације-</a:t>
            </a:r>
            <a:endParaRPr lang="en-GB" sz="2000" b="1" dirty="0" smtClean="0"/>
          </a:p>
          <a:p>
            <a:r>
              <a:rPr lang="sr-Cyrl-RS" sz="2000" b="1" dirty="0" smtClean="0"/>
              <a:t>брзо </a:t>
            </a:r>
            <a:r>
              <a:rPr lang="sr-Cyrl-RS" sz="2000" b="1" dirty="0"/>
              <a:t>отварање </a:t>
            </a:r>
            <a:r>
              <a:rPr lang="sr-Cyrl-RS" sz="2000" b="1" dirty="0" smtClean="0"/>
              <a:t>фолдера </a:t>
            </a:r>
            <a:r>
              <a:rPr lang="sr-Cyrl-RS" sz="2000" b="1" dirty="0"/>
              <a:t>који </a:t>
            </a:r>
            <a:endParaRPr lang="en-GB" sz="2000" b="1" dirty="0" smtClean="0"/>
          </a:p>
          <a:p>
            <a:r>
              <a:rPr lang="sr-Cyrl-RS" sz="2000" b="1" dirty="0" smtClean="0"/>
              <a:t>се</a:t>
            </a:r>
            <a:r>
              <a:rPr lang="en-GB" sz="2000" b="1" dirty="0" smtClean="0"/>
              <a:t> </a:t>
            </a:r>
            <a:r>
              <a:rPr lang="sr-Cyrl-RS" sz="2000" b="1" dirty="0" smtClean="0"/>
              <a:t> често користе</a:t>
            </a:r>
            <a:endParaRPr lang="sr-Cyrl-RS" sz="2000" b="1" dirty="0"/>
          </a:p>
          <a:p>
            <a:pPr>
              <a:buFont typeface="Arial" pitchFamily="34" charset="0"/>
              <a:buChar char="•"/>
            </a:pPr>
            <a:r>
              <a:rPr lang="sr-Cyrl-RS" sz="2000" b="1" dirty="0"/>
              <a:t>Библиотеке- приказује </a:t>
            </a:r>
          </a:p>
          <a:p>
            <a:r>
              <a:rPr lang="sr-Cyrl-RS" sz="2000" b="1" dirty="0"/>
              <a:t>јединствену </a:t>
            </a:r>
            <a:r>
              <a:rPr lang="sr-Cyrl-RS" sz="2000" b="1" dirty="0" smtClean="0"/>
              <a:t>збирку</a:t>
            </a:r>
          </a:p>
          <a:p>
            <a:r>
              <a:rPr lang="sr-Cyrl-RS" sz="2000" b="1" dirty="0"/>
              <a:t>ф</a:t>
            </a:r>
            <a:r>
              <a:rPr lang="sr-Cyrl-RS" sz="2000" b="1" dirty="0" smtClean="0"/>
              <a:t>асцикли  </a:t>
            </a:r>
            <a:r>
              <a:rPr lang="sr-Cyrl-RS" sz="2000" b="1" dirty="0"/>
              <a:t>и датотека</a:t>
            </a:r>
          </a:p>
          <a:p>
            <a:pPr>
              <a:buFont typeface="Arial" pitchFamily="34" charset="0"/>
              <a:buChar char="•"/>
            </a:pPr>
            <a:r>
              <a:rPr lang="sr-Cyrl-RS" sz="2000" b="1" dirty="0"/>
              <a:t>Матична група- омогућава</a:t>
            </a:r>
          </a:p>
          <a:p>
            <a:r>
              <a:rPr lang="sr-Cyrl-RS" sz="2000" b="1" dirty="0"/>
              <a:t> дијељење датотека</a:t>
            </a:r>
            <a:r>
              <a:rPr lang="sr-Cyrl-RS" sz="2000" b="1" dirty="0" smtClean="0"/>
              <a:t>,</a:t>
            </a:r>
          </a:p>
          <a:p>
            <a:r>
              <a:rPr lang="sr-Cyrl-RS" sz="2000" b="1" dirty="0" smtClean="0"/>
              <a:t> </a:t>
            </a:r>
            <a:r>
              <a:rPr lang="sr-Cyrl-RS" sz="2000" b="1" dirty="0"/>
              <a:t>штампача...</a:t>
            </a:r>
          </a:p>
          <a:p>
            <a:pPr>
              <a:buFont typeface="Arial" pitchFamily="34" charset="0"/>
              <a:buChar char="•"/>
            </a:pPr>
            <a:r>
              <a:rPr lang="sr-Cyrl-RS" sz="2000" b="1" dirty="0"/>
              <a:t>Рачунар- приказује </a:t>
            </a:r>
          </a:p>
          <a:p>
            <a:r>
              <a:rPr lang="sr-Cyrl-RS" sz="2000" b="1" dirty="0"/>
              <a:t>хијерархијски </a:t>
            </a:r>
            <a:r>
              <a:rPr lang="sr-Cyrl-RS" sz="2000" b="1" dirty="0" smtClean="0"/>
              <a:t>распоред</a:t>
            </a:r>
          </a:p>
          <a:p>
            <a:r>
              <a:rPr lang="sr-Cyrl-RS" sz="2000" b="1" dirty="0" smtClean="0"/>
              <a:t> </a:t>
            </a:r>
            <a:r>
              <a:rPr lang="sr-Cyrl-RS" sz="2000" b="1" dirty="0"/>
              <a:t>дискова </a:t>
            </a:r>
            <a:r>
              <a:rPr lang="sr-Cyrl-RS" sz="2000" b="1" dirty="0" smtClean="0"/>
              <a:t>и </a:t>
            </a:r>
            <a:r>
              <a:rPr lang="sr-Cyrl-RS" sz="2000" b="1" dirty="0"/>
              <a:t>фасцикли</a:t>
            </a:r>
          </a:p>
          <a:p>
            <a:pPr>
              <a:buFont typeface="Arial" pitchFamily="34" charset="0"/>
              <a:buChar char="•"/>
            </a:pPr>
            <a:r>
              <a:rPr lang="sr-Cyrl-RS" sz="2000" b="1" dirty="0" smtClean="0"/>
              <a:t>Мрежа – приказ рачунара</a:t>
            </a:r>
          </a:p>
          <a:p>
            <a:r>
              <a:rPr lang="sr-Cyrl-RS" sz="2000" b="1" dirty="0"/>
              <a:t>к</a:t>
            </a:r>
            <a:r>
              <a:rPr lang="sr-Cyrl-RS" sz="2000" b="1" dirty="0" smtClean="0"/>
              <a:t>оји су у локалној мрежи</a:t>
            </a:r>
            <a:endParaRPr lang="sr-Latn-BA" sz="2000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114800" y="21336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14800" y="29718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14800" y="47244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14800" y="51054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14800" y="58674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962400" y="1752600"/>
            <a:ext cx="1752600" cy="4408527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778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39624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627" y="1688366"/>
            <a:ext cx="5700673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Црна стрелица испред фасцикле</a:t>
            </a:r>
            <a:endParaRPr lang="en-GB" sz="2400" b="1" dirty="0" smtClean="0"/>
          </a:p>
          <a:p>
            <a:r>
              <a:rPr lang="sr-Cyrl-RS" sz="2400" b="1" dirty="0" smtClean="0"/>
              <a:t> (у  нашем случају</a:t>
            </a:r>
            <a:r>
              <a:rPr lang="en-GB" sz="2400" b="1" dirty="0" smtClean="0"/>
              <a:t> “</a:t>
            </a:r>
            <a:r>
              <a:rPr lang="en-US" sz="2400" b="1" i="1" dirty="0"/>
              <a:t>S</a:t>
            </a:r>
            <a:r>
              <a:rPr lang="sr-Latn-BA" sz="2400" b="1" i="1" dirty="0" smtClean="0"/>
              <a:t>like</a:t>
            </a:r>
            <a:r>
              <a:rPr lang="en-GB" sz="2400" b="1" i="1" dirty="0" smtClean="0"/>
              <a:t>”</a:t>
            </a:r>
            <a:r>
              <a:rPr lang="sr-Cyrl-RS" sz="2400" b="1" dirty="0" smtClean="0"/>
              <a:t>) је</a:t>
            </a:r>
            <a:endParaRPr lang="en-GB" sz="2400" b="1" dirty="0" smtClean="0"/>
          </a:p>
          <a:p>
            <a:r>
              <a:rPr lang="sr-Cyrl-RS" sz="2400" b="1" dirty="0" smtClean="0"/>
              <a:t> ознака  која показује да је </a:t>
            </a:r>
            <a:endParaRPr lang="en-GB" sz="2400" b="1" dirty="0" smtClean="0"/>
          </a:p>
          <a:p>
            <a:r>
              <a:rPr lang="sr-Cyrl-RS" sz="2400" b="1" dirty="0" smtClean="0"/>
              <a:t>приказан  садржај фасцикле.</a:t>
            </a:r>
            <a:r>
              <a:rPr lang="en-GB" sz="2400" b="1" dirty="0" smtClean="0"/>
              <a:t> </a:t>
            </a:r>
          </a:p>
          <a:p>
            <a:r>
              <a:rPr lang="sr-Cyrl-RS" sz="2400" b="1" dirty="0" smtClean="0"/>
              <a:t>Уколико фасцикла нема</a:t>
            </a:r>
            <a:endParaRPr lang="en-GB" sz="2400" b="1" dirty="0" smtClean="0"/>
          </a:p>
          <a:p>
            <a:r>
              <a:rPr lang="sr-Cyrl-RS" sz="2400" b="1" dirty="0" smtClean="0"/>
              <a:t>никаквих ознака, нити </a:t>
            </a:r>
            <a:endParaRPr lang="en-GB" sz="2400" b="1" dirty="0" smtClean="0"/>
          </a:p>
          <a:p>
            <a:r>
              <a:rPr lang="sr-Cyrl-RS" sz="2400" b="1" dirty="0" smtClean="0"/>
              <a:t>стрелица то значи да та </a:t>
            </a:r>
            <a:endParaRPr lang="en-GB" sz="2400" b="1" dirty="0" smtClean="0"/>
          </a:p>
          <a:p>
            <a:r>
              <a:rPr lang="sr-Cyrl-RS" sz="2400" b="1" dirty="0" smtClean="0"/>
              <a:t>нема подфолдера (у нашем случају </a:t>
            </a:r>
            <a:r>
              <a:rPr lang="en-GB" sz="2400" b="1" dirty="0" smtClean="0"/>
              <a:t>“</a:t>
            </a:r>
            <a:r>
              <a:rPr lang="sr-Latn-BA" sz="2400" b="1" i="1" dirty="0" smtClean="0"/>
              <a:t>Uzorci</a:t>
            </a:r>
            <a:r>
              <a:rPr lang="en-GB" sz="2400" b="1" i="1" dirty="0" smtClean="0"/>
              <a:t> </a:t>
            </a:r>
            <a:r>
              <a:rPr lang="sr-Latn-BA" sz="2400" b="1" i="1" dirty="0" smtClean="0"/>
              <a:t>slika</a:t>
            </a:r>
            <a:r>
              <a:rPr lang="en-GB" sz="2400" b="1" i="1" dirty="0" smtClean="0"/>
              <a:t>”</a:t>
            </a:r>
            <a:r>
              <a:rPr lang="sr-Cyrl-RS" sz="2400" b="1" dirty="0" smtClean="0"/>
              <a:t>).</a:t>
            </a:r>
            <a:endParaRPr lang="en-GB" sz="2400" b="1" dirty="0" smtClean="0"/>
          </a:p>
          <a:p>
            <a:r>
              <a:rPr lang="sr-Cyrl-RS" sz="2400" b="1" dirty="0" smtClean="0"/>
              <a:t>Ознака празна стрелица испред </a:t>
            </a:r>
            <a:endParaRPr lang="en-GB" sz="2400" b="1" dirty="0" smtClean="0"/>
          </a:p>
          <a:p>
            <a:r>
              <a:rPr lang="sr-Cyrl-RS" sz="2400" b="1" dirty="0" smtClean="0"/>
              <a:t>фасцикле</a:t>
            </a:r>
            <a:r>
              <a:rPr lang="en-GB" sz="2400" b="1" dirty="0" smtClean="0"/>
              <a:t> </a:t>
            </a:r>
            <a:r>
              <a:rPr lang="sr-Cyrl-RS" sz="2400" b="1" dirty="0" smtClean="0"/>
              <a:t>показује  да је садржај скривен</a:t>
            </a:r>
            <a:r>
              <a:rPr lang="en-GB" sz="2400" b="1" dirty="0" smtClean="0"/>
              <a:t>, </a:t>
            </a:r>
            <a:r>
              <a:rPr lang="sr-Cyrl-RS" sz="2400" b="1" dirty="0" smtClean="0"/>
              <a:t>као у случају </a:t>
            </a:r>
            <a:r>
              <a:rPr lang="en-GB" sz="2400" b="1" dirty="0" smtClean="0"/>
              <a:t>“</a:t>
            </a:r>
            <a:r>
              <a:rPr lang="en-GB" sz="2400" b="1" dirty="0" err="1" smtClean="0"/>
              <a:t>Matične</a:t>
            </a:r>
            <a:r>
              <a:rPr lang="en-GB" sz="2400" b="1" dirty="0" smtClean="0"/>
              <a:t> </a:t>
            </a:r>
          </a:p>
          <a:p>
            <a:r>
              <a:rPr lang="en-GB" sz="2400" b="1" dirty="0" err="1" smtClean="0"/>
              <a:t>Grupe</a:t>
            </a:r>
            <a:r>
              <a:rPr lang="en-GB" sz="2400" b="1" dirty="0" smtClean="0"/>
              <a:t>”</a:t>
            </a:r>
            <a:r>
              <a:rPr lang="sr-Cyrl-RS" sz="2400" b="1" dirty="0" smtClean="0"/>
              <a:t>.                                                                                                </a:t>
            </a:r>
          </a:p>
          <a:p>
            <a:endParaRPr lang="sr-Cyrl-RS" sz="2400" b="1" dirty="0" smtClean="0"/>
          </a:p>
          <a:p>
            <a:endParaRPr lang="sr-Cyrl-RS" sz="2400" b="1" dirty="0" smtClean="0"/>
          </a:p>
          <a:p>
            <a:endParaRPr lang="sr-Cyrl-RS" sz="2400" b="1" dirty="0" smtClean="0"/>
          </a:p>
          <a:p>
            <a:endParaRPr lang="sr-Cyrl-RS" sz="2400" b="1" dirty="0" smtClean="0"/>
          </a:p>
          <a:p>
            <a:endParaRPr lang="sr-Cyrl-RS" sz="2400" b="1" dirty="0" smtClean="0"/>
          </a:p>
          <a:p>
            <a:endParaRPr lang="sr-Cyrl-RS" sz="2400" b="1" dirty="0" smtClean="0"/>
          </a:p>
          <a:p>
            <a:endParaRPr lang="sr-Cyrl-RS" sz="2400" b="1" dirty="0" smtClean="0"/>
          </a:p>
          <a:p>
            <a:endParaRPr lang="sr-Cyrl-RS" sz="2400" b="1" dirty="0" smtClean="0"/>
          </a:p>
          <a:p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Cyrl-RS" sz="2400" b="1" dirty="0" smtClean="0"/>
              <a:t>Ознаке које видимо у </a:t>
            </a:r>
            <a:br>
              <a:rPr lang="sr-Cyrl-RS" sz="2400" b="1" dirty="0" smtClean="0"/>
            </a:br>
            <a:r>
              <a:rPr lang="sr-Cyrl-RS" sz="2400" b="1" dirty="0" smtClean="0"/>
              <a:t>лијевом навигацијском</a:t>
            </a:r>
            <a:br>
              <a:rPr lang="sr-Cyrl-RS" sz="2400" b="1" dirty="0" smtClean="0"/>
            </a:br>
            <a:r>
              <a:rPr lang="sr-Cyrl-RS" sz="2400" b="1" dirty="0" smtClean="0"/>
              <a:t> окну</a:t>
            </a:r>
            <a:br>
              <a:rPr lang="sr-Cyrl-RS" sz="2400" b="1" dirty="0" smtClean="0"/>
            </a:br>
            <a:r>
              <a:rPr lang="sr-Cyrl-RS" sz="2400" b="1" dirty="0" smtClean="0"/>
              <a:t> могу бити: </a:t>
            </a:r>
            <a:endParaRPr lang="en-US" sz="2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5715000" y="1763673"/>
            <a:ext cx="1752600" cy="4408527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1752600"/>
            <a:ext cx="2064649" cy="4572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334000" y="2667000"/>
            <a:ext cx="457200" cy="408781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86400" y="3733800"/>
            <a:ext cx="457200" cy="408781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81600" y="4800600"/>
            <a:ext cx="457200" cy="408781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105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b="1" dirty="0" smtClean="0"/>
              <a:t>3. дио програмског прозора „</a:t>
            </a:r>
            <a:r>
              <a:rPr lang="sr-Latn-BA" sz="2400" b="1" dirty="0" smtClean="0"/>
              <a:t>Windows Explorer</a:t>
            </a:r>
            <a:r>
              <a:rPr lang="sr-Cyrl-RS" sz="2400" b="1" dirty="0" smtClean="0"/>
              <a:t>“-а је: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35406"/>
            <a:ext cx="418063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solidFill>
                  <a:srgbClr val="FF0000"/>
                </a:solidFill>
              </a:rPr>
              <a:t>ЦЕНТРАЛНО ОКНО САДРЖАЈА</a:t>
            </a:r>
          </a:p>
          <a:p>
            <a:endParaRPr lang="sr-Cyrl-RS" sz="2400" b="1" dirty="0" smtClean="0">
              <a:solidFill>
                <a:srgbClr val="FF0000"/>
              </a:solidFill>
            </a:endParaRPr>
          </a:p>
          <a:p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На  слици је приказана</a:t>
            </a:r>
          </a:p>
          <a:p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селектована  фасцикла </a:t>
            </a:r>
          </a:p>
          <a:p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 „</a:t>
            </a:r>
            <a:r>
              <a:rPr lang="sr-Latn-BA" sz="2400" b="1" i="1" dirty="0" smtClean="0">
                <a:solidFill>
                  <a:schemeClr val="accent2">
                    <a:lumMod val="50000"/>
                  </a:schemeClr>
                </a:solidFill>
              </a:rPr>
              <a:t>Uzorci slika</a:t>
            </a:r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која се налази</a:t>
            </a:r>
          </a:p>
          <a:p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 у лијевом окну.</a:t>
            </a:r>
          </a:p>
          <a:p>
            <a:r>
              <a:rPr lang="sr-Cyrl-RS" sz="2400" b="1" dirty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 централном окну видимо</a:t>
            </a:r>
          </a:p>
          <a:p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садржај селектоване </a:t>
            </a:r>
          </a:p>
          <a:p>
            <a:r>
              <a:rPr lang="sr-Cyrl-RS" sz="2400" b="1" dirty="0">
                <a:solidFill>
                  <a:schemeClr val="accent2">
                    <a:lumMod val="50000"/>
                  </a:schemeClr>
                </a:solidFill>
              </a:rPr>
              <a:t>ф</a:t>
            </a:r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асцикле.</a:t>
            </a: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306" t="-1411" r="17306" b="1411"/>
          <a:stretch/>
        </p:blipFill>
        <p:spPr>
          <a:xfrm>
            <a:off x="3678207" y="1981200"/>
            <a:ext cx="4703793" cy="394030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638801" y="2624356"/>
            <a:ext cx="2819400" cy="3276600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267200" y="4038600"/>
            <a:ext cx="1905000" cy="347444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218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710" b="4627"/>
          <a:stretch/>
        </p:blipFill>
        <p:spPr>
          <a:xfrm>
            <a:off x="3810000" y="1966392"/>
            <a:ext cx="5098743" cy="3672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Cyrl-RS" sz="2400" b="1" dirty="0" smtClean="0"/>
              <a:t>4. дио програмског прозора „</a:t>
            </a:r>
            <a:r>
              <a:rPr lang="sr-Latn-BA" sz="2400" b="1" dirty="0" smtClean="0"/>
              <a:t>Windows Explorer</a:t>
            </a:r>
            <a:r>
              <a:rPr lang="sr-Cyrl-RS" sz="2400" b="1" dirty="0" smtClean="0"/>
              <a:t>“-а је: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5867399" y="2212032"/>
            <a:ext cx="3041343" cy="3274368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1907" y="1217726"/>
            <a:ext cx="463838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solidFill>
                  <a:srgbClr val="FF0000"/>
                </a:solidFill>
              </a:rPr>
              <a:t> ДЕСНО ОКНО ПРЕГЛЕДА</a:t>
            </a:r>
          </a:p>
          <a:p>
            <a:endParaRPr lang="sr-Cyrl-RS" sz="2400" b="1" dirty="0" smtClean="0">
              <a:solidFill>
                <a:srgbClr val="FF0000"/>
              </a:solidFill>
            </a:endParaRPr>
          </a:p>
          <a:p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У лијевом окну прозора</a:t>
            </a:r>
          </a:p>
          <a:p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је отворена фасцикла </a:t>
            </a:r>
          </a:p>
          <a:p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„</a:t>
            </a:r>
            <a:r>
              <a:rPr lang="sr-Latn-BA" sz="2400" b="1" i="1" dirty="0" smtClean="0">
                <a:solidFill>
                  <a:schemeClr val="accent2">
                    <a:lumMod val="50000"/>
                  </a:schemeClr>
                </a:solidFill>
              </a:rPr>
              <a:t>Uzorci slika</a:t>
            </a:r>
            <a:r>
              <a:rPr lang="sr-Cyrl-RS" sz="2400" b="1" i="1" dirty="0" smtClean="0">
                <a:solidFill>
                  <a:schemeClr val="accent2">
                    <a:lumMod val="50000"/>
                  </a:schemeClr>
                </a:solidFill>
              </a:rPr>
              <a:t>“. </a:t>
            </a:r>
          </a:p>
          <a:p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У централном окну се види</a:t>
            </a:r>
          </a:p>
          <a:p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саржај селектоване</a:t>
            </a:r>
          </a:p>
          <a:p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фасцикле. Видимо да </a:t>
            </a:r>
          </a:p>
          <a:p>
            <a:r>
              <a:rPr lang="sr-Cyrl-RS" sz="2400" b="1" dirty="0">
                <a:solidFill>
                  <a:schemeClr val="accent2">
                    <a:lumMod val="50000"/>
                  </a:schemeClr>
                </a:solidFill>
              </a:rPr>
              <a:t>ф</a:t>
            </a:r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асцилка садржи двије </a:t>
            </a:r>
          </a:p>
          <a:p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Датотеке (слике). </a:t>
            </a:r>
            <a:endParaRPr lang="sr-Latn-BA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Селектована је</a:t>
            </a:r>
          </a:p>
          <a:p>
            <a:r>
              <a:rPr lang="sr-Cyrl-RS" sz="2400" b="1" dirty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атотека „</a:t>
            </a:r>
            <a:r>
              <a:rPr lang="sr-Latn-BA" sz="2400" b="1" dirty="0" smtClean="0">
                <a:solidFill>
                  <a:schemeClr val="accent2">
                    <a:lumMod val="50000"/>
                  </a:schemeClr>
                </a:solidFill>
              </a:rPr>
              <a:t>Pustinja</a:t>
            </a:r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“. У </a:t>
            </a:r>
          </a:p>
          <a:p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Десном </a:t>
            </a:r>
            <a:r>
              <a:rPr lang="en-GB" sz="2400" b="1" dirty="0" smtClean="0">
                <a:solidFill>
                  <a:schemeClr val="accent2">
                    <a:lumMod val="50000"/>
                  </a:schemeClr>
                </a:solidFill>
              </a:rPr>
              <a:t>o</a:t>
            </a:r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кну се види увећани </a:t>
            </a:r>
          </a:p>
          <a:p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садржај датотеке(</a:t>
            </a:r>
            <a:r>
              <a:rPr lang="sr-Cyrl-RS" sz="2400" b="1" i="1" dirty="0" smtClean="0">
                <a:solidFill>
                  <a:schemeClr val="accent2">
                    <a:lumMod val="50000"/>
                  </a:schemeClr>
                </a:solidFill>
              </a:rPr>
              <a:t>енгл.</a:t>
            </a:r>
            <a:r>
              <a:rPr lang="en-GB" sz="2400" b="1" i="1" dirty="0" smtClean="0">
                <a:solidFill>
                  <a:schemeClr val="accent2">
                    <a:lumMod val="50000"/>
                  </a:schemeClr>
                </a:solidFill>
              </a:rPr>
              <a:t> Preview</a:t>
            </a:r>
            <a:r>
              <a:rPr lang="en-GB" sz="2400" b="1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33801" y="3394248"/>
            <a:ext cx="1066800" cy="339552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401622" y="2590800"/>
            <a:ext cx="1066800" cy="685800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252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710" b="4627"/>
          <a:stretch/>
        </p:blipFill>
        <p:spPr>
          <a:xfrm>
            <a:off x="3540012" y="1752600"/>
            <a:ext cx="5299188" cy="2862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400" b="1" dirty="0" smtClean="0"/>
              <a:t>5. дио програмског прозора „</a:t>
            </a:r>
            <a:r>
              <a:rPr lang="sr-Latn-BA" sz="2400" b="1" dirty="0" smtClean="0"/>
              <a:t>Windows Explorer</a:t>
            </a:r>
            <a:r>
              <a:rPr lang="sr-Cyrl-RS" sz="2400" b="1" dirty="0" smtClean="0"/>
              <a:t>“-а је: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243391" y="4343400"/>
            <a:ext cx="5672009" cy="381000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856244"/>
            <a:ext cx="337983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solidFill>
                  <a:srgbClr val="FF0000"/>
                </a:solidFill>
              </a:rPr>
              <a:t>ДОЊЕ ОКНО ДЕТАЉА</a:t>
            </a:r>
          </a:p>
          <a:p>
            <a:endParaRPr lang="sr-Cyrl-RS" sz="2400" b="1" dirty="0" smtClean="0">
              <a:solidFill>
                <a:srgbClr val="FF0000"/>
              </a:solidFill>
            </a:endParaRPr>
          </a:p>
          <a:p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Детаље изабране </a:t>
            </a:r>
          </a:p>
          <a:p>
            <a:r>
              <a:rPr lang="sr-Cyrl-RS" sz="2400" b="1" dirty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атотеке се виде </a:t>
            </a:r>
          </a:p>
          <a:p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дну прозора </a:t>
            </a:r>
            <a:r>
              <a:rPr lang="sr-Cyrl-RS" sz="2400" b="1" dirty="0"/>
              <a:t>„</a:t>
            </a:r>
            <a:r>
              <a:rPr lang="sr-Latn-BA" sz="2400" b="1" dirty="0"/>
              <a:t>Windows </a:t>
            </a:r>
            <a:endParaRPr lang="sr-Cyrl-RS" sz="2400" b="1" dirty="0" smtClean="0"/>
          </a:p>
          <a:p>
            <a:r>
              <a:rPr lang="sr-Latn-BA" sz="2400" b="1" dirty="0" smtClean="0"/>
              <a:t>Explorer</a:t>
            </a:r>
            <a:r>
              <a:rPr lang="sr-Cyrl-RS" sz="2400" b="1" dirty="0"/>
              <a:t>“-</a:t>
            </a:r>
            <a:r>
              <a:rPr lang="sr-Cyrl-RS" sz="2400" b="1" dirty="0" smtClean="0"/>
              <a:t>а.</a:t>
            </a:r>
            <a:endParaRPr lang="sr-Latn-BA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76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Cyrl-RS" b="1" dirty="0" smtClean="0"/>
          </a:p>
          <a:p>
            <a:pPr marL="0" indent="0" algn="ctr">
              <a:buNone/>
            </a:pPr>
            <a:r>
              <a:rPr lang="sr-Cyrl-RS" b="1" dirty="0" smtClean="0"/>
              <a:t>Коришћење програма </a:t>
            </a:r>
            <a:r>
              <a:rPr lang="sr-Cyrl-RS" b="1" dirty="0"/>
              <a:t>„</a:t>
            </a:r>
            <a:r>
              <a:rPr lang="sr-Latn-BA" b="1" dirty="0"/>
              <a:t>Windows Explorer</a:t>
            </a:r>
            <a:r>
              <a:rPr lang="sr-Cyrl-RS" b="1" dirty="0"/>
              <a:t>“-</a:t>
            </a:r>
            <a:r>
              <a:rPr lang="sr-Cyrl-RS" b="1" dirty="0" smtClean="0"/>
              <a:t>а</a:t>
            </a:r>
          </a:p>
          <a:p>
            <a:pPr marL="0" indent="0" algn="ctr">
              <a:buNone/>
            </a:pPr>
            <a:r>
              <a:rPr lang="sr-Cyrl-RS" b="1" dirty="0" smtClean="0"/>
              <a:t>нам олакшава и убрзава рад са више прозора.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5426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pPr marL="0" indent="0">
              <a:buNone/>
            </a:pPr>
            <a:r>
              <a:rPr lang="sr-Cyrl-RS" b="1" dirty="0"/>
              <a:t>За домаћи задатак консултујте се са својим предметним </a:t>
            </a:r>
            <a:r>
              <a:rPr lang="sr-Cyrl-RS" b="1" dirty="0" smtClean="0"/>
              <a:t>наставником.</a:t>
            </a:r>
          </a:p>
          <a:p>
            <a:pPr marL="0" indent="0">
              <a:buNone/>
            </a:pPr>
            <a:endParaRPr lang="sr-Cyrl-RS" dirty="0"/>
          </a:p>
          <a:p>
            <a:pPr marL="0" indent="0" algn="ctr">
              <a:buNone/>
            </a:pPr>
            <a:r>
              <a:rPr lang="sr-Cyrl-RS" sz="3600" b="1" i="1" dirty="0" smtClean="0"/>
              <a:t>Хвала на пажњи.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xmlns="" val="18431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Чему служи „</a:t>
            </a:r>
            <a:r>
              <a:rPr lang="sr-Latn-BA" b="1" dirty="0" smtClean="0"/>
              <a:t>Windows Explorer</a:t>
            </a:r>
            <a:r>
              <a:rPr lang="sr-Cyrl-RS" b="1" dirty="0" smtClean="0"/>
              <a:t>“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RS" b="1" dirty="0" smtClean="0">
                <a:solidFill>
                  <a:schemeClr val="accent2">
                    <a:lumMod val="50000"/>
                  </a:schemeClr>
                </a:solidFill>
              </a:rPr>
              <a:t>„</a:t>
            </a:r>
            <a:r>
              <a:rPr lang="sr-Latn-BA" b="1" dirty="0" smtClean="0"/>
              <a:t>Windows Explorer</a:t>
            </a:r>
            <a:r>
              <a:rPr lang="sr-Cyrl-RS" b="1" dirty="0" smtClean="0"/>
              <a:t>“ је програм који омогућава приступ и претраживање  меморија  нашег рачунара</a:t>
            </a:r>
            <a:r>
              <a:rPr lang="en-US" b="1" dirty="0" smtClean="0"/>
              <a:t>, </a:t>
            </a:r>
            <a:r>
              <a:rPr lang="sr-Cyrl-RS" b="1" dirty="0" smtClean="0"/>
              <a:t>односно програм за управљање датотекама и фолдерима у „</a:t>
            </a:r>
            <a:r>
              <a:rPr lang="sr-Latn-BA" b="1" dirty="0" smtClean="0"/>
              <a:t>Windows</a:t>
            </a:r>
            <a:r>
              <a:rPr lang="sr-Cyrl-RS" b="1" dirty="0" smtClean="0"/>
              <a:t>“ оперативном систему.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87963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Чему служи „</a:t>
            </a:r>
            <a:r>
              <a:rPr lang="sr-Latn-BA" b="1" dirty="0"/>
              <a:t>Windows Explorer</a:t>
            </a:r>
            <a:r>
              <a:rPr lang="sr-Cyrl-RS" b="1" dirty="0"/>
              <a:t>“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b="1" dirty="0" smtClean="0"/>
              <a:t>Омогућава </a:t>
            </a:r>
            <a:r>
              <a:rPr lang="sr-Cyrl-RS" b="1" dirty="0"/>
              <a:t>нам </a:t>
            </a:r>
            <a:r>
              <a:rPr lang="sr-Cyrl-RS" b="1" dirty="0" smtClean="0"/>
              <a:t>да </a:t>
            </a:r>
            <a:r>
              <a:rPr lang="sr-Cyrl-RS" b="1" dirty="0"/>
              <a:t>се крећемо из једног у други прозор, без отварања више прозора</a:t>
            </a:r>
            <a:r>
              <a:rPr lang="sr-Cyrl-RS" b="1" dirty="0" smtClean="0"/>
              <a:t>.</a:t>
            </a:r>
          </a:p>
          <a:p>
            <a:pPr marL="0" indent="0">
              <a:buNone/>
            </a:pPr>
            <a:r>
              <a:rPr lang="sr-Cyrl-RS" b="1" dirty="0"/>
              <a:t>„</a:t>
            </a:r>
            <a:r>
              <a:rPr lang="sr-Latn-BA" b="1" dirty="0"/>
              <a:t>Windows Explorer</a:t>
            </a:r>
            <a:r>
              <a:rPr lang="sr-Cyrl-RS" b="1" dirty="0"/>
              <a:t>“ нема потребе инсталирати, јер га добијемо уз оперативни систем.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923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200" y="914400"/>
            <a:ext cx="2057400" cy="2057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600" b="1" dirty="0" smtClean="0"/>
              <a:t>Икона програма „</a:t>
            </a:r>
            <a:r>
              <a:rPr lang="sr-Latn-BA" sz="3600" b="1" dirty="0" smtClean="0"/>
              <a:t>Windows Explorer</a:t>
            </a:r>
            <a:r>
              <a:rPr lang="sr-Cyrl-RS" sz="3600" b="1" dirty="0" smtClean="0"/>
              <a:t>“</a:t>
            </a:r>
            <a:r>
              <a:rPr lang="en-GB" sz="3600" b="1" dirty="0" smtClean="0"/>
              <a:t>- a</a:t>
            </a:r>
            <a:r>
              <a:rPr lang="sr-Cyrl-RS" sz="3600" b="1" dirty="0" smtClean="0"/>
              <a:t> 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609599" y="1066800"/>
            <a:ext cx="7315201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b="1" dirty="0" smtClean="0"/>
              <a:t>Икона овог програма има изглед </a:t>
            </a:r>
          </a:p>
          <a:p>
            <a:pPr marL="0" indent="0">
              <a:buNone/>
            </a:pPr>
            <a:r>
              <a:rPr lang="sr-Cyrl-RS" b="1" dirty="0" smtClean="0"/>
              <a:t>фацикл</a:t>
            </a:r>
            <a:r>
              <a:rPr lang="en-US" b="1" dirty="0" smtClean="0"/>
              <a:t>e</a:t>
            </a:r>
            <a:r>
              <a:rPr lang="sr-Cyrl-RS" b="1" dirty="0" smtClean="0"/>
              <a:t> (или фолдер</a:t>
            </a:r>
            <a:r>
              <a:rPr lang="en-US" b="1" dirty="0" smtClean="0"/>
              <a:t>a</a:t>
            </a:r>
            <a:r>
              <a:rPr lang="sr-Cyrl-RS" b="1" dirty="0" smtClean="0"/>
              <a:t>)</a:t>
            </a:r>
            <a:r>
              <a:rPr lang="en-US" b="1" dirty="0" smtClean="0"/>
              <a:t> </a:t>
            </a:r>
            <a:r>
              <a:rPr lang="sr-Cyrl-RS" b="1" dirty="0" smtClean="0"/>
              <a:t>са плавим држачем.</a:t>
            </a:r>
          </a:p>
          <a:p>
            <a:pPr marL="0" indent="0">
              <a:buNone/>
            </a:pPr>
            <a:r>
              <a:rPr lang="sr-Cyrl-RS" b="1" dirty="0" smtClean="0"/>
              <a:t>Обично се налази на траци задатака (</a:t>
            </a:r>
            <a:r>
              <a:rPr lang="sr-Cyrl-RS" b="1" i="1" dirty="0" smtClean="0"/>
              <a:t>енгл. </a:t>
            </a:r>
            <a:r>
              <a:rPr lang="en-GB" b="1" i="1" dirty="0" smtClean="0"/>
              <a:t>Taskbar</a:t>
            </a:r>
            <a:r>
              <a:rPr lang="en-GB" b="1" dirty="0" smtClean="0"/>
              <a:t>) </a:t>
            </a:r>
            <a:r>
              <a:rPr lang="sr-Cyrl-RS" b="1" dirty="0" smtClean="0"/>
              <a:t>и то</a:t>
            </a:r>
            <a:r>
              <a:rPr lang="en-GB" b="1" dirty="0" smtClean="0"/>
              <a:t> </a:t>
            </a:r>
            <a:r>
              <a:rPr lang="sr-Cyrl-RS" b="1" dirty="0" smtClean="0"/>
              <a:t>поред дугмета Старт, тако да нам је увијек </a:t>
            </a:r>
          </a:p>
          <a:p>
            <a:pPr marL="0" indent="0">
              <a:buNone/>
            </a:pPr>
            <a:r>
              <a:rPr lang="sr-Cyrl-RS" b="1" dirty="0" smtClean="0"/>
              <a:t>„при руци“.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16537"/>
            <a:ext cx="822959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869897" y="5452330"/>
            <a:ext cx="990600" cy="762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57199" y="5185202"/>
            <a:ext cx="8534400" cy="1367998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*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854540" y="4598969"/>
            <a:ext cx="1066798" cy="537002"/>
          </a:xfrm>
          <a:prstGeom prst="straightConnector1">
            <a:avLst/>
          </a:prstGeom>
          <a:ln w="38100">
            <a:solidFill>
              <a:srgbClr val="7030A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47294" y="5307813"/>
            <a:ext cx="42395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0000"/>
                </a:solidFill>
              </a:rPr>
              <a:t>ИКОНА ПРОГРАМА „</a:t>
            </a:r>
            <a:r>
              <a:rPr lang="sr-Latn-BA" sz="2800" b="1" dirty="0" smtClean="0">
                <a:solidFill>
                  <a:srgbClr val="FF0000"/>
                </a:solidFill>
              </a:rPr>
              <a:t>Windows Explorer</a:t>
            </a:r>
            <a:r>
              <a:rPr lang="sr-Cyrl-RS" sz="2800" b="1" dirty="0" smtClean="0">
                <a:solidFill>
                  <a:srgbClr val="FF0000"/>
                </a:solidFill>
              </a:rPr>
              <a:t>“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860497" y="5805303"/>
            <a:ext cx="155169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5867400" y="3810000"/>
            <a:ext cx="2819400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400" b="1" dirty="0" smtClean="0">
                <a:solidFill>
                  <a:srgbClr val="7030A0"/>
                </a:solidFill>
              </a:rPr>
              <a:t>ТРАКА ЗАДАТАКА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60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Како отварамо програм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b="1" dirty="0" smtClean="0"/>
              <a:t>Као и сваки други програм, у „ „</a:t>
            </a:r>
            <a:r>
              <a:rPr lang="sr-Latn-BA" b="1" dirty="0" smtClean="0"/>
              <a:t>Windows </a:t>
            </a:r>
            <a:r>
              <a:rPr lang="sr-Cyrl-RS" b="1" dirty="0" smtClean="0"/>
              <a:t>“-у и „</a:t>
            </a:r>
            <a:r>
              <a:rPr lang="sr-Latn-BA" b="1" dirty="0" smtClean="0"/>
              <a:t>Windows Explorer</a:t>
            </a:r>
            <a:r>
              <a:rPr lang="sr-Cyrl-RS" b="1" dirty="0" smtClean="0"/>
              <a:t>“ можемо да отворимо на више начина</a:t>
            </a:r>
            <a:r>
              <a:rPr lang="en-GB" b="1" dirty="0" smtClean="0"/>
              <a:t>.</a:t>
            </a:r>
            <a:endParaRPr lang="sr-Cyrl-RS" b="1" dirty="0" smtClean="0"/>
          </a:p>
          <a:p>
            <a:pPr marL="0" indent="0">
              <a:buNone/>
            </a:pPr>
            <a:r>
              <a:rPr lang="sr-Cyrl-R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584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/>
              <a:t>1. Начин отварање програма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b="1" dirty="0" smtClean="0"/>
              <a:t>Пошто је икона „</a:t>
            </a:r>
            <a:r>
              <a:rPr lang="sr-Latn-BA" b="1" dirty="0" smtClean="0"/>
              <a:t>Windows Explorer</a:t>
            </a:r>
            <a:r>
              <a:rPr lang="sr-Cyrl-RS" b="1" dirty="0" smtClean="0"/>
              <a:t>“ -а смјештена на траку задатака, програм отварамо једним кликом</a:t>
            </a:r>
            <a:endParaRPr lang="en-GB" b="1" dirty="0" smtClean="0"/>
          </a:p>
          <a:p>
            <a:pPr marL="0" indent="0">
              <a:buNone/>
            </a:pPr>
            <a:r>
              <a:rPr lang="sr-Cyrl-RS" dirty="0" smtClean="0"/>
              <a:t> </a:t>
            </a:r>
            <a:r>
              <a:rPr lang="en-GB" dirty="0" smtClean="0"/>
              <a:t>				</a:t>
            </a:r>
            <a:r>
              <a:rPr lang="sr-Cyrl-RS" b="1" dirty="0" smtClean="0"/>
              <a:t>лијевог тастера миша. </a:t>
            </a:r>
            <a:endParaRPr lang="en-US" b="1" dirty="0"/>
          </a:p>
        </p:txBody>
      </p:sp>
      <p:pic>
        <p:nvPicPr>
          <p:cNvPr id="9" name="Picture 8" descr="C:\Users\livnj\AppData\Local\Microsoft\Windows\INetCache\IE\DYEKXJ8P\kozzi-2027749-cartoon_computer_mouse-2302x1650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7800" y="3861038"/>
            <a:ext cx="2597150" cy="2574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8613"/>
            <a:ext cx="32670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366837" y="3349069"/>
            <a:ext cx="1143000" cy="1023938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26" y="1600200"/>
            <a:ext cx="9144000" cy="51468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4114800"/>
            <a:ext cx="427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solidFill>
                  <a:srgbClr val="FF0000"/>
                </a:solidFill>
              </a:rPr>
              <a:t>ПРОЗОР </a:t>
            </a:r>
            <a:r>
              <a:rPr lang="en-GB" sz="2400" b="1" dirty="0" smtClean="0">
                <a:solidFill>
                  <a:srgbClr val="FF0000"/>
                </a:solidFill>
              </a:rPr>
              <a:t>“Windows Explorer” -a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6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3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u="sng" dirty="0"/>
              <a:t>2. </a:t>
            </a:r>
            <a:r>
              <a:rPr lang="sr-Cyrl-RS" sz="3200" b="1" u="sng" dirty="0" smtClean="0"/>
              <a:t>Начин </a:t>
            </a:r>
            <a:r>
              <a:rPr lang="sr-Cyrl-RS" sz="3200" b="1" dirty="0" smtClean="0"/>
              <a:t>отварања програма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r-Cyrl-RS" b="1" dirty="0" smtClean="0">
                <a:solidFill>
                  <a:schemeClr val="tx1"/>
                </a:solidFill>
              </a:rPr>
              <a:t>је поново коришћењем миша, али овај пут десног тастера. Десни тастер миша нам увијек отвара при</a:t>
            </a:r>
            <a:r>
              <a:rPr lang="sr-Cyrl-RS" b="1" dirty="0">
                <a:solidFill>
                  <a:schemeClr val="tx1"/>
                </a:solidFill>
              </a:rPr>
              <a:t>р</a:t>
            </a:r>
            <a:r>
              <a:rPr lang="sr-Cyrl-RS" b="1" dirty="0" smtClean="0">
                <a:solidFill>
                  <a:schemeClr val="tx1"/>
                </a:solidFill>
              </a:rPr>
              <a:t>учне меније. </a:t>
            </a:r>
          </a:p>
          <a:p>
            <a:pPr marL="0" indent="0">
              <a:buNone/>
            </a:pPr>
            <a:r>
              <a:rPr lang="sr-Cyrl-RS" b="1" dirty="0" smtClean="0">
                <a:solidFill>
                  <a:schemeClr val="tx1"/>
                </a:solidFill>
              </a:rPr>
              <a:t>Десним кликом на дугме Старт отвара се приручни мени са којег бирамо опцију „</a:t>
            </a:r>
            <a:r>
              <a:rPr lang="sr-Latn-BA" b="1" i="1" dirty="0" smtClean="0">
                <a:solidFill>
                  <a:schemeClr val="tx1"/>
                </a:solidFill>
              </a:rPr>
              <a:t>Otvori (Open) Windows Explorer</a:t>
            </a:r>
            <a:r>
              <a:rPr lang="sr-Cyrl-RS" b="1" i="1" dirty="0" smtClean="0">
                <a:solidFill>
                  <a:schemeClr val="tx1"/>
                </a:solidFill>
              </a:rPr>
              <a:t>“.</a:t>
            </a:r>
            <a:endParaRPr lang="sr-Latn-BA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91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u="sng" dirty="0" smtClean="0"/>
              <a:t>2. начин </a:t>
            </a:r>
            <a:r>
              <a:rPr lang="sr-Cyrl-RS" sz="3200" b="1" dirty="0" smtClean="0"/>
              <a:t>отварања програма</a:t>
            </a:r>
            <a:endParaRPr lang="en-US" sz="3200" b="1" dirty="0"/>
          </a:p>
        </p:txBody>
      </p:sp>
      <p:pic>
        <p:nvPicPr>
          <p:cNvPr id="20" name="Content Placeholder 19" descr="C:\Users\livnj\AppData\Local\Microsoft\Windows\INetCache\IE\DYEKXJ8P\kozzi-2027749-cartoon_computer_mouse-2302x1650[1]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206" y="2616215"/>
            <a:ext cx="2393595" cy="2254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799" y="1547867"/>
            <a:ext cx="32670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2209800" y="1495425"/>
            <a:ext cx="873734" cy="704850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1834" y="2709060"/>
            <a:ext cx="50101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3505200" y="3048000"/>
            <a:ext cx="4267200" cy="695325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Curved Connector 36"/>
          <p:cNvCxnSpPr>
            <a:stCxn id="22" idx="3"/>
          </p:cNvCxnSpPr>
          <p:nvPr/>
        </p:nvCxnSpPr>
        <p:spPr>
          <a:xfrm>
            <a:off x="3083534" y="1847850"/>
            <a:ext cx="952501" cy="1247777"/>
          </a:xfrm>
          <a:prstGeom prst="curved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20210958">
            <a:off x="228408" y="1993991"/>
            <a:ext cx="2169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solidFill>
                  <a:srgbClr val="FF0000"/>
                </a:solidFill>
              </a:rPr>
              <a:t>ДЕСНИ ТАСТЕР </a:t>
            </a:r>
          </a:p>
          <a:p>
            <a:pPr algn="ctr"/>
            <a:r>
              <a:rPr lang="sr-Cyrl-RS" sz="2400" b="1" dirty="0" smtClean="0">
                <a:solidFill>
                  <a:srgbClr val="FF0000"/>
                </a:solidFill>
              </a:rPr>
              <a:t>МИША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7" name="Picture 56" descr="C:\Users\livnj\AppData\Local\Microsoft\Windows\INetCache\IE\DYEKXJ8P\kozzi-2027749-cartoon_computer_mouse-2302x1650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1200" y="4137895"/>
            <a:ext cx="2378075" cy="241530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TextBox 57"/>
          <p:cNvSpPr txBox="1"/>
          <p:nvPr/>
        </p:nvSpPr>
        <p:spPr>
          <a:xfrm rot="20210958">
            <a:off x="3123304" y="4758546"/>
            <a:ext cx="2282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solidFill>
                  <a:srgbClr val="FF0000"/>
                </a:solidFill>
              </a:rPr>
              <a:t>ЛИЈЕВИ ТАСТЕР </a:t>
            </a:r>
          </a:p>
          <a:p>
            <a:pPr algn="ctr"/>
            <a:r>
              <a:rPr lang="sr-Cyrl-RS" sz="2400" b="1" dirty="0" smtClean="0">
                <a:solidFill>
                  <a:srgbClr val="FF0000"/>
                </a:solidFill>
              </a:rPr>
              <a:t>МИША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206" y="1231671"/>
            <a:ext cx="2090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b="1" u="sng" dirty="0"/>
              <a:t>2. начин</a:t>
            </a:r>
            <a:r>
              <a:rPr lang="sr-Cyrl-RS" sz="2800" b="1" dirty="0"/>
              <a:t>: 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14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800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3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8" presetClass="emph" presetSubtype="0" repeatCount="300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4" grpId="0" animBg="1"/>
      <p:bldP spid="48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u="sng" dirty="0" smtClean="0"/>
              <a:t>3. Начин </a:t>
            </a:r>
            <a:r>
              <a:rPr lang="sr-Cyrl-RS" sz="3200" b="1" dirty="0" smtClean="0"/>
              <a:t>отварања програма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b="1" dirty="0" smtClean="0"/>
              <a:t>је коришћењем тастатуре и то истовременим притиском  тастера са знаком „</a:t>
            </a:r>
            <a:r>
              <a:rPr lang="sr-Latn-BA" b="1" dirty="0" smtClean="0"/>
              <a:t>Windows</a:t>
            </a:r>
            <a:r>
              <a:rPr lang="sr-Cyrl-RS" b="1" dirty="0" smtClean="0"/>
              <a:t>“ – а и </a:t>
            </a:r>
            <a:r>
              <a:rPr lang="sr-Latn-BA" b="1" dirty="0" smtClean="0"/>
              <a:t> </a:t>
            </a:r>
            <a:r>
              <a:rPr lang="sr-Cyrl-RS" b="1" dirty="0" smtClean="0"/>
              <a:t>тастера „Е“.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099" y="4343400"/>
            <a:ext cx="8901701" cy="20990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66800" y="5867400"/>
            <a:ext cx="609600" cy="575019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752600" y="4648200"/>
            <a:ext cx="609600" cy="575019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106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160624-color-template-16x9</Template>
  <TotalTime>628</TotalTime>
  <Words>607</Words>
  <Application>Microsoft Office PowerPoint</Application>
  <PresentationFormat>On-screen Show (4:3)</PresentationFormat>
  <Paragraphs>119</Paragraphs>
  <Slides>17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Основи инфорамтике за шести разред   Програм „Windows explorer“</vt:lpstr>
      <vt:lpstr>Чему служи „Windows Explorer“ </vt:lpstr>
      <vt:lpstr>Чему служи „Windows Explorer“ </vt:lpstr>
      <vt:lpstr>Икона програма „Windows Explorer“- a </vt:lpstr>
      <vt:lpstr>Како отварамо програм</vt:lpstr>
      <vt:lpstr>1. Начин отварање програма</vt:lpstr>
      <vt:lpstr>2. Начин отварања програма</vt:lpstr>
      <vt:lpstr>2. начин отварања програма</vt:lpstr>
      <vt:lpstr>3. Начин отварања програма</vt:lpstr>
      <vt:lpstr>1. Дио прозора„Windows Explorer“-а је:</vt:lpstr>
      <vt:lpstr>2. ДИО ПРОЗОРА ЈЕ ЛИЈЕВО НАВИГАЦИЈСКО ОКНО </vt:lpstr>
      <vt:lpstr>Ознаке које видимо у  лијевом навигацијском  окну  могу бити: </vt:lpstr>
      <vt:lpstr>3. дио програмског прозора „Windows Explorer“-а је:</vt:lpstr>
      <vt:lpstr>4. дио програмског прозора „Windows Explorer“-а је:</vt:lpstr>
      <vt:lpstr>5. дио програмског прозора „Windows Explorer“-а је: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explorer</dc:title>
  <dc:creator>Tatjana Livnjak</dc:creator>
  <cp:lastModifiedBy>S</cp:lastModifiedBy>
  <cp:revision>75</cp:revision>
  <dcterms:created xsi:type="dcterms:W3CDTF">2021-01-13T20:23:48Z</dcterms:created>
  <dcterms:modified xsi:type="dcterms:W3CDTF">2021-01-15T07:16:09Z</dcterms:modified>
</cp:coreProperties>
</file>