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70" r:id="rId6"/>
    <p:sldId id="269" r:id="rId7"/>
    <p:sldId id="266" r:id="rId8"/>
    <p:sldId id="267" r:id="rId9"/>
    <p:sldId id="27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 smtClean="0"/>
              <a:t>МАТЕМАТИКА</a:t>
            </a:r>
            <a:br>
              <a:rPr lang="sr-Cyrl-BA" b="1" dirty="0" smtClean="0"/>
            </a:br>
            <a:r>
              <a:rPr lang="sr-Cyrl-BA" sz="5400" b="1" dirty="0" smtClean="0"/>
              <a:t>6. РАЗРЕД</a:t>
            </a:r>
            <a:endParaRPr lang="sr-Latn-BA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9699" y="4830362"/>
            <a:ext cx="4773613" cy="1445620"/>
          </a:xfrm>
        </p:spPr>
        <p:txBody>
          <a:bodyPr>
            <a:normAutofit lnSpcReduction="10000"/>
          </a:bodyPr>
          <a:lstStyle/>
          <a:p>
            <a:r>
              <a:rPr lang="sr-Cyrl-BA" dirty="0" smtClean="0"/>
              <a:t>                                                                  </a:t>
            </a:r>
            <a:r>
              <a:rPr lang="sr-Cyrl-BA" dirty="0" smtClean="0">
                <a:solidFill>
                  <a:srgbClr val="FFFF00"/>
                </a:solidFill>
              </a:rPr>
              <a:t>НАСТАВНИК: ДАЈАНА ОСТОЈИЋ</a:t>
            </a:r>
          </a:p>
          <a:p>
            <a:r>
              <a:rPr lang="sr-Cyrl-BA" dirty="0" smtClean="0">
                <a:solidFill>
                  <a:srgbClr val="FFFF00"/>
                </a:solidFill>
              </a:rPr>
              <a:t>ЈУ ОШ „МАЈКА КНЕЖОПОЉКА“</a:t>
            </a:r>
          </a:p>
          <a:p>
            <a:r>
              <a:rPr lang="sr-Cyrl-BA" dirty="0" smtClean="0">
                <a:solidFill>
                  <a:srgbClr val="FFFF00"/>
                </a:solidFill>
              </a:rPr>
              <a:t>кнежица</a:t>
            </a:r>
          </a:p>
          <a:p>
            <a:pPr algn="r"/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8156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4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1" y="1633818"/>
            <a:ext cx="10860089" cy="3903382"/>
          </a:xfrm>
        </p:spPr>
        <p:txBody>
          <a:bodyPr/>
          <a:lstStyle/>
          <a:p>
            <a:pPr algn="ctr"/>
            <a:r>
              <a:rPr lang="sr-Cyrl-BA" sz="4400" b="1" dirty="0" smtClean="0"/>
              <a:t>ДЈЕЉИВОСТ БРОЈЕВА ДЕКАДНИМ ЈЕДИНИЦАМА И БРОЈЕВИМА 2, 5, 4 И 25</a:t>
            </a:r>
            <a:br>
              <a:rPr lang="sr-Cyrl-BA" sz="4400" b="1" dirty="0" smtClean="0"/>
            </a:br>
            <a:r>
              <a:rPr lang="sr-Cyrl-BA" sz="4400" b="1" dirty="0"/>
              <a:t/>
            </a:r>
            <a:br>
              <a:rPr lang="sr-Cyrl-BA" sz="4400" b="1" dirty="0"/>
            </a:br>
            <a:r>
              <a:rPr lang="sr-Cyrl-BA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 ЧАС УТВРЂИВАЊА -</a:t>
            </a:r>
            <a:endParaRPr lang="sr-Latn-BA" sz="3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0478" y="5156641"/>
            <a:ext cx="4840644" cy="15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31389" cy="1400530"/>
          </a:xfrm>
        </p:spPr>
        <p:txBody>
          <a:bodyPr/>
          <a:lstStyle/>
          <a:p>
            <a:pPr algn="just"/>
            <a:r>
              <a:rPr lang="sr-Cyrl-BA" sz="3200" dirty="0" smtClean="0"/>
              <a:t>1. Из скупа </a:t>
            </a:r>
            <a:r>
              <a:rPr lang="sr-Latn-BA" sz="3200" dirty="0" smtClean="0"/>
              <a:t>N={6,7,9,13,15,21,36,43,47} </a:t>
            </a:r>
            <a:r>
              <a:rPr lang="sr-Cyrl-BA" sz="3200" dirty="0" smtClean="0"/>
              <a:t>издвој парове</a:t>
            </a:r>
            <a:r>
              <a:rPr lang="sr-Latn-BA" sz="3200" dirty="0" smtClean="0"/>
              <a:t> (m, n)</a:t>
            </a:r>
            <a:r>
              <a:rPr lang="sr-Cyrl-BA" sz="3200" dirty="0" smtClean="0"/>
              <a:t> тако да је дјељив са 10 број:</a:t>
            </a:r>
            <a:br>
              <a:rPr lang="sr-Cyrl-BA" sz="3200" dirty="0" smtClean="0"/>
            </a:br>
            <a:r>
              <a:rPr lang="sr-Cyrl-BA" sz="3200" dirty="0" smtClean="0"/>
              <a:t>а) </a:t>
            </a:r>
            <a:r>
              <a:rPr lang="sr-Latn-BA" sz="3200" dirty="0" smtClean="0">
                <a:solidFill>
                  <a:srgbClr val="EBEBEB"/>
                </a:solidFill>
              </a:rPr>
              <a:t>m</a:t>
            </a:r>
            <a:r>
              <a:rPr lang="sr-Cyrl-BA" sz="3200" dirty="0" smtClean="0">
                <a:solidFill>
                  <a:srgbClr val="EBEBEB"/>
                </a:solidFill>
              </a:rPr>
              <a:t> – </a:t>
            </a:r>
            <a:r>
              <a:rPr lang="sr-Latn-BA" sz="3200" dirty="0" smtClean="0">
                <a:solidFill>
                  <a:srgbClr val="EBEBEB"/>
                </a:solidFill>
              </a:rPr>
              <a:t>n</a:t>
            </a:r>
            <a:r>
              <a:rPr lang="sr-Cyrl-BA" sz="3200" dirty="0" smtClean="0">
                <a:solidFill>
                  <a:srgbClr val="EBEBEB"/>
                </a:solidFill>
              </a:rPr>
              <a:t>, </a:t>
            </a:r>
            <a:r>
              <a:rPr lang="sr-Latn-BA" sz="3200" dirty="0" smtClean="0">
                <a:solidFill>
                  <a:srgbClr val="EBEBEB"/>
                </a:solidFill>
              </a:rPr>
              <a:t>m</a:t>
            </a:r>
            <a:r>
              <a:rPr lang="sr-Cyrl-BA" sz="3200" dirty="0" smtClean="0">
                <a:solidFill>
                  <a:srgbClr val="EBEBEB"/>
                </a:solidFill>
              </a:rPr>
              <a:t> </a:t>
            </a:r>
            <a:r>
              <a:rPr lang="sr-Latn-BA" sz="3200" dirty="0" smtClean="0">
                <a:solidFill>
                  <a:srgbClr val="EBEBEB"/>
                </a:solidFill>
              </a:rPr>
              <a:t>&gt;</a:t>
            </a:r>
            <a:r>
              <a:rPr lang="sr-Cyrl-BA" sz="3200" dirty="0" smtClean="0">
                <a:solidFill>
                  <a:srgbClr val="EBEBEB"/>
                </a:solidFill>
              </a:rPr>
              <a:t> </a:t>
            </a:r>
            <a:r>
              <a:rPr lang="sr-Latn-BA" sz="3200" dirty="0" smtClean="0">
                <a:solidFill>
                  <a:srgbClr val="EBEBEB"/>
                </a:solidFill>
              </a:rPr>
              <a:t>n</a:t>
            </a:r>
            <a:r>
              <a:rPr lang="sr-Cyrl-BA" sz="3200" dirty="0" smtClean="0">
                <a:solidFill>
                  <a:srgbClr val="EBEBEB"/>
                </a:solidFill>
              </a:rPr>
              <a:t>;               б)</a:t>
            </a:r>
            <a:r>
              <a:rPr lang="sr-Latn-BA" sz="3200" dirty="0">
                <a:solidFill>
                  <a:srgbClr val="EBEBEB"/>
                </a:solidFill>
              </a:rPr>
              <a:t> </a:t>
            </a:r>
            <a:r>
              <a:rPr lang="sr-Latn-BA" sz="3200" dirty="0" smtClean="0">
                <a:solidFill>
                  <a:srgbClr val="EBEBEB"/>
                </a:solidFill>
              </a:rPr>
              <a:t>m</a:t>
            </a:r>
            <a:r>
              <a:rPr lang="sr-Cyrl-BA" sz="3200" dirty="0" smtClean="0">
                <a:solidFill>
                  <a:srgbClr val="EBEBEB"/>
                </a:solidFill>
              </a:rPr>
              <a:t> + </a:t>
            </a:r>
            <a:r>
              <a:rPr lang="sr-Latn-BA" sz="3200" dirty="0" smtClean="0">
                <a:solidFill>
                  <a:srgbClr val="EBEBEB"/>
                </a:solidFill>
              </a:rPr>
              <a:t>n</a:t>
            </a:r>
            <a:endParaRPr lang="sr-Latn-BA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5012" y="2256118"/>
                <a:ext cx="10847388" cy="419548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800" dirty="0" smtClean="0">
                    <a:solidFill>
                      <a:srgbClr val="FFFF00"/>
                    </a:solidFill>
                  </a:rPr>
                  <a:t>а) 10|(</a:t>
                </a:r>
                <a:r>
                  <a:rPr lang="sr-Latn-BA" sz="3200" dirty="0">
                    <a:solidFill>
                      <a:srgbClr val="FFFF00"/>
                    </a:solidFill>
                  </a:rPr>
                  <a:t>m</a:t>
                </a:r>
                <a:r>
                  <a:rPr lang="sr-Cyrl-BA" sz="3200" dirty="0">
                    <a:solidFill>
                      <a:srgbClr val="FFFF00"/>
                    </a:solidFill>
                  </a:rPr>
                  <a:t> – </a:t>
                </a:r>
                <a:r>
                  <a:rPr lang="sr-Latn-BA" sz="3200" dirty="0" smtClean="0">
                    <a:solidFill>
                      <a:srgbClr val="FFFF00"/>
                    </a:solidFill>
                  </a:rPr>
                  <a:t>n</a:t>
                </a:r>
                <a:r>
                  <a:rPr lang="sr-Cyrl-BA" sz="3200" dirty="0" smtClean="0">
                    <a:solidFill>
                      <a:srgbClr val="FFFF00"/>
                    </a:solidFill>
                  </a:rPr>
                  <a:t>), </a:t>
                </a:r>
                <a:r>
                  <a:rPr lang="sr-Latn-BA" sz="3200" dirty="0">
                    <a:solidFill>
                      <a:srgbClr val="FFFF00"/>
                    </a:solidFill>
                  </a:rPr>
                  <a:t>m</a:t>
                </a:r>
                <a:r>
                  <a:rPr lang="sr-Cyrl-BA" sz="3200" dirty="0">
                    <a:solidFill>
                      <a:srgbClr val="FFFF00"/>
                    </a:solidFill>
                  </a:rPr>
                  <a:t> </a:t>
                </a:r>
                <a:r>
                  <a:rPr lang="sr-Latn-BA" sz="3200" dirty="0">
                    <a:solidFill>
                      <a:srgbClr val="FFFF00"/>
                    </a:solidFill>
                  </a:rPr>
                  <a:t>&gt;</a:t>
                </a:r>
                <a:r>
                  <a:rPr lang="sr-Cyrl-BA" sz="3200" dirty="0">
                    <a:solidFill>
                      <a:srgbClr val="FFFF00"/>
                    </a:solidFill>
                  </a:rPr>
                  <a:t> </a:t>
                </a:r>
                <a:r>
                  <a:rPr lang="sr-Latn-BA" sz="3200" dirty="0" smtClean="0">
                    <a:solidFill>
                      <a:srgbClr val="FFFF00"/>
                    </a:solidFill>
                  </a:rPr>
                  <a:t>n</a:t>
                </a:r>
                <a:endParaRPr lang="sr-Cyrl-BA" sz="3200" dirty="0" smtClean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sr-Latn-BA" sz="3200" dirty="0" smtClean="0">
                    <a:solidFill>
                      <a:srgbClr val="FFFF00"/>
                    </a:solidFill>
                  </a:rPr>
                  <a:t>(m, n)</a:t>
                </a:r>
                <a:r>
                  <a:rPr lang="sr-Cyrl-BA" sz="3200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Cyrl-BA" sz="32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sr-Cyrl-BA" sz="2800" dirty="0" smtClean="0">
                    <a:solidFill>
                      <a:srgbClr val="FFFF00"/>
                    </a:solidFill>
                  </a:rPr>
                  <a:t> { (36,6), (47,7), (43,13)}</a:t>
                </a:r>
              </a:p>
              <a:p>
                <a:pPr marL="0" indent="0">
                  <a:buNone/>
                </a:pPr>
                <a:endParaRPr lang="sr-Cyrl-BA" sz="2800" dirty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sr-Cyrl-BA" sz="2800" dirty="0" smtClean="0">
                    <a:solidFill>
                      <a:srgbClr val="FFFF00"/>
                    </a:solidFill>
                  </a:rPr>
                  <a:t>б) </a:t>
                </a:r>
                <a:r>
                  <a:rPr lang="sr-Cyrl-BA" sz="2800" dirty="0">
                    <a:solidFill>
                      <a:srgbClr val="FFFF00"/>
                    </a:solidFill>
                  </a:rPr>
                  <a:t>10|(</a:t>
                </a:r>
                <a:r>
                  <a:rPr lang="sr-Latn-BA" sz="3200" dirty="0">
                    <a:solidFill>
                      <a:srgbClr val="FFFF00"/>
                    </a:solidFill>
                  </a:rPr>
                  <a:t>m</a:t>
                </a:r>
                <a:r>
                  <a:rPr lang="sr-Cyrl-BA" sz="3200" dirty="0">
                    <a:solidFill>
                      <a:srgbClr val="FFFF00"/>
                    </a:solidFill>
                  </a:rPr>
                  <a:t> </a:t>
                </a:r>
                <a:r>
                  <a:rPr lang="sr-Cyrl-BA" sz="3200" dirty="0" smtClean="0">
                    <a:solidFill>
                      <a:srgbClr val="FFFF00"/>
                    </a:solidFill>
                  </a:rPr>
                  <a:t>+ </a:t>
                </a:r>
                <a:r>
                  <a:rPr lang="sr-Latn-BA" sz="3200" dirty="0" smtClean="0">
                    <a:solidFill>
                      <a:srgbClr val="FFFF00"/>
                    </a:solidFill>
                  </a:rPr>
                  <a:t>n</a:t>
                </a:r>
                <a:r>
                  <a:rPr lang="sr-Cyrl-BA" sz="3200" dirty="0" smtClean="0">
                    <a:solidFill>
                      <a:srgbClr val="FFFF00"/>
                    </a:solidFill>
                  </a:rPr>
                  <a:t>)</a:t>
                </a:r>
              </a:p>
              <a:p>
                <a:pPr marL="400050" lvl="1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Cyrl-BA" sz="3000" dirty="0" smtClean="0">
                    <a:solidFill>
                      <a:srgbClr val="FFFF00"/>
                    </a:solidFill>
                  </a:rPr>
                  <a:t> </a:t>
                </a:r>
                <a:r>
                  <a:rPr lang="sr-Latn-BA" sz="3000" dirty="0">
                    <a:solidFill>
                      <a:srgbClr val="FFFF00"/>
                    </a:solidFill>
                  </a:rPr>
                  <a:t>(</a:t>
                </a:r>
                <a:r>
                  <a:rPr lang="sr-Latn-BA" sz="3000" dirty="0" smtClean="0">
                    <a:solidFill>
                      <a:srgbClr val="FFFF00"/>
                    </a:solidFill>
                  </a:rPr>
                  <a:t>m,n</a:t>
                </a:r>
                <a:r>
                  <a:rPr lang="sr-Latn-BA" sz="3000" dirty="0">
                    <a:solidFill>
                      <a:srgbClr val="FFFF00"/>
                    </a:solidFill>
                  </a:rPr>
                  <a:t>)</a:t>
                </a:r>
                <a:r>
                  <a:rPr lang="sr-Cyrl-BA" sz="3000" dirty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Cyrl-BA" sz="30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sr-Cyrl-BA" sz="2600" dirty="0">
                    <a:solidFill>
                      <a:srgbClr val="FFFF00"/>
                    </a:solidFill>
                  </a:rPr>
                  <a:t> { </a:t>
                </a:r>
                <a:r>
                  <a:rPr lang="sr-Cyrl-BA" sz="2600" dirty="0" smtClean="0">
                    <a:solidFill>
                      <a:srgbClr val="FFFF00"/>
                    </a:solidFill>
                  </a:rPr>
                  <a:t>(7,13), (7,43), (9,21), (13,7), (13,47),</a:t>
                </a:r>
              </a:p>
              <a:p>
                <a:pPr marL="400050" lvl="1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Cyrl-BA" sz="2600" dirty="0">
                    <a:solidFill>
                      <a:srgbClr val="FFFF00"/>
                    </a:solidFill>
                  </a:rPr>
                  <a:t> </a:t>
                </a:r>
                <a:r>
                  <a:rPr lang="sr-Cyrl-BA" sz="2600" dirty="0" smtClean="0">
                    <a:solidFill>
                      <a:srgbClr val="FFFF00"/>
                    </a:solidFill>
                  </a:rPr>
                  <a:t>                 (21,9),(43,7),(43,47), (47,13), (47,43)}</a:t>
                </a:r>
                <a:endParaRPr lang="sr-Cyrl-BA" sz="2600" dirty="0">
                  <a:solidFill>
                    <a:srgbClr val="FFFF00"/>
                  </a:solidFill>
                </a:endParaRP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endParaRPr lang="sr-Cyrl-BA" sz="2800" dirty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endParaRPr lang="sr-Latn-BA" sz="2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5012" y="2256118"/>
                <a:ext cx="10847388" cy="4195481"/>
              </a:xfrm>
              <a:blipFill>
                <a:blip r:embed="rId2"/>
                <a:stretch>
                  <a:fillRect l="-1461" t="-189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1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04389" cy="1400530"/>
          </a:xfrm>
        </p:spPr>
        <p:txBody>
          <a:bodyPr/>
          <a:lstStyle/>
          <a:p>
            <a:pPr algn="just"/>
            <a:r>
              <a:rPr lang="sr-Cyrl-BA" sz="2800" dirty="0" smtClean="0"/>
              <a:t>2. Доказати да се између било којих 10 природних бројева може наћи бар један број дјељив са 10 или бар два броја чија је разлика дјељива са 10.</a:t>
            </a:r>
            <a:endParaRPr lang="sr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10136188" cy="48142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sz="2800" dirty="0" smtClean="0">
                <a:solidFill>
                  <a:srgbClr val="FFFF00"/>
                </a:solidFill>
              </a:rPr>
              <a:t>□</a:t>
            </a:r>
            <a:r>
              <a:rPr lang="sr-Cyrl-BA" sz="2800" dirty="0" smtClean="0">
                <a:solidFill>
                  <a:srgbClr val="FFFF00"/>
                </a:solidFill>
              </a:rPr>
              <a:t> Ако се међу датим природним бројевима налази бар један број чија је посљедња цифра 0, доказ је завршен.</a:t>
            </a:r>
          </a:p>
          <a:p>
            <a:pPr marL="0" indent="0" algn="just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Нпр. ако су бројеви 1, 2, 3, 54, 635, 76, 7, 8, 9, 20, све посљедње цифре су различите, а број 20 је дјељив бројем 10.</a:t>
            </a:r>
          </a:p>
          <a:p>
            <a:pPr marL="0" indent="0" algn="just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Ако није дат број коме је посљедња цифра нула, тада морају постојати бар два броја са истом посљедњом цифром, па ће њихова разлика бити дјељива са 10. ■</a:t>
            </a:r>
            <a:endParaRPr lang="sr-Latn-B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r-Cyrl-BA" sz="2800" dirty="0" smtClean="0"/>
              <a:t>3. Користећи се цифрама 0, 1, 3, 4, 5, написати све петоцифрене бројеве са пет различитих цифара који су дјељиви са 4, а нису дјељиви са 5.</a:t>
            </a:r>
            <a:endParaRPr lang="sr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052918"/>
            <a:ext cx="10617200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Број је дјељив са 4 ако му је двоцифрени завршетак дјељив са 4.</a:t>
            </a:r>
          </a:p>
          <a:p>
            <a:pPr marL="0" indent="0" algn="just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Број је дјељив са 5 ако му је посљедња цифра 0 или 5.</a:t>
            </a:r>
          </a:p>
          <a:p>
            <a:pPr marL="0" indent="0" algn="just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Једини двоцифрени завршетак који је дјељив са 4, а није дјељив са 5 је двоцифрени завршетак 04, па су тражени  петоцифрени бројеви: 13504, 15304, 31504, 35104, 51304 и 53104.</a:t>
            </a:r>
          </a:p>
        </p:txBody>
      </p:sp>
    </p:spTree>
    <p:extLst>
      <p:ext uri="{BB962C8B-B14F-4D97-AF65-F5344CB8AC3E}">
        <p14:creationId xmlns:p14="http://schemas.microsoft.com/office/powerpoint/2010/main" val="271621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04389" cy="1400530"/>
          </a:xfrm>
        </p:spPr>
        <p:txBody>
          <a:bodyPr/>
          <a:lstStyle/>
          <a:p>
            <a:r>
              <a:rPr lang="sr-Cyrl-BA" sz="3200" dirty="0"/>
              <a:t>4</a:t>
            </a:r>
            <a:r>
              <a:rPr lang="sr-Cyrl-BA" sz="3200" dirty="0" smtClean="0"/>
              <a:t>. Напиши првих пет двоцифрених бројева који при дјељењу са:</a:t>
            </a:r>
            <a:br>
              <a:rPr lang="sr-Cyrl-BA" sz="3200" dirty="0" smtClean="0"/>
            </a:br>
            <a:r>
              <a:rPr lang="sr-Cyrl-BA" sz="3200" dirty="0" smtClean="0"/>
              <a:t>а) 8 дају остатак 0;      б) 5 дају остатак 2;</a:t>
            </a:r>
            <a:br>
              <a:rPr lang="sr-Cyrl-BA" sz="3200" dirty="0" smtClean="0"/>
            </a:br>
            <a:r>
              <a:rPr lang="sr-Cyrl-BA" sz="3200" dirty="0" smtClean="0"/>
              <a:t>в) 4 дају остатак 3;       г) 4 и 5 дају остатак 0.</a:t>
            </a: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535518"/>
            <a:ext cx="10542588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2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а) 16, 24, 32, 40, 48;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б) 12, 17, 22, 27, 32;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в) 11, 15, 19, 23, 27;</a:t>
            </a:r>
          </a:p>
          <a:p>
            <a:pPr marL="0" indent="0">
              <a:buNone/>
            </a:pPr>
            <a:r>
              <a:rPr lang="sr-Cyrl-BA" sz="2800" smtClean="0">
                <a:solidFill>
                  <a:srgbClr val="FFFF00"/>
                </a:solidFill>
              </a:rPr>
              <a:t>г) 20, 40, 60, 80.</a:t>
            </a:r>
            <a:endParaRPr lang="sr-Cyrl-B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5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40889" cy="1400530"/>
          </a:xfrm>
        </p:spPr>
        <p:txBody>
          <a:bodyPr/>
          <a:lstStyle/>
          <a:p>
            <a:r>
              <a:rPr lang="sr-Cyrl-BA" sz="3200" dirty="0" smtClean="0"/>
              <a:t>5. Колико има парних троцифрених бројева који се могу подијелити са 5?</a:t>
            </a: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2052918"/>
            <a:ext cx="10274300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3200" dirty="0" smtClean="0">
                <a:solidFill>
                  <a:srgbClr val="FFFF00"/>
                </a:solidFill>
              </a:rPr>
              <a:t>Паран број дјељив са 5 завршава се цифром 0. Од укупно 900 троцифрених бројева сваки десети се завршава 0. Парних троцифрених бројева који се могу подијелити са 5 има 90.</a:t>
            </a:r>
            <a:endParaRPr lang="sr-Latn-B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55189" cy="1400530"/>
          </a:xfrm>
        </p:spPr>
        <p:txBody>
          <a:bodyPr/>
          <a:lstStyle/>
          <a:p>
            <a:pPr algn="just"/>
            <a:r>
              <a:rPr lang="sr-Cyrl-BA" sz="3200" dirty="0"/>
              <a:t>6</a:t>
            </a:r>
            <a:r>
              <a:rPr lang="sr-Cyrl-BA" sz="3200" dirty="0" smtClean="0"/>
              <a:t>. Да ли је дјељив са 8 број који има 2001 цифру и све цифре су 4? </a:t>
            </a: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39900"/>
            <a:ext cx="10479088" cy="49149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Може се доказати и да је број дјељив са 8 ако му је троцифрени завршетак број који је дјељив са 8.</a:t>
            </a:r>
          </a:p>
          <a:p>
            <a:pPr marL="0" lvl="0" indent="0" algn="just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Нпр.</a:t>
            </a:r>
            <a:r>
              <a:rPr lang="de-DE" sz="2800" dirty="0" smtClean="0">
                <a:solidFill>
                  <a:srgbClr val="FFFF00"/>
                </a:solidFill>
              </a:rPr>
              <a:t>, </a:t>
            </a:r>
            <a:r>
              <a:rPr lang="sr-Cyrl-BA" sz="2800" dirty="0" smtClean="0">
                <a:solidFill>
                  <a:srgbClr val="FFFF00"/>
                </a:solidFill>
              </a:rPr>
              <a:t>слично као код дјељивости са 4 и 25: </a:t>
            </a:r>
          </a:p>
          <a:p>
            <a:pPr marL="0" lvl="0" indent="0" algn="just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9120 = 9 · 1000 + 120= 9 · 125 · 8 + 120 = </a:t>
            </a:r>
            <a:r>
              <a:rPr lang="sr-Cyrl-BA" sz="2800" dirty="0">
                <a:solidFill>
                  <a:srgbClr val="FFFF00"/>
                </a:solidFill>
              </a:rPr>
              <a:t>9 · 125 · 8 + </a:t>
            </a:r>
            <a:r>
              <a:rPr lang="sr-Cyrl-BA" sz="2800" dirty="0" smtClean="0">
                <a:solidFill>
                  <a:srgbClr val="FFFF00"/>
                </a:solidFill>
              </a:rPr>
              <a:t>15 · 8,</a:t>
            </a:r>
          </a:p>
          <a:p>
            <a:pPr marL="0" lvl="0" indent="0" algn="just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sr-Cyrl-BA" sz="2800" dirty="0">
                <a:solidFill>
                  <a:srgbClr val="FFFF00"/>
                </a:solidFill>
              </a:rPr>
              <a:t>п</a:t>
            </a:r>
            <a:r>
              <a:rPr lang="sr-Cyrl-BA" sz="2800" dirty="0" smtClean="0">
                <a:solidFill>
                  <a:srgbClr val="FFFF00"/>
                </a:solidFill>
              </a:rPr>
              <a:t>а видимо да дјељивост зависи само од другог сабирка. </a:t>
            </a:r>
            <a:endParaRPr lang="sr-Cyrl-BA" sz="2800" dirty="0">
              <a:solidFill>
                <a:srgbClr val="FFFF00"/>
              </a:solidFill>
            </a:endParaRPr>
          </a:p>
          <a:p>
            <a:pPr marL="0" lvl="0" indent="0" algn="just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Број који има 2001 цифру и све цифре су 4 није дјељив са 8, јер му је троцифрени завршетак 444, а број 444 није дјељив са 8.</a:t>
            </a:r>
            <a:endParaRPr lang="sr-Latn-BA" sz="28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sr-Latn-B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052918"/>
            <a:ext cx="10261600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800" dirty="0" smtClean="0"/>
              <a:t>За домаћу задаћу запишите у свеску само текст задатака рађених на часу. Покушајте да их урадите сами, без поновног гледања. Након што завршите, провјерите поступак и рјешење.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10254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485</TotalTime>
  <Words>654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Century Gothic</vt:lpstr>
      <vt:lpstr>Wingdings 3</vt:lpstr>
      <vt:lpstr>Ion</vt:lpstr>
      <vt:lpstr>МАТЕМАТИКА 6. РАЗРЕД</vt:lpstr>
      <vt:lpstr>ДЈЕЉИВОСТ БРОЈЕВА ДЕКАДНИМ ЈЕДИНИЦАМА И БРОЈЕВИМА 2, 5, 4 И 25  - ЧАС УТВРЂИВАЊА -</vt:lpstr>
      <vt:lpstr>1. Из скупа N={6,7,9,13,15,21,36,43,47} издвој парове (m, n) тако да је дјељив са 10 број: а) m – n, m &gt; n;               б) m + n</vt:lpstr>
      <vt:lpstr>2. Доказати да се између било којих 10 природних бројева може наћи бар један број дјељив са 10 или бар два броја чија је разлика дјељива са 10.</vt:lpstr>
      <vt:lpstr>3. Користећи се цифрама 0, 1, 3, 4, 5, написати све петоцифрене бројеве са пет различитих цифара који су дјељиви са 4, а нису дјељиви са 5.</vt:lpstr>
      <vt:lpstr>4. Напиши првих пет двоцифрених бројева који при дјељењу са: а) 8 дају остатак 0;      б) 5 дају остатак 2; в) 4 дају остатак 3;       г) 4 и 5 дају остатак 0.</vt:lpstr>
      <vt:lpstr>5. Колико има парних троцифрених бројева који се могу подијелити са 5?</vt:lpstr>
      <vt:lpstr>6. Да ли је дјељив са 8 број који има 2001 цифру и све цифре су 4?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6. РАЗРЕД</dc:title>
  <dc:creator>Korisnik</dc:creator>
  <cp:lastModifiedBy>Korisnik</cp:lastModifiedBy>
  <cp:revision>31</cp:revision>
  <dcterms:created xsi:type="dcterms:W3CDTF">2020-12-09T13:20:40Z</dcterms:created>
  <dcterms:modified xsi:type="dcterms:W3CDTF">2020-12-16T14:44:21Z</dcterms:modified>
</cp:coreProperties>
</file>