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" initials="A" lastIdx="3" clrIdx="0">
    <p:extLst>
      <p:ext uri="{19B8F6BF-5375-455C-9EA6-DF929625EA0E}">
        <p15:presenceInfo xmlns:p15="http://schemas.microsoft.com/office/powerpoint/2012/main" xmlns="" userId="As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D9D0418A-39BC-4BBF-901F-8DD480B6E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xmlns="" id="{AD31B6D4-AA64-4E15-A473-07B689A96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BA"/>
              <a:t>Кликните да уредите стил поднаслова мастера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39278466-EBED-41A0-80EF-BCF1E4738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D966-2278-47E9-8E81-00D1A5D05078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173B2370-9406-4537-A74B-4002C640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99C6ED3E-85E7-434B-AACC-C3157D01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DEAC-1AE8-4E25-8D3D-F978EF890264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34780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5769BF49-24E9-4321-A8F7-281062CCD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вертикални текст 2">
            <a:extLst>
              <a:ext uri="{FF2B5EF4-FFF2-40B4-BE49-F238E27FC236}">
                <a16:creationId xmlns:a16="http://schemas.microsoft.com/office/drawing/2014/main" xmlns="" id="{73058293-6A0F-443C-AA8F-E9C0131AC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06835ECD-9269-4923-A511-3E81589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D966-2278-47E9-8E81-00D1A5D05078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3BA08324-D807-4E4A-96FA-A4EC22C99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6E7600AB-BDCC-4FD9-82CD-2E612700C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DEAC-1AE8-4E25-8D3D-F978EF890264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92086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xmlns="" id="{F91AD485-7706-4DCD-8D8E-28A485441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вертикални текст 2">
            <a:extLst>
              <a:ext uri="{FF2B5EF4-FFF2-40B4-BE49-F238E27FC236}">
                <a16:creationId xmlns:a16="http://schemas.microsoft.com/office/drawing/2014/main" xmlns="" id="{194DD187-DB18-41AF-827F-36239DAF4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17563779-2491-4EBF-A876-D6155DA90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D966-2278-47E9-8E81-00D1A5D05078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B85908B6-B30A-428A-BECD-4EF013F0A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D2B1A7B4-EF86-4008-8AE5-C5A52C93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DEAC-1AE8-4E25-8D3D-F978EF890264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02840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4D4B27DA-246D-49C1-95C1-44B6D532F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4D896BA2-5AEC-47A5-B67C-5AB2105FC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114EEDEB-1A6E-465B-A009-81B769B35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D966-2278-47E9-8E81-00D1A5D05078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F5BE7F6E-DD68-4052-8DB2-81D44CCA2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A595334A-089A-4FFC-AFBA-B4F53E751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DEAC-1AE8-4E25-8D3D-F978EF890264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84146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ј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C3300B44-251F-4E09-B9BB-B979CBBFF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xmlns="" id="{5BB4A088-546D-491E-B402-44A3446DA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33FFA6CF-DB42-44D7-A12F-5AB5F9D1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D966-2278-47E9-8E81-00D1A5D05078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05BA2217-0FAF-4C8E-9984-079AACB30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BBE6BCCC-1ED5-4900-B2AE-0523CE36B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DEAC-1AE8-4E25-8D3D-F978EF890264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87260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7C9DB798-1B83-4D80-8ACB-C2F509CF0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43059489-9FE6-4438-8A42-4F678ED89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:a16="http://schemas.microsoft.com/office/drawing/2014/main" xmlns="" id="{DBFA5D9A-6416-4A81-93EA-DA3726BA5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xmlns="" id="{EE005EA2-55E5-4C96-B53C-5B5DA7E40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D966-2278-47E9-8E81-00D1A5D05078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xmlns="" id="{22C1233E-35C2-4099-B0E7-B23E19659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xmlns="" id="{DFA21063-1B6E-490F-B3B3-1CC8BB160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DEAC-1AE8-4E25-8D3D-F978EF890264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49542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00CDF04C-FDAD-4292-8907-87AB82B6C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xmlns="" id="{B538D1F1-C267-4C14-8DC8-3A9A38BA3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:a16="http://schemas.microsoft.com/office/drawing/2014/main" xmlns="" id="{8464B891-C92D-4470-8D33-780258D20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5" name="Чувар мјеста за текст 4">
            <a:extLst>
              <a:ext uri="{FF2B5EF4-FFF2-40B4-BE49-F238E27FC236}">
                <a16:creationId xmlns:a16="http://schemas.microsoft.com/office/drawing/2014/main" xmlns="" id="{27D70D4C-D7F0-45E0-885F-830C81A1B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6" name="Чувар мјеста за садржај 5">
            <a:extLst>
              <a:ext uri="{FF2B5EF4-FFF2-40B4-BE49-F238E27FC236}">
                <a16:creationId xmlns:a16="http://schemas.microsoft.com/office/drawing/2014/main" xmlns="" id="{D7AC0DDB-F43F-4DFD-85A9-108F2CE1B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7" name="Чувар мјеста за датум 6">
            <a:extLst>
              <a:ext uri="{FF2B5EF4-FFF2-40B4-BE49-F238E27FC236}">
                <a16:creationId xmlns:a16="http://schemas.microsoft.com/office/drawing/2014/main" xmlns="" id="{DDF9D612-5AE7-44BF-945D-1FCC53FD9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D966-2278-47E9-8E81-00D1A5D05078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8" name="Чувар мјеста за подножје 7">
            <a:extLst>
              <a:ext uri="{FF2B5EF4-FFF2-40B4-BE49-F238E27FC236}">
                <a16:creationId xmlns:a16="http://schemas.microsoft.com/office/drawing/2014/main" xmlns="" id="{6E1D8FA8-D2D4-4FDD-89D5-6203B06AC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Чувар мјеста за број слајда 8">
            <a:extLst>
              <a:ext uri="{FF2B5EF4-FFF2-40B4-BE49-F238E27FC236}">
                <a16:creationId xmlns:a16="http://schemas.microsoft.com/office/drawing/2014/main" xmlns="" id="{B9ABA1EC-3C3D-4C39-8B52-07BD63C13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DEAC-1AE8-4E25-8D3D-F978EF890264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72515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219F6BD0-B119-4D92-A40B-977709836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датум 2">
            <a:extLst>
              <a:ext uri="{FF2B5EF4-FFF2-40B4-BE49-F238E27FC236}">
                <a16:creationId xmlns:a16="http://schemas.microsoft.com/office/drawing/2014/main" xmlns="" id="{95C44446-F27C-4D03-BEC1-4C6B7E06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D966-2278-47E9-8E81-00D1A5D05078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4" name="Чувар мјеста за подножје 3">
            <a:extLst>
              <a:ext uri="{FF2B5EF4-FFF2-40B4-BE49-F238E27FC236}">
                <a16:creationId xmlns:a16="http://schemas.microsoft.com/office/drawing/2014/main" xmlns="" id="{BE6AC9A1-76A4-4E9D-90F8-45A0563AC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Чувар мјеста за број слајда 4">
            <a:extLst>
              <a:ext uri="{FF2B5EF4-FFF2-40B4-BE49-F238E27FC236}">
                <a16:creationId xmlns:a16="http://schemas.microsoft.com/office/drawing/2014/main" xmlns="" id="{0CB56772-181D-48CC-93DB-44F45D988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DEAC-1AE8-4E25-8D3D-F978EF890264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46185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 датум 1">
            <a:extLst>
              <a:ext uri="{FF2B5EF4-FFF2-40B4-BE49-F238E27FC236}">
                <a16:creationId xmlns:a16="http://schemas.microsoft.com/office/drawing/2014/main" xmlns="" id="{FAD1E345-DF21-4E7B-86A7-B89A1157C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D966-2278-47E9-8E81-00D1A5D05078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3" name="Чувар мјеста за подножје 2">
            <a:extLst>
              <a:ext uri="{FF2B5EF4-FFF2-40B4-BE49-F238E27FC236}">
                <a16:creationId xmlns:a16="http://schemas.microsoft.com/office/drawing/2014/main" xmlns="" id="{1BAC3DB1-5C47-4082-BB71-2AA29033E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Чувар мјеста за број слајда 3">
            <a:extLst>
              <a:ext uri="{FF2B5EF4-FFF2-40B4-BE49-F238E27FC236}">
                <a16:creationId xmlns:a16="http://schemas.microsoft.com/office/drawing/2014/main" xmlns="" id="{FB5DC8E8-2598-4553-BAF7-AA0F51C1C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DEAC-1AE8-4E25-8D3D-F978EF890264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61683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42638C69-6CA2-4FD8-8F55-821117D69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A9F2DCB5-75E4-4DF3-8485-E11F0835B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текст 3">
            <a:extLst>
              <a:ext uri="{FF2B5EF4-FFF2-40B4-BE49-F238E27FC236}">
                <a16:creationId xmlns:a16="http://schemas.microsoft.com/office/drawing/2014/main" xmlns="" id="{48A5700D-0B60-43BA-AD55-220DE02E9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xmlns="" id="{1893CBC6-50AA-408C-99FC-06C1AC70F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D966-2278-47E9-8E81-00D1A5D05078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xmlns="" id="{C6812F84-6AD2-4AF4-B8DD-A8B64C8D2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xmlns="" id="{5C7D7736-DFA5-49DD-95E7-76FC57122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DEAC-1AE8-4E25-8D3D-F978EF890264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09624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8DB8628F-9EED-4760-9F1E-8D32698CA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лику 2">
            <a:extLst>
              <a:ext uri="{FF2B5EF4-FFF2-40B4-BE49-F238E27FC236}">
                <a16:creationId xmlns:a16="http://schemas.microsoft.com/office/drawing/2014/main" xmlns="" id="{95B3C673-A7EB-49EF-92B8-B30FA9236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Чувар мјеста за текст 3">
            <a:extLst>
              <a:ext uri="{FF2B5EF4-FFF2-40B4-BE49-F238E27FC236}">
                <a16:creationId xmlns:a16="http://schemas.microsoft.com/office/drawing/2014/main" xmlns="" id="{531A9CF2-281E-4429-949B-42019A02C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xmlns="" id="{662F61B3-2A33-41E5-AE4C-179316A5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D966-2278-47E9-8E81-00D1A5D05078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xmlns="" id="{4E9A503D-0104-4818-83CD-529EF2CE4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xmlns="" id="{34BFA8F9-D9F0-4FB9-994C-242346B97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DEAC-1AE8-4E25-8D3D-F978EF890264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72895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 наслов 1">
            <a:extLst>
              <a:ext uri="{FF2B5EF4-FFF2-40B4-BE49-F238E27FC236}">
                <a16:creationId xmlns:a16="http://schemas.microsoft.com/office/drawing/2014/main" xmlns="" id="{7301AADC-B34E-4EC1-AE8C-40C7B3EA9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xmlns="" id="{02022562-F47A-4B9E-8401-E5C9CD400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8B5329C1-6955-4596-B3CE-FF3CE4BF8E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6D966-2278-47E9-8E81-00D1A5D05078}" type="datetimeFigureOut">
              <a:rPr lang="sr-Cyrl-BA" smtClean="0"/>
              <a:pPr/>
              <a:t>9.12.2020.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43A3A71F-CC1F-43A6-A2FC-528F41E98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FFBA5DFE-2500-4F31-B9A7-B695E8E81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9DEAC-1AE8-4E25-8D3D-F978EF890264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45699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слов 3">
            <a:extLst>
              <a:ext uri="{FF2B5EF4-FFF2-40B4-BE49-F238E27FC236}">
                <a16:creationId xmlns:a16="http://schemas.microsoft.com/office/drawing/2014/main" xmlns="" id="{BC30E1E0-4106-4C31-9B99-8F3B17308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2560" y="406400"/>
            <a:ext cx="9144000" cy="2387600"/>
          </a:xfrm>
        </p:spPr>
        <p:txBody>
          <a:bodyPr/>
          <a:lstStyle/>
          <a:p>
            <a:r>
              <a:rPr lang="sr-Cyrl-BA" b="1" dirty="0"/>
              <a:t>МАТЕМАТИКА</a:t>
            </a:r>
            <a:br>
              <a:rPr lang="sr-Cyrl-BA" b="1" dirty="0"/>
            </a:br>
            <a:r>
              <a:rPr lang="sr-Cyrl-BA" b="1" dirty="0"/>
              <a:t>3. РАЗРЕД</a:t>
            </a:r>
          </a:p>
        </p:txBody>
      </p:sp>
      <p:sp>
        <p:nvSpPr>
          <p:cNvPr id="5" name="Поднаслов 4">
            <a:extLst>
              <a:ext uri="{FF2B5EF4-FFF2-40B4-BE49-F238E27FC236}">
                <a16:creationId xmlns:a16="http://schemas.microsoft.com/office/drawing/2014/main" xmlns="" id="{48E08DC4-9034-4E6B-9B2C-C174236AA4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BA" dirty="0"/>
          </a:p>
          <a:p>
            <a:endParaRPr lang="sr-Cyrl-BA" dirty="0"/>
          </a:p>
        </p:txBody>
      </p:sp>
      <p:pic>
        <p:nvPicPr>
          <p:cNvPr id="7" name="Слика 6">
            <a:extLst>
              <a:ext uri="{FF2B5EF4-FFF2-40B4-BE49-F238E27FC236}">
                <a16:creationId xmlns:a16="http://schemas.microsoft.com/office/drawing/2014/main" xmlns="" id="{B6BC490E-03B0-48B8-B8B6-F72D941013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2100" y="3255962"/>
            <a:ext cx="3662680" cy="303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096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8294908-8B00-4F58-BBBA-20F71A40A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364C879-1404-4203-8E9D-CC5DE0A621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4617302-4B0D-4351-A6BB-6F0930D943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DA2C7802-C2E0-4218-8F89-8DD7CCD2C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6D7111A-21E5-4EE9-8A78-10E5530F01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3969E80-A77B-49FC-9122-D89AFD5EE1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849CA57-76BD-4CF2-80BA-D7A46A01B7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35E9085E-E730-4768-83D4-6CB7E98971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973272FE-A474-4CAE-8CA2-BCC8B476C3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xmlns="" id="{3609C2E3-246E-4842-A5EF-822D64D1E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0500" y="4518923"/>
            <a:ext cx="4796958" cy="1141851"/>
          </a:xfrm>
          <a:noFill/>
        </p:spPr>
        <p:txBody>
          <a:bodyPr>
            <a:normAutofit/>
          </a:bodyPr>
          <a:lstStyle/>
          <a:p>
            <a:r>
              <a:rPr lang="sr-Cyrl-BA" b="1" dirty="0">
                <a:solidFill>
                  <a:srgbClr val="080808"/>
                </a:solidFill>
              </a:rPr>
              <a:t>КОМУТАТИВНОСТ МНОЖЕЊА</a:t>
            </a:r>
          </a:p>
        </p:txBody>
      </p:sp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FBD1CFB6-6A7B-44C2-8A37-B5DC36F76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3316" y="2823747"/>
            <a:ext cx="6806976" cy="2150719"/>
          </a:xfrm>
          <a:noFill/>
        </p:spPr>
        <p:txBody>
          <a:bodyPr anchor="ctr">
            <a:normAutofit/>
          </a:bodyPr>
          <a:lstStyle/>
          <a:p>
            <a:r>
              <a:rPr lang="sr-Cyrl-BA" sz="3600" b="1" dirty="0">
                <a:solidFill>
                  <a:srgbClr val="080808"/>
                </a:solidFill>
              </a:rPr>
              <a:t>ЗАМЈЕНА МЈЕСТА ЧИНИЛАЦА</a:t>
            </a:r>
            <a:r>
              <a:rPr lang="sr-Cyrl-BA" sz="3600" dirty="0">
                <a:solidFill>
                  <a:srgbClr val="080808"/>
                </a:solidFill>
              </a:rPr>
              <a:t/>
            </a:r>
            <a:br>
              <a:rPr lang="sr-Cyrl-BA" sz="3600" dirty="0">
                <a:solidFill>
                  <a:srgbClr val="080808"/>
                </a:solidFill>
              </a:rPr>
            </a:br>
            <a:endParaRPr lang="sr-Cyrl-BA" sz="36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E07981EA-05A6-437C-88D7-B377B92B03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15E3C750-986E-4769-B1AE-49289FBEE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464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A21E8621-DD8D-4B45-90B4-A2F87CE8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969" y="163939"/>
            <a:ext cx="10625831" cy="1463167"/>
          </a:xfrm>
        </p:spPr>
        <p:txBody>
          <a:bodyPr>
            <a:normAutofit fontScale="90000"/>
          </a:bodyPr>
          <a:lstStyle/>
          <a:p>
            <a:r>
              <a:rPr lang="sr-Cyrl-CS" altLang="sr-Latn-RS" dirty="0"/>
              <a:t/>
            </a:r>
            <a:br>
              <a:rPr lang="sr-Cyrl-CS" altLang="sr-Latn-RS" dirty="0"/>
            </a:br>
            <a:r>
              <a:rPr lang="sr-Cyrl-CS" altLang="sr-Latn-RS" dirty="0"/>
              <a:t/>
            </a:r>
            <a:br>
              <a:rPr lang="sr-Cyrl-CS" altLang="sr-Latn-RS" dirty="0"/>
            </a:br>
            <a:r>
              <a:rPr lang="sr-Cyrl-CS" altLang="sr-Latn-RS" dirty="0"/>
              <a:t/>
            </a:r>
            <a:br>
              <a:rPr lang="sr-Cyrl-CS" altLang="sr-Latn-RS" dirty="0"/>
            </a:br>
            <a:r>
              <a:rPr lang="sr-Cyrl-CS" altLang="sr-Latn-RS" dirty="0"/>
              <a:t/>
            </a:r>
            <a:br>
              <a:rPr lang="sr-Cyrl-CS" altLang="sr-Latn-RS" dirty="0"/>
            </a:br>
            <a:r>
              <a:rPr lang="sr-Cyrl-CS" altLang="sr-Latn-RS" dirty="0"/>
              <a:t/>
            </a:r>
            <a:br>
              <a:rPr lang="sr-Cyrl-CS" altLang="sr-Latn-RS" dirty="0"/>
            </a:br>
            <a:r>
              <a:rPr lang="sr-Cyrl-CS" altLang="sr-Latn-RS" dirty="0"/>
              <a:t>Примјер 1</a:t>
            </a:r>
            <a:br>
              <a:rPr lang="sr-Cyrl-CS" altLang="sr-Latn-RS" dirty="0"/>
            </a:br>
            <a:r>
              <a:rPr lang="sr-Cyrl-CS" altLang="sr-Latn-RS" dirty="0"/>
              <a:t/>
            </a:r>
            <a:br>
              <a:rPr lang="sr-Cyrl-CS" altLang="sr-Latn-RS" dirty="0"/>
            </a:br>
            <a:r>
              <a:rPr lang="sr-Cyrl-CS" altLang="sr-Latn-RS" dirty="0"/>
              <a:t>Три дјевојчице у рукама држе по 4 балона.</a:t>
            </a:r>
            <a:br>
              <a:rPr lang="sr-Cyrl-CS" altLang="sr-Latn-RS" dirty="0"/>
            </a:br>
            <a:r>
              <a:rPr lang="sr-Cyrl-CS" altLang="sr-Latn-RS" dirty="0"/>
              <a:t> Колико укупно балона имају дјевојчице ?</a:t>
            </a:r>
            <a:br>
              <a:rPr lang="sr-Cyrl-CS" altLang="sr-Latn-RS" dirty="0"/>
            </a:br>
            <a:r>
              <a:rPr lang="sr-Cyrl-CS" altLang="sr-Latn-RS" dirty="0"/>
              <a:t/>
            </a:r>
            <a:br>
              <a:rPr lang="sr-Cyrl-CS" altLang="sr-Latn-RS" dirty="0"/>
            </a:br>
            <a:r>
              <a:rPr lang="sr-Cyrl-CS" altLang="sr-Latn-RS" dirty="0"/>
              <a:t/>
            </a:r>
            <a:br>
              <a:rPr lang="sr-Cyrl-CS" altLang="sr-Latn-RS" dirty="0"/>
            </a:br>
            <a:endParaRPr lang="sr-Cyrl-BA" dirty="0"/>
          </a:p>
        </p:txBody>
      </p:sp>
      <p:pic>
        <p:nvPicPr>
          <p:cNvPr id="4" name="Чувар мјеста за садржај 3">
            <a:extLst>
              <a:ext uri="{FF2B5EF4-FFF2-40B4-BE49-F238E27FC236}">
                <a16:creationId xmlns:a16="http://schemas.microsoft.com/office/drawing/2014/main" xmlns="" id="{33DE6166-B52A-4D93-8969-CC0446258E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23166" y="3312731"/>
            <a:ext cx="1710115" cy="2043586"/>
          </a:xfrm>
        </p:spPr>
      </p:pic>
      <p:pic>
        <p:nvPicPr>
          <p:cNvPr id="5" name="Слика 4">
            <a:extLst>
              <a:ext uri="{FF2B5EF4-FFF2-40B4-BE49-F238E27FC236}">
                <a16:creationId xmlns:a16="http://schemas.microsoft.com/office/drawing/2014/main" xmlns="" id="{D52C29C3-B679-4D13-86DF-EF8633B82C2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29358" y="3512488"/>
            <a:ext cx="2066216" cy="1851544"/>
          </a:xfrm>
          <a:prstGeom prst="rect">
            <a:avLst/>
          </a:prstGeom>
        </p:spPr>
      </p:pic>
      <p:pic>
        <p:nvPicPr>
          <p:cNvPr id="6" name="Слика 5">
            <a:extLst>
              <a:ext uri="{FF2B5EF4-FFF2-40B4-BE49-F238E27FC236}">
                <a16:creationId xmlns:a16="http://schemas.microsoft.com/office/drawing/2014/main" xmlns="" id="{73C5A460-0991-4237-8115-A28089AB98B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3105" y="3376252"/>
            <a:ext cx="1710115" cy="204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120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1A1941C5-D35E-4B47-981A-DF450CA2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2167"/>
          </a:xfrm>
        </p:spPr>
        <p:txBody>
          <a:bodyPr>
            <a:normAutofit fontScale="90000"/>
          </a:bodyPr>
          <a:lstStyle/>
          <a:p>
            <a:r>
              <a:rPr lang="sr-Cyrl-BA" dirty="0">
                <a:latin typeface="+mn-lt"/>
              </a:rPr>
              <a:t>Записујемо и рачунамо:</a:t>
            </a:r>
            <a:br>
              <a:rPr lang="sr-Cyrl-BA" dirty="0">
                <a:latin typeface="+mn-lt"/>
              </a:rPr>
            </a:br>
            <a:r>
              <a:rPr lang="sr-Cyrl-BA" dirty="0">
                <a:latin typeface="+mn-lt"/>
              </a:rPr>
              <a:t>На 3 мјеста имамо по 4 балона, што записујемо у облику израза: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0B48F29D-83E7-45D5-A8D8-DD3CB5B3F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        </a:t>
            </a:r>
            <a:r>
              <a:rPr lang="sr-Cyrl-BA" sz="4000" dirty="0"/>
              <a:t>3            4 =    4 + 4 + 4 = 12</a:t>
            </a:r>
          </a:p>
          <a:p>
            <a:pPr marL="0" indent="0">
              <a:buNone/>
            </a:pPr>
            <a:endParaRPr lang="sr-Cyrl-BA" sz="4000" dirty="0"/>
          </a:p>
          <a:p>
            <a:pPr marL="0" indent="0">
              <a:buNone/>
            </a:pPr>
            <a:endParaRPr lang="sr-Cyrl-BA" sz="4000" dirty="0"/>
          </a:p>
          <a:p>
            <a:pPr marL="0" indent="0">
              <a:buNone/>
            </a:pPr>
            <a:r>
              <a:rPr lang="sr-Cyrl-BA" sz="4000" dirty="0"/>
              <a:t>Одговор: Дјевојчице укупно имају 12 балона.</a:t>
            </a:r>
          </a:p>
        </p:txBody>
      </p:sp>
      <p:sp>
        <p:nvSpPr>
          <p:cNvPr id="4" name="Елипса 3">
            <a:extLst>
              <a:ext uri="{FF2B5EF4-FFF2-40B4-BE49-F238E27FC236}">
                <a16:creationId xmlns:a16="http://schemas.microsoft.com/office/drawing/2014/main" xmlns="" id="{5E67558B-4C26-4783-A189-7B17F81887C8}"/>
              </a:ext>
            </a:extLst>
          </p:cNvPr>
          <p:cNvSpPr/>
          <p:nvPr/>
        </p:nvSpPr>
        <p:spPr>
          <a:xfrm>
            <a:off x="2326344" y="3840163"/>
            <a:ext cx="176213" cy="16113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xmlns="" id="{B3CA438B-4E1D-459D-A49E-1C0C6014C62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3723" y="2163247"/>
            <a:ext cx="1664352" cy="1012024"/>
          </a:xfrm>
          <a:prstGeom prst="rect">
            <a:avLst/>
          </a:prstGeom>
        </p:spPr>
      </p:pic>
      <p:pic>
        <p:nvPicPr>
          <p:cNvPr id="6" name="Слика 5">
            <a:extLst>
              <a:ext uri="{FF2B5EF4-FFF2-40B4-BE49-F238E27FC236}">
                <a16:creationId xmlns:a16="http://schemas.microsoft.com/office/drawing/2014/main" xmlns="" id="{22DBCB31-C43D-4F26-8CD5-BD1F820ECC0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80365" y="3228664"/>
            <a:ext cx="310923" cy="335309"/>
          </a:xfrm>
          <a:prstGeom prst="rect">
            <a:avLst/>
          </a:prstGeom>
        </p:spPr>
      </p:pic>
      <p:pic>
        <p:nvPicPr>
          <p:cNvPr id="7" name="Слика 6">
            <a:extLst>
              <a:ext uri="{FF2B5EF4-FFF2-40B4-BE49-F238E27FC236}">
                <a16:creationId xmlns:a16="http://schemas.microsoft.com/office/drawing/2014/main" xmlns="" id="{5D2EEB68-0BC5-4599-A943-9BB75C93C28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73049" y="2191644"/>
            <a:ext cx="1664352" cy="1012024"/>
          </a:xfrm>
          <a:prstGeom prst="rect">
            <a:avLst/>
          </a:prstGeom>
        </p:spPr>
      </p:pic>
      <p:pic>
        <p:nvPicPr>
          <p:cNvPr id="8" name="Слика 7">
            <a:extLst>
              <a:ext uri="{FF2B5EF4-FFF2-40B4-BE49-F238E27FC236}">
                <a16:creationId xmlns:a16="http://schemas.microsoft.com/office/drawing/2014/main" xmlns="" id="{D05F27E3-E30B-493E-BA83-21B094FF140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83309" y="3170702"/>
            <a:ext cx="317019" cy="329213"/>
          </a:xfrm>
          <a:prstGeom prst="rect">
            <a:avLst/>
          </a:prstGeom>
        </p:spPr>
      </p:pic>
      <p:pic>
        <p:nvPicPr>
          <p:cNvPr id="9" name="Слика 8">
            <a:extLst>
              <a:ext uri="{FF2B5EF4-FFF2-40B4-BE49-F238E27FC236}">
                <a16:creationId xmlns:a16="http://schemas.microsoft.com/office/drawing/2014/main" xmlns="" id="{17905714-CBC1-4A2D-BB86-BA13C08B4BE1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96000" y="2108322"/>
            <a:ext cx="1871634" cy="1377815"/>
          </a:xfrm>
          <a:prstGeom prst="rect">
            <a:avLst/>
          </a:prstGeom>
        </p:spPr>
      </p:pic>
      <p:pic>
        <p:nvPicPr>
          <p:cNvPr id="10" name="Слика 9">
            <a:extLst>
              <a:ext uri="{FF2B5EF4-FFF2-40B4-BE49-F238E27FC236}">
                <a16:creationId xmlns:a16="http://schemas.microsoft.com/office/drawing/2014/main" xmlns="" id="{E19AB046-F1E5-4A88-BC33-E300154864FE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78217" y="3300193"/>
            <a:ext cx="249958" cy="371888"/>
          </a:xfrm>
          <a:prstGeom prst="rect">
            <a:avLst/>
          </a:prstGeom>
        </p:spPr>
      </p:pic>
      <p:pic>
        <p:nvPicPr>
          <p:cNvPr id="11" name="Слика 10">
            <a:extLst>
              <a:ext uri="{FF2B5EF4-FFF2-40B4-BE49-F238E27FC236}">
                <a16:creationId xmlns:a16="http://schemas.microsoft.com/office/drawing/2014/main" xmlns="" id="{93A98AE1-74F9-4DF2-8607-0AFBE001BA4F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90662" y="4753325"/>
            <a:ext cx="1816765" cy="646232"/>
          </a:xfrm>
          <a:prstGeom prst="rect">
            <a:avLst/>
          </a:prstGeom>
        </p:spPr>
      </p:pic>
      <p:pic>
        <p:nvPicPr>
          <p:cNvPr id="12" name="Слика 11">
            <a:extLst>
              <a:ext uri="{FF2B5EF4-FFF2-40B4-BE49-F238E27FC236}">
                <a16:creationId xmlns:a16="http://schemas.microsoft.com/office/drawing/2014/main" xmlns="" id="{C8A7A594-FBD8-4C22-829B-7280AFD7E0EE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71017" y="4446147"/>
            <a:ext cx="256054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030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xmlns="" id="{704E58AF-0C9E-489D-A9FA-F6458411657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8926" y="365125"/>
            <a:ext cx="1408298" cy="1261981"/>
          </a:xfrm>
          <a:prstGeom prst="rect">
            <a:avLst/>
          </a:prstGeom>
        </p:spPr>
      </p:pic>
      <p:pic>
        <p:nvPicPr>
          <p:cNvPr id="5" name="Слика 4">
            <a:extLst>
              <a:ext uri="{FF2B5EF4-FFF2-40B4-BE49-F238E27FC236}">
                <a16:creationId xmlns:a16="http://schemas.microsoft.com/office/drawing/2014/main" xmlns="" id="{546B8ED1-46A0-4A79-AF9F-1F948AFDA1F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50377" y="365125"/>
            <a:ext cx="1414395" cy="1255885"/>
          </a:xfrm>
          <a:prstGeom prst="rect">
            <a:avLst/>
          </a:prstGeom>
        </p:spPr>
      </p:pic>
      <p:pic>
        <p:nvPicPr>
          <p:cNvPr id="11" name="Слика 10">
            <a:extLst>
              <a:ext uri="{FF2B5EF4-FFF2-40B4-BE49-F238E27FC236}">
                <a16:creationId xmlns:a16="http://schemas.microsoft.com/office/drawing/2014/main" xmlns="" id="{5A6DD63A-C912-4F02-AD7D-65EE32F505E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3187" y="261483"/>
            <a:ext cx="1097375" cy="1463167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C6D830C1-3367-4233-A8B6-C820DFB73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>
                <a:latin typeface="+mn-lt"/>
              </a:rPr>
              <a:t>Четири дјевојчице у рукама држе по три балона. </a:t>
            </a:r>
            <a:br>
              <a:rPr lang="sr-Cyrl-BA" dirty="0">
                <a:latin typeface="+mn-lt"/>
              </a:rPr>
            </a:br>
            <a:r>
              <a:rPr lang="sr-Cyrl-BA" dirty="0">
                <a:latin typeface="+mn-lt"/>
              </a:rPr>
              <a:t>Колико укупно балона имају ове дјевојчице? </a:t>
            </a:r>
            <a:br>
              <a:rPr lang="sr-Cyrl-BA" dirty="0">
                <a:latin typeface="+mn-lt"/>
              </a:rPr>
            </a:br>
            <a:r>
              <a:rPr lang="sr-Cyrl-BA" dirty="0">
                <a:latin typeface="+mn-lt"/>
              </a:rPr>
              <a:t/>
            </a:r>
            <a:br>
              <a:rPr lang="sr-Cyrl-BA" dirty="0">
                <a:latin typeface="+mn-lt"/>
              </a:rPr>
            </a:br>
            <a:r>
              <a:rPr lang="sr-Cyrl-BA" dirty="0">
                <a:latin typeface="+mn-lt"/>
              </a:rPr>
              <a:t>У овом примјеру видимо 4 дјевојчице које имају по 3 балона и то записујемо:</a:t>
            </a:r>
            <a:br>
              <a:rPr lang="sr-Cyrl-BA" dirty="0">
                <a:latin typeface="+mn-lt"/>
              </a:rPr>
            </a:br>
            <a:r>
              <a:rPr lang="sr-Cyrl-BA" dirty="0">
                <a:latin typeface="+mn-lt"/>
              </a:rPr>
              <a:t/>
            </a:r>
            <a:br>
              <a:rPr lang="sr-Cyrl-BA" dirty="0">
                <a:latin typeface="+mn-lt"/>
              </a:rPr>
            </a:br>
            <a:r>
              <a:rPr lang="sr-Cyrl-BA" dirty="0"/>
              <a:t>4       3 = 3 + 3 + 3 + 3 = 12</a:t>
            </a:r>
          </a:p>
        </p:txBody>
      </p:sp>
      <p:pic>
        <p:nvPicPr>
          <p:cNvPr id="10" name="Чувар мјеста за садржај 9">
            <a:extLst>
              <a:ext uri="{FF2B5EF4-FFF2-40B4-BE49-F238E27FC236}">
                <a16:creationId xmlns:a16="http://schemas.microsoft.com/office/drawing/2014/main" xmlns="" id="{A49B5A68-1DCF-44B5-90BD-5174005C70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4998625" y="214568"/>
            <a:ext cx="1097375" cy="1457070"/>
          </a:xfrm>
          <a:prstGeom prst="rect">
            <a:avLst/>
          </a:prstGeom>
        </p:spPr>
      </p:pic>
      <p:pic>
        <p:nvPicPr>
          <p:cNvPr id="12" name="Слика 11">
            <a:extLst>
              <a:ext uri="{FF2B5EF4-FFF2-40B4-BE49-F238E27FC236}">
                <a16:creationId xmlns:a16="http://schemas.microsoft.com/office/drawing/2014/main" xmlns="" id="{55A31AA9-AB43-460B-8466-637DDB4BCC0F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9391" y="5867400"/>
            <a:ext cx="188992" cy="17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186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D702C028-A7EE-480F-A640-266788756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3200" dirty="0"/>
              <a:t>Које дјевојчице имају више балона? </a:t>
            </a:r>
            <a:br>
              <a:rPr lang="sr-Cyrl-BA" sz="3200" dirty="0"/>
            </a:br>
            <a:r>
              <a:rPr lang="sr-Cyrl-BA" sz="3200" dirty="0"/>
              <a:t>Да ли дјевојчице из првог примјера или дјевојчице из другог примјера? Упоредимо !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EBEE017F-841E-48AC-ABB8-709A02522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endParaRPr lang="sr-Cyrl-BA" dirty="0"/>
          </a:p>
          <a:p>
            <a:r>
              <a:rPr lang="sr-Cyrl-BA" dirty="0"/>
              <a:t>Примјер 1 :    3 пута по 4 јесте 12</a:t>
            </a:r>
          </a:p>
          <a:p>
            <a:pPr marL="0" indent="0">
              <a:buNone/>
            </a:pPr>
            <a:endParaRPr lang="sr-Cyrl-BA" dirty="0"/>
          </a:p>
          <a:p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r>
              <a:rPr lang="sr-Cyrl-BA" dirty="0"/>
              <a:t>Примјер 2 :    4 пута по 3 јесте 12</a:t>
            </a:r>
          </a:p>
          <a:p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 algn="ctr">
              <a:buNone/>
            </a:pPr>
            <a:r>
              <a:rPr lang="sr-Cyrl-BA" b="1" dirty="0"/>
              <a:t>Записујемо израз:</a:t>
            </a:r>
          </a:p>
          <a:p>
            <a:pPr marL="0" indent="0" algn="ctr">
              <a:buNone/>
            </a:pPr>
            <a:endParaRPr lang="sr-Cyrl-BA" b="1" dirty="0"/>
          </a:p>
          <a:p>
            <a:pPr marL="0" indent="0" algn="ctr">
              <a:buNone/>
            </a:pPr>
            <a:r>
              <a:rPr lang="sr-Cyrl-BA" b="1" dirty="0"/>
              <a:t>3          4  =  4       3</a:t>
            </a:r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xmlns="" id="{12A21B46-7EFC-4B5C-86A9-CB7FAE7918A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7470" y="5581539"/>
            <a:ext cx="707197" cy="963251"/>
          </a:xfrm>
          <a:prstGeom prst="rect">
            <a:avLst/>
          </a:prstGeom>
        </p:spPr>
      </p:pic>
      <p:pic>
        <p:nvPicPr>
          <p:cNvPr id="7" name="Слика 6">
            <a:extLst>
              <a:ext uri="{FF2B5EF4-FFF2-40B4-BE49-F238E27FC236}">
                <a16:creationId xmlns:a16="http://schemas.microsoft.com/office/drawing/2014/main" xmlns="" id="{6388F01C-D409-407D-9FA7-8581874DCA1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5477" y="5581540"/>
            <a:ext cx="707197" cy="963251"/>
          </a:xfrm>
          <a:prstGeom prst="rect">
            <a:avLst/>
          </a:prstGeom>
        </p:spPr>
      </p:pic>
      <p:pic>
        <p:nvPicPr>
          <p:cNvPr id="8" name="Слика 7">
            <a:extLst>
              <a:ext uri="{FF2B5EF4-FFF2-40B4-BE49-F238E27FC236}">
                <a16:creationId xmlns:a16="http://schemas.microsoft.com/office/drawing/2014/main" xmlns="" id="{773F497B-2B87-4285-978D-FA97584E1F3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57071" y="1987915"/>
            <a:ext cx="856562" cy="1021169"/>
          </a:xfrm>
          <a:prstGeom prst="rect">
            <a:avLst/>
          </a:prstGeom>
        </p:spPr>
      </p:pic>
      <p:pic>
        <p:nvPicPr>
          <p:cNvPr id="9" name="Слика 8">
            <a:extLst>
              <a:ext uri="{FF2B5EF4-FFF2-40B4-BE49-F238E27FC236}">
                <a16:creationId xmlns:a16="http://schemas.microsoft.com/office/drawing/2014/main" xmlns="" id="{39E51189-E5A6-4C3C-B2C2-2DF74F3CA20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81939" y="2045833"/>
            <a:ext cx="1080986" cy="966191"/>
          </a:xfrm>
          <a:prstGeom prst="rect">
            <a:avLst/>
          </a:prstGeom>
        </p:spPr>
      </p:pic>
      <p:pic>
        <p:nvPicPr>
          <p:cNvPr id="10" name="Слика 9">
            <a:extLst>
              <a:ext uri="{FF2B5EF4-FFF2-40B4-BE49-F238E27FC236}">
                <a16:creationId xmlns:a16="http://schemas.microsoft.com/office/drawing/2014/main" xmlns="" id="{E2929FCE-0DE0-4231-8B5B-E78CE1CC177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67240" y="1984269"/>
            <a:ext cx="856562" cy="1024815"/>
          </a:xfrm>
          <a:prstGeom prst="rect">
            <a:avLst/>
          </a:prstGeom>
        </p:spPr>
      </p:pic>
      <p:pic>
        <p:nvPicPr>
          <p:cNvPr id="12" name="Слика 11">
            <a:extLst>
              <a:ext uri="{FF2B5EF4-FFF2-40B4-BE49-F238E27FC236}">
                <a16:creationId xmlns:a16="http://schemas.microsoft.com/office/drawing/2014/main" xmlns="" id="{7D6626E2-FA93-435D-989C-2121932A62BB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44258" y="3148918"/>
            <a:ext cx="722438" cy="963251"/>
          </a:xfrm>
          <a:prstGeom prst="rect">
            <a:avLst/>
          </a:prstGeom>
        </p:spPr>
      </p:pic>
      <p:pic>
        <p:nvPicPr>
          <p:cNvPr id="14" name="Слика 13">
            <a:extLst>
              <a:ext uri="{FF2B5EF4-FFF2-40B4-BE49-F238E27FC236}">
                <a16:creationId xmlns:a16="http://schemas.microsoft.com/office/drawing/2014/main" xmlns="" id="{F65D92E2-1489-4C9C-8D6C-02008D4CF696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13633" y="3270968"/>
            <a:ext cx="997566" cy="885769"/>
          </a:xfrm>
          <a:prstGeom prst="rect">
            <a:avLst/>
          </a:prstGeom>
        </p:spPr>
      </p:pic>
      <p:pic>
        <p:nvPicPr>
          <p:cNvPr id="15" name="Слика 14">
            <a:extLst>
              <a:ext uri="{FF2B5EF4-FFF2-40B4-BE49-F238E27FC236}">
                <a16:creationId xmlns:a16="http://schemas.microsoft.com/office/drawing/2014/main" xmlns="" id="{593CDCA0-5FCD-4B85-8CFE-63031FCDC041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996175" y="3170576"/>
            <a:ext cx="742715" cy="986161"/>
          </a:xfrm>
          <a:prstGeom prst="rect">
            <a:avLst/>
          </a:prstGeom>
        </p:spPr>
      </p:pic>
      <p:pic>
        <p:nvPicPr>
          <p:cNvPr id="16" name="Слика 15">
            <a:extLst>
              <a:ext uri="{FF2B5EF4-FFF2-40B4-BE49-F238E27FC236}">
                <a16:creationId xmlns:a16="http://schemas.microsoft.com/office/drawing/2014/main" xmlns="" id="{5B26626F-2A5D-4D06-B2C7-1AB34A377785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843664" y="3246870"/>
            <a:ext cx="1024705" cy="90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176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511B0532-3271-4CB8-A5CF-8FF977822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>
                <a:latin typeface="+mn-lt"/>
              </a:rPr>
              <a:t>Закључак: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BAAF6EA8-5440-4E2D-BC45-8CE9CD0D6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BA" sz="4000" dirty="0"/>
          </a:p>
          <a:p>
            <a:pPr marL="0" indent="0" algn="ctr">
              <a:buNone/>
            </a:pPr>
            <a:r>
              <a:rPr lang="sr-Cyrl-BA" sz="4000" dirty="0"/>
              <a:t> Чиниоци могу да замијене мјеста, а производ се неће промијенити.</a:t>
            </a:r>
          </a:p>
          <a:p>
            <a:pPr marL="0" indent="0" algn="ctr">
              <a:buNone/>
            </a:pPr>
            <a:endParaRPr lang="sr-Cyrl-BA" sz="4000" dirty="0"/>
          </a:p>
          <a:p>
            <a:pPr marL="0" indent="0" algn="ctr">
              <a:buNone/>
            </a:pPr>
            <a:r>
              <a:rPr lang="sr-Cyrl-BA" sz="4000" dirty="0"/>
              <a:t>Ова особина се назива </a:t>
            </a:r>
            <a:r>
              <a:rPr lang="sr-Cyrl-BA" sz="4000" dirty="0" err="1"/>
              <a:t>комутативност</a:t>
            </a:r>
            <a:r>
              <a:rPr lang="sr-Cyrl-BA" sz="4000" dirty="0"/>
              <a:t> множења.</a:t>
            </a:r>
          </a:p>
        </p:txBody>
      </p:sp>
    </p:spTree>
    <p:extLst>
      <p:ext uri="{BB962C8B-B14F-4D97-AF65-F5344CB8AC3E}">
        <p14:creationId xmlns:p14="http://schemas.microsoft.com/office/powerpoint/2010/main" xmlns="" val="290440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C6FC7575-7F48-44B5-8644-576E29631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Задаци за самосталан рад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3CCD6E43-1840-46C9-AEBE-DD6520AB4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/>
              <a:t>У уџбенику </a:t>
            </a:r>
            <a:r>
              <a:rPr lang="sr-Cyrl-BA" dirty="0" smtClean="0"/>
              <a:t>Математика</a:t>
            </a:r>
            <a:r>
              <a:rPr lang="sr-Cyrl-BA" dirty="0"/>
              <a:t>, на страни 66 урадити  2. и 3. задатак.</a:t>
            </a:r>
          </a:p>
        </p:txBody>
      </p:sp>
    </p:spTree>
    <p:extLst>
      <p:ext uri="{BB962C8B-B14F-4D97-AF65-F5344CB8AC3E}">
        <p14:creationId xmlns:p14="http://schemas.microsoft.com/office/powerpoint/2010/main" xmlns="" val="85185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1565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пакет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102</Words>
  <Application>Microsoft Office PowerPoint</Application>
  <PresentationFormat>Custom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Тема пакета Office</vt:lpstr>
      <vt:lpstr>МАТЕМАТИКА 3. РАЗРЕД</vt:lpstr>
      <vt:lpstr>ЗАМЈЕНА МЈЕСТА ЧИНИЛАЦА </vt:lpstr>
      <vt:lpstr>     Примјер 1  Три дјевојчице у рукама држе по 4 балона.  Колико укупно балона имају дјевојчице ?   </vt:lpstr>
      <vt:lpstr>Записујемо и рачунамо: На 3 мјеста имамо по 4 балона, што записујемо у облику израза:</vt:lpstr>
      <vt:lpstr>           Четири дјевојчице у рукама држе по три балона.  Колико укупно балона имају ове дјевојчице?   У овом примјеру видимо 4 дјевојчице које имају по 3 балона и то записујемо:  4       3 = 3 + 3 + 3 + 3 = 12</vt:lpstr>
      <vt:lpstr>Које дјевојчице имају више балона?  Да ли дјевојчице из првог примјера или дјевојчице из другог примјера? Упоредимо !</vt:lpstr>
      <vt:lpstr>Закључак:</vt:lpstr>
      <vt:lpstr>Задаци за самосталан рад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ЗАМЈЕНА МЈЕСТА ЧИНИЛАЦА</dc:title>
  <dc:creator>Asus</dc:creator>
  <cp:lastModifiedBy>Gordana Popadic</cp:lastModifiedBy>
  <cp:revision>16</cp:revision>
  <dcterms:created xsi:type="dcterms:W3CDTF">2020-12-07T16:16:16Z</dcterms:created>
  <dcterms:modified xsi:type="dcterms:W3CDTF">2020-12-09T10:11:06Z</dcterms:modified>
</cp:coreProperties>
</file>