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895520" y="327454"/>
            <a:ext cx="4967760" cy="1447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Cyrl-R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ТЕХНИЧКО ОБРАЗОВАЊЕ</a:t>
            </a:r>
            <a: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2239" y="5696464"/>
            <a:ext cx="10443862" cy="1161535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sr-Cyrl-BA" altLang="en-US" b="1" dirty="0" smtClean="0"/>
              <a:t>Датум: 18.12.2020.године                                                                     </a:t>
            </a:r>
            <a:r>
              <a:rPr lang="sr-Latn-CS" altLang="en-US" b="1" dirty="0" smtClean="0"/>
              <a:t>Наставник</a:t>
            </a:r>
            <a:r>
              <a:rPr lang="sr-Cyrl-BA" altLang="en-US" b="1" dirty="0" smtClean="0"/>
              <a:t>:</a:t>
            </a:r>
            <a:r>
              <a:rPr lang="sr-Latn-CS" altLang="en-US" b="1" i="1" dirty="0" smtClean="0"/>
              <a:t> Бојан Мрђа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8489" y="2237947"/>
            <a:ext cx="46078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идеје до реализације – макета куће</a:t>
            </a:r>
            <a:endParaRPr lang="sr-Latn-BA" sz="4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088" y="1646194"/>
            <a:ext cx="260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sr-Cyrl-BA" b="1" dirty="0" smtClean="0">
                <a:solidFill>
                  <a:schemeClr val="accent4">
                    <a:lumMod val="75000"/>
                  </a:schemeClr>
                </a:solidFill>
              </a:rPr>
              <a:t>. разред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719" y="624110"/>
            <a:ext cx="9897762" cy="1280890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идеје до реализације – макета куће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z="2400" dirty="0" smtClean="0"/>
              <a:t>Задатак за самосталан рад</a:t>
            </a:r>
          </a:p>
          <a:p>
            <a:r>
              <a:rPr lang="sr-Cyrl-BA" sz="2400" dirty="0" smtClean="0"/>
              <a:t>Направити макету куће, обојити и украсити по жељи</a:t>
            </a:r>
          </a:p>
          <a:p>
            <a:r>
              <a:rPr lang="sr-Cyrl-BA" sz="2400" dirty="0" smtClean="0"/>
              <a:t>Кућу можете направити и у размјери 2:1 (дупло већих димензија).</a:t>
            </a:r>
          </a:p>
          <a:p>
            <a:pPr marL="0" indent="0">
              <a:buNone/>
            </a:pPr>
            <a:endParaRPr lang="sr-Cyrl-BA" sz="2400" dirty="0"/>
          </a:p>
          <a:p>
            <a:pPr marL="0" indent="0" algn="ctr">
              <a:buNone/>
            </a:pPr>
            <a:r>
              <a:rPr lang="sr-Cyrl-BA" sz="2400" b="1" dirty="0" smtClean="0"/>
              <a:t>Хвала на пажњи</a:t>
            </a:r>
          </a:p>
        </p:txBody>
      </p:sp>
    </p:spTree>
    <p:extLst>
      <p:ext uri="{BB962C8B-B14F-4D97-AF65-F5344CB8AC3E}">
        <p14:creationId xmlns:p14="http://schemas.microsoft.com/office/powerpoint/2010/main" xmlns="" val="31101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7555"/>
          </a:xfrm>
        </p:spPr>
        <p:txBody>
          <a:bodyPr>
            <a:noAutofit/>
          </a:bodyPr>
          <a:lstStyle/>
          <a:p>
            <a:r>
              <a:rPr lang="sr-Cyrl-B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Алгоритам идеје </a:t>
            </a:r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</a:t>
            </a:r>
            <a:r>
              <a:rPr lang="sr-Cyrl-B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реализације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490037"/>
              </p:ext>
            </p:extLst>
          </p:nvPr>
        </p:nvGraphicFramePr>
        <p:xfrm>
          <a:off x="2020801" y="1943207"/>
          <a:ext cx="5633524" cy="15011670"/>
        </p:xfrm>
        <a:graphic>
          <a:graphicData uri="http://schemas.openxmlformats.org/drawingml/2006/table">
            <a:tbl>
              <a:tblPr/>
              <a:tblGrid>
                <a:gridCol w="5633524">
                  <a:extLst>
                    <a:ext uri="{9D8B030D-6E8A-4147-A177-3AD203B41FA5}">
                      <a16:colId xmlns:a16="http://schemas.microsoft.com/office/drawing/2014/main" xmlns="" val="910971052"/>
                    </a:ext>
                  </a:extLst>
                </a:gridCol>
              </a:tblGrid>
              <a:tr h="1501167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7867" marR="137867" marT="44117" marB="441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8899737"/>
                  </a:ext>
                </a:extLst>
              </a:tr>
            </a:tbl>
          </a:graphicData>
        </a:graphic>
      </p:graphicFrame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589212" y="1758541"/>
            <a:ext cx="315668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defTabSz="914400">
              <a:buFont typeface="Wingdings" panose="05000000000000000000" pitchFamily="2" charset="2"/>
              <a:buChar char="Ø"/>
            </a:pPr>
            <a:r>
              <a:rPr lang="ru-RU" altLang="en-US" sz="2400" b="1" u="sng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Алгоритам</a:t>
            </a:r>
            <a:r>
              <a:rPr lang="ru-RU" alt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је </a:t>
            </a:r>
            <a:r>
              <a:rPr lang="ru-RU" altLang="en-US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низ корака којима се пролази од почетка до краја процеса.</a:t>
            </a:r>
          </a:p>
          <a:p>
            <a:pPr lvl="0" defTabSz="914400"/>
            <a:endParaRPr lang="ru-RU" altLang="en-US" sz="24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342900" lvl="0" indent="-342900" defTabSz="914400">
              <a:buFont typeface="Wingdings" panose="05000000000000000000" pitchFamily="2" charset="2"/>
              <a:buChar char="Ø"/>
            </a:pPr>
            <a:r>
              <a:rPr lang="ru-RU" altLang="en-US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Обухвата рађање идеје, израду скице, израду техничких цртежа и саму израду </a:t>
            </a:r>
            <a:r>
              <a:rPr lang="ru-RU" altLang="en-US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предмета.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733" y="2127873"/>
            <a:ext cx="4229464" cy="38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0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Моделовање од идеје до реализације</a:t>
            </a:r>
            <a:endParaRPr lang="en-US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024412" y="1894747"/>
            <a:ext cx="4602420" cy="445868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sr-Cyrl-C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400" dirty="0" smtClean="0"/>
              <a:t>    </a:t>
            </a:r>
            <a:r>
              <a:rPr lang="sr-Cyrl-CS" altLang="en-US" sz="2400" b="1" u="sng" dirty="0" smtClean="0"/>
              <a:t>Идеја</a:t>
            </a:r>
            <a:r>
              <a:rPr lang="sr-Cyrl-CS" altLang="en-US" sz="2400" dirty="0" smtClean="0"/>
              <a:t> представља основну замисао о изгледу и функционисању неког предмета, уређаја</a:t>
            </a:r>
            <a:r>
              <a:rPr lang="en-US" altLang="en-US" sz="2400" dirty="0" smtClean="0"/>
              <a:t> </a:t>
            </a:r>
            <a:r>
              <a:rPr lang="sr-Cyrl-CS" altLang="en-US" sz="2400" dirty="0" smtClean="0"/>
              <a:t>или машине.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400" dirty="0" smtClean="0"/>
              <a:t>    Идеја се у техници представља </a:t>
            </a:r>
            <a:r>
              <a:rPr lang="sr-Cyrl-CS" altLang="en-US" sz="2400" b="1" u="sng" dirty="0" smtClean="0"/>
              <a:t>скицом.</a:t>
            </a:r>
            <a:endParaRPr lang="sr-Cyrl-CS" altLang="en-US" sz="2400" u="sng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Cyrl-CS" altLang="en-US" sz="2400" b="1" dirty="0"/>
              <a:t> </a:t>
            </a:r>
            <a:r>
              <a:rPr lang="sr-Cyrl-CS" altLang="en-US" sz="2400" b="1" dirty="0" smtClean="0"/>
              <a:t>   </a:t>
            </a:r>
            <a:r>
              <a:rPr lang="sr-Cyrl-CS" altLang="en-US" sz="2400" b="1" u="sng" dirty="0" smtClean="0"/>
              <a:t>Скица</a:t>
            </a:r>
            <a:r>
              <a:rPr lang="sr-Cyrl-CS" altLang="en-US" sz="2400" dirty="0" smtClean="0"/>
              <a:t> </a:t>
            </a:r>
            <a:r>
              <a:rPr lang="sr-Cyrl-CS" altLang="en-US" sz="2400" dirty="0"/>
              <a:t>је цртеж који се црта слободном руком.</a:t>
            </a:r>
            <a:endParaRPr lang="sr-Latn-BA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400" dirty="0" smtClean="0"/>
          </a:p>
        </p:txBody>
      </p:sp>
      <p:pic>
        <p:nvPicPr>
          <p:cNvPr id="5" name="Picture 4" descr="j029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768" y="3206308"/>
            <a:ext cx="38163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370888" y="1539704"/>
            <a:ext cx="2808287" cy="1657350"/>
          </a:xfrm>
          <a:prstGeom prst="cloudCallout">
            <a:avLst>
              <a:gd name="adj1" fmla="val -23093"/>
              <a:gd name="adj2" fmla="val 54310"/>
            </a:avLst>
          </a:prstGeom>
          <a:solidFill>
            <a:srgbClr val="CC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идеја</a:t>
            </a:r>
            <a:endParaRPr kumimoji="0" lang="sr-Latn-C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8956943" y="2152179"/>
            <a:ext cx="1368425" cy="863600"/>
            <a:chOff x="3696" y="482"/>
            <a:chExt cx="1089" cy="680"/>
          </a:xfrm>
        </p:grpSpPr>
        <p:sp>
          <p:nvSpPr>
            <p:cNvPr id="8" name="Rectangle 9" descr="PINEBOX"/>
            <p:cNvSpPr>
              <a:spLocks noChangeArrowheads="1"/>
            </p:cNvSpPr>
            <p:nvPr/>
          </p:nvSpPr>
          <p:spPr bwMode="auto">
            <a:xfrm>
              <a:off x="3742" y="709"/>
              <a:ext cx="45" cy="45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C4874C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Rectangle 10" descr="PINEBOX"/>
            <p:cNvSpPr>
              <a:spLocks noChangeArrowheads="1"/>
            </p:cNvSpPr>
            <p:nvPr/>
          </p:nvSpPr>
          <p:spPr bwMode="auto">
            <a:xfrm>
              <a:off x="4513" y="709"/>
              <a:ext cx="45" cy="45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C4874C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Rectangle 11" descr="PINEBOX"/>
            <p:cNvSpPr>
              <a:spLocks noChangeArrowheads="1"/>
            </p:cNvSpPr>
            <p:nvPr/>
          </p:nvSpPr>
          <p:spPr bwMode="auto">
            <a:xfrm>
              <a:off x="3923" y="527"/>
              <a:ext cx="45" cy="45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C4874C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12" descr="PINEBOX"/>
            <p:cNvSpPr>
              <a:spLocks noChangeArrowheads="1"/>
            </p:cNvSpPr>
            <p:nvPr/>
          </p:nvSpPr>
          <p:spPr bwMode="auto">
            <a:xfrm>
              <a:off x="4694" y="527"/>
              <a:ext cx="45" cy="45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C4874C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AutoShape 13" descr="Oak"/>
            <p:cNvSpPr>
              <a:spLocks noChangeArrowheads="1"/>
            </p:cNvSpPr>
            <p:nvPr/>
          </p:nvSpPr>
          <p:spPr bwMode="auto">
            <a:xfrm>
              <a:off x="3696" y="482"/>
              <a:ext cx="1089" cy="228"/>
            </a:xfrm>
            <a:prstGeom prst="parallelogram">
              <a:avLst>
                <a:gd name="adj" fmla="val 97657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8392" dir="4091915" algn="ctr" rotWithShape="0">
                <a:srgbClr val="FF99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01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Моделовање од идеје до реализације</a:t>
            </a:r>
            <a:endParaRPr lang="en-US" dirty="0"/>
          </a:p>
        </p:txBody>
      </p:sp>
      <p:pic>
        <p:nvPicPr>
          <p:cNvPr id="5" name="Picture 5" descr="bi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16"/>
          <a:stretch>
            <a:fillRect/>
          </a:stretch>
        </p:blipFill>
        <p:spPr bwMode="auto">
          <a:xfrm>
            <a:off x="8694629" y="3625850"/>
            <a:ext cx="37068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39912" y="2324100"/>
            <a:ext cx="8915400" cy="45339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CS" altLang="en-US" sz="2400" dirty="0"/>
              <a:t>На основу скице израђује се </a:t>
            </a:r>
            <a:r>
              <a:rPr lang="sr-Cyrl-CS" altLang="en-US" sz="2400" b="1" u="sng" dirty="0"/>
              <a:t>технички цртеж</a:t>
            </a:r>
            <a:r>
              <a:rPr lang="sr-Cyrl-CS" altLang="en-US" sz="2400" dirty="0"/>
              <a:t> који се црта уз помоћ прибора за техничко цртање.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z="2400" dirty="0"/>
              <a:t> </a:t>
            </a:r>
            <a:r>
              <a:rPr lang="sr-Cyrl-CS" altLang="en-US" sz="2400" b="1" dirty="0"/>
              <a:t>Технички цртеж</a:t>
            </a:r>
            <a:r>
              <a:rPr lang="sr-Cyrl-CS" altLang="en-US" sz="2400" dirty="0"/>
              <a:t> садржи све неопходне податке за израду  једног предмета: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§"/>
            </a:pPr>
            <a:r>
              <a:rPr lang="sr-Cyrl-CS" altLang="en-US" sz="2400" dirty="0"/>
              <a:t>  изглед предмета,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§"/>
            </a:pPr>
            <a:r>
              <a:rPr lang="sr-Cyrl-CS" altLang="en-US" sz="2400" dirty="0"/>
              <a:t>  димензије предмета,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§"/>
            </a:pPr>
            <a:r>
              <a:rPr lang="sr-Cyrl-CS" altLang="en-US" sz="2400" dirty="0"/>
              <a:t>  димензије његових дијелова,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§"/>
            </a:pPr>
            <a:r>
              <a:rPr lang="sr-Cyrl-CS" altLang="en-US" sz="2400" dirty="0"/>
              <a:t>  од ког материјала ће бити направљен,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§"/>
            </a:pPr>
            <a:r>
              <a:rPr lang="sr-Cyrl-CS" altLang="en-US" sz="2400" dirty="0"/>
              <a:t>  начин његовог састављања и друго</a:t>
            </a:r>
            <a:r>
              <a:rPr lang="sr-Cyrl-CS" altLang="en-US" sz="2400" dirty="0" smtClean="0"/>
              <a:t>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Ø"/>
            </a:pPr>
            <a:r>
              <a:rPr lang="sr-Cyrl-CS" altLang="en-US" sz="2400" dirty="0" smtClean="0"/>
              <a:t>Након израде техничког цртежа почиње </a:t>
            </a:r>
          </a:p>
          <a:p>
            <a:pPr marL="0" indent="0"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sr-Cyrl-CS" altLang="en-US" sz="2400" dirty="0" smtClean="0"/>
              <a:t>     </a:t>
            </a:r>
            <a:r>
              <a:rPr lang="sr-Cyrl-CS" altLang="en-US" sz="2400" b="1" u="sng" dirty="0" smtClean="0"/>
              <a:t>израда предмета.</a:t>
            </a:r>
            <a:endParaRPr lang="sr-Latn-CS" altLang="en-US" sz="2400" b="1" u="sng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9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625" y="636810"/>
            <a:ext cx="9599075" cy="1280890"/>
          </a:xfrm>
        </p:spPr>
        <p:txBody>
          <a:bodyPr>
            <a:noAutofit/>
          </a:bodyPr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идеје до реализације – макета куће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562" y="1562100"/>
            <a:ext cx="4292600" cy="5295900"/>
          </a:xfrm>
        </p:spPr>
      </p:pic>
    </p:spTree>
    <p:extLst>
      <p:ext uri="{BB962C8B-B14F-4D97-AF65-F5344CB8AC3E}">
        <p14:creationId xmlns:p14="http://schemas.microsoft.com/office/powerpoint/2010/main" xmlns="" val="37927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17" y="624110"/>
            <a:ext cx="9576486" cy="1280890"/>
          </a:xfrm>
        </p:spPr>
        <p:txBody>
          <a:bodyPr>
            <a:noAutofit/>
          </a:bodyPr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идеје до реализације – макета куће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141" y="2096530"/>
            <a:ext cx="8915400" cy="3777622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Материјал и прибор потребни за рад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7741" y="3027405"/>
            <a:ext cx="5560540" cy="3554970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2360141" y="2891482"/>
            <a:ext cx="3435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2400" dirty="0" smtClean="0"/>
              <a:t>Картон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2400" dirty="0" smtClean="0"/>
              <a:t>Графитна оловка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2400" dirty="0" smtClean="0"/>
              <a:t>Лењир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2400" dirty="0" smtClean="0"/>
              <a:t>Гумица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2400" dirty="0" smtClean="0"/>
              <a:t>Маказе и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2400" dirty="0" smtClean="0"/>
              <a:t>Љепило </a:t>
            </a:r>
          </a:p>
        </p:txBody>
      </p:sp>
    </p:spTree>
    <p:extLst>
      <p:ext uri="{BB962C8B-B14F-4D97-AF65-F5344CB8AC3E}">
        <p14:creationId xmlns:p14="http://schemas.microsoft.com/office/powerpoint/2010/main" xmlns="" val="30106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292" y="624110"/>
            <a:ext cx="9700053" cy="1280890"/>
          </a:xfrm>
        </p:spPr>
        <p:txBody>
          <a:bodyPr>
            <a:normAutofit/>
          </a:bodyPr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идеје до реализације – макета куће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088" y="1756719"/>
            <a:ext cx="8915400" cy="229629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Down Arrow 7"/>
          <p:cNvSpPr/>
          <p:nvPr/>
        </p:nvSpPr>
        <p:spPr>
          <a:xfrm>
            <a:off x="6017740" y="3892378"/>
            <a:ext cx="667265" cy="840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292" y="4732638"/>
            <a:ext cx="8748584" cy="21253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0616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624110"/>
            <a:ext cx="10157255" cy="1280890"/>
          </a:xfrm>
        </p:spPr>
        <p:txBody>
          <a:bodyPr/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идеје до реализације – макета куће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013" y="1563950"/>
            <a:ext cx="8618365" cy="269913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Down Arrow 5"/>
          <p:cNvSpPr/>
          <p:nvPr/>
        </p:nvSpPr>
        <p:spPr>
          <a:xfrm>
            <a:off x="6030097" y="3595818"/>
            <a:ext cx="642551" cy="939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012" y="4534931"/>
            <a:ext cx="8618365" cy="23230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4962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584" y="624110"/>
            <a:ext cx="10301415" cy="1280890"/>
          </a:xfrm>
        </p:spPr>
        <p:txBody>
          <a:bodyPr/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идеје до реализације – макета куће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590" y="2016212"/>
            <a:ext cx="3019690" cy="22962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291" y="2016211"/>
            <a:ext cx="2972518" cy="2296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590" y="4769708"/>
            <a:ext cx="3027645" cy="2088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291" y="4769708"/>
            <a:ext cx="2972518" cy="2088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636" y="3090735"/>
            <a:ext cx="3554627" cy="266597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846970" y="2731874"/>
            <a:ext cx="976184" cy="43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44746" y="5813854"/>
            <a:ext cx="978408" cy="409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81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307</TotalTime>
  <Words>247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ТЕХНИЧКО ОБРАЗОВАЊЕ </vt:lpstr>
      <vt:lpstr>Алгоритам идеје до реализације </vt:lpstr>
      <vt:lpstr>Моделовање од идеје до реализације</vt:lpstr>
      <vt:lpstr>Моделовање од идеје до реализације</vt:lpstr>
      <vt:lpstr>Од идеје до реализације – макета куће </vt:lpstr>
      <vt:lpstr>Од идеје до реализације – макета куће </vt:lpstr>
      <vt:lpstr>Од идеје до реализације – макета куће </vt:lpstr>
      <vt:lpstr>Од идеје до реализације – макета куће </vt:lpstr>
      <vt:lpstr>Од идеје до реализације – макета куће </vt:lpstr>
      <vt:lpstr>Од идеје до реализације – макета куће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ТЕХНИЧКО ОБРАЗОВАЊЕ</dc:title>
  <dc:creator>Bojan</dc:creator>
  <cp:lastModifiedBy>Aleksandra Stankovic</cp:lastModifiedBy>
  <cp:revision>19</cp:revision>
  <dcterms:created xsi:type="dcterms:W3CDTF">2020-12-05T19:46:58Z</dcterms:created>
  <dcterms:modified xsi:type="dcterms:W3CDTF">2020-12-09T07:29:39Z</dcterms:modified>
</cp:coreProperties>
</file>