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57D4A-69C7-4D27-A8FA-ECEA4A5438C2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646AE-8195-41B2-B3E4-7691C1711D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646AE-8195-41B2-B3E4-7691C1711D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4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0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299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8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7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1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56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3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5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6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2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B075E4-5645-4576-B9AC-0D27C54FBD93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6DB4-E8F7-49CF-9AB5-B4BF1E7440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8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8694" y="2631058"/>
            <a:ext cx="6461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АЛИСА У ЗЕМЉИ ЧУДА</a:t>
            </a:r>
          </a:p>
          <a:p>
            <a:r>
              <a:rPr lang="bs-Cyrl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		</a:t>
            </a:r>
          </a:p>
          <a:p>
            <a:r>
              <a:rPr lang="bs-Cyrl-B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</a:t>
            </a:r>
            <a:r>
              <a:rPr lang="bs-Cyrl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		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2051" y="3510465"/>
            <a:ext cx="295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800" dirty="0" smtClean="0">
                <a:latin typeface="Trebuchet MS" panose="020B0603020202020204" pitchFamily="34" charset="0"/>
              </a:rPr>
              <a:t>Луис Керол</a:t>
            </a: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7126" y="1078302"/>
            <a:ext cx="420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Српски језик  5. разред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6984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27" y="2115116"/>
            <a:ext cx="9515015" cy="4669765"/>
          </a:xfrm>
        </p:spPr>
        <p:txBody>
          <a:bodyPr/>
          <a:lstStyle/>
          <a:p>
            <a:pPr marL="0" indent="0">
              <a:buNone/>
            </a:pPr>
            <a:r>
              <a:rPr lang="bs-Cyrl-BA" sz="2400" dirty="0" smtClean="0">
                <a:latin typeface="Trebuchet MS" panose="020B0603020202020204" pitchFamily="34" charset="0"/>
              </a:rPr>
              <a:t>1.Алиса је читала књигу.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2.Зец је узео сат из свог џепа.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3.Алиса је у шуми срела гусјеницу која је сједила на печурки. 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4.Војвоткиња није дала Алиси бебу да је причува. 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5.У прелијепом врту срела је баштоване који су бојили бијеле руже у жуто.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6.Неко је на двору украо колаче па је било суђење. 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7.Алиса је схватила да је све то био диван сан.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3312" y="845237"/>
            <a:ext cx="85972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Провјеримо тачност датих реченица: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Cross 5"/>
          <p:cNvSpPr/>
          <p:nvPr/>
        </p:nvSpPr>
        <p:spPr>
          <a:xfrm rot="18807690">
            <a:off x="9842200" y="1729367"/>
            <a:ext cx="390614" cy="39133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8900009">
            <a:off x="9833112" y="2539863"/>
            <a:ext cx="610566" cy="28560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455240" y="2665300"/>
            <a:ext cx="13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ТАЧНО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55240" y="1745784"/>
            <a:ext cx="138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НЕТАЧНО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Cross 10"/>
          <p:cNvSpPr/>
          <p:nvPr/>
        </p:nvSpPr>
        <p:spPr>
          <a:xfrm rot="18807690">
            <a:off x="4702031" y="2129662"/>
            <a:ext cx="390614" cy="39133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/>
          <p:cNvSpPr/>
          <p:nvPr/>
        </p:nvSpPr>
        <p:spPr>
          <a:xfrm rot="18900009">
            <a:off x="4688633" y="2499372"/>
            <a:ext cx="610566" cy="28560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8900009">
            <a:off x="8473266" y="2903338"/>
            <a:ext cx="610566" cy="262586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 rot="18807690">
            <a:off x="7146920" y="3476461"/>
            <a:ext cx="390614" cy="39133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ross 14"/>
          <p:cNvSpPr/>
          <p:nvPr/>
        </p:nvSpPr>
        <p:spPr>
          <a:xfrm rot="18807690">
            <a:off x="10219459" y="3880847"/>
            <a:ext cx="390614" cy="39133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8900009">
            <a:off x="7313314" y="4307194"/>
            <a:ext cx="610566" cy="28560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8900009">
            <a:off x="6760574" y="4814703"/>
            <a:ext cx="610566" cy="28560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42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254" y="577818"/>
            <a:ext cx="103973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Поредај слике по редослиједу дешавања: 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20" y="4928358"/>
            <a:ext cx="1978624" cy="1483968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55" y="3215010"/>
            <a:ext cx="1950720" cy="146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5" y="5088258"/>
            <a:ext cx="2195290" cy="11641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74" y="3563481"/>
            <a:ext cx="2101761" cy="11145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25" y="1625240"/>
            <a:ext cx="1921436" cy="1537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203" y="1736781"/>
            <a:ext cx="1964672" cy="12279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1944" y="3495262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945" y="1889181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944" y="5138382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6581" y="1887784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46580" y="3552897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46579" y="5047802"/>
            <a:ext cx="585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bs-Cyrl-BA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1434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0.03032 L -0.61588 -0.4976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2848 L -0.60403 -0.0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2847 L -0.42435 -0.02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17838 -0.2773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17669 0.2203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0.04051 L -0.36797 0.447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1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3312" y="862489"/>
            <a:ext cx="8579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Споји питања са тачним одговорима: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833" y="2208363"/>
            <a:ext cx="47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s-Cyrl-BA" dirty="0" smtClean="0">
                <a:latin typeface="Trebuchet MS" panose="020B0603020202020204" pitchFamily="34" charset="0"/>
              </a:rPr>
              <a:t>Шта је Алиса пронашла на столу?</a:t>
            </a:r>
            <a:endParaRPr lang="bs-Cyrl-BA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802348" y="2731699"/>
            <a:ext cx="88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КЉУЧ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832" y="2731699"/>
            <a:ext cx="47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2. Шта је Алиса нашла испод стола у стакленој кутији?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76233" y="2208363"/>
            <a:ext cx="133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КОЛАЧИЋ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832" y="3532034"/>
            <a:ext cx="47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3. Ко је правио друштво Алиси на лудој чајанци?</a:t>
            </a:r>
            <a:endParaRPr lang="bs-Cyrl-BA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85829" y="4235926"/>
            <a:ext cx="3457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dirty="0" smtClean="0">
                <a:latin typeface="Trebuchet MS" panose="020B0603020202020204" pitchFamily="34" charset="0"/>
              </a:rPr>
              <a:t>МАРТОВСКИ ЗЕЦ</a:t>
            </a:r>
            <a:r>
              <a:rPr lang="bs-Cyrl-BA" sz="1600" dirty="0">
                <a:latin typeface="Trebuchet MS" panose="020B0603020202020204" pitchFamily="34" charset="0"/>
              </a:rPr>
              <a:t>,</a:t>
            </a:r>
            <a:r>
              <a:rPr lang="bs-Cyrl-BA" sz="1600" dirty="0" smtClean="0">
                <a:latin typeface="Trebuchet MS" panose="020B0603020202020204" pitchFamily="34" charset="0"/>
              </a:rPr>
              <a:t> ШЕШИРЏИЈА И 	         ПУХ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831" y="4261450"/>
            <a:ext cx="47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s-Cyrl-BA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65831" y="4458169"/>
            <a:ext cx="47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latin typeface="Trebuchet MS" panose="020B0603020202020204" pitchFamily="34" charset="0"/>
              </a:rPr>
              <a:t>4</a:t>
            </a:r>
            <a:r>
              <a:rPr lang="bs-Cyrl-BA" dirty="0" smtClean="0">
                <a:latin typeface="Trebuchet MS" panose="020B0603020202020204" pitchFamily="34" charset="0"/>
              </a:rPr>
              <a:t>. Коме се судило за крађу колача?</a:t>
            </a:r>
            <a:endParaRPr lang="bs-Cyrl-BA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676233" y="3413354"/>
            <a:ext cx="247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ПУБ СРЦУ</a:t>
            </a:r>
            <a:endParaRPr lang="bs-Cyrl-BA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65831" y="5299104"/>
            <a:ext cx="4727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latin typeface="Trebuchet MS" panose="020B0603020202020204" pitchFamily="34" charset="0"/>
              </a:rPr>
              <a:t>5</a:t>
            </a:r>
            <a:r>
              <a:rPr lang="bs-Cyrl-BA" dirty="0" smtClean="0">
                <a:latin typeface="Trebuchet MS" panose="020B0603020202020204" pitchFamily="34" charset="0"/>
              </a:rPr>
              <a:t>. Ко је пробудио Алису из сна?</a:t>
            </a:r>
            <a:endParaRPr lang="bs-Cyrl-BA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054327" y="5299104"/>
            <a:ext cx="1134766" cy="38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Trebuchet MS" panose="020B0603020202020204" pitchFamily="34" charset="0"/>
              </a:rPr>
              <a:t>СЕСТРА</a:t>
            </a:r>
          </a:p>
        </p:txBody>
      </p:sp>
      <p:cxnSp>
        <p:nvCxnSpPr>
          <p:cNvPr id="20" name="Straight Arrow Connector 19"/>
          <p:cNvCxnSpPr>
            <a:endCxn id="8" idx="1"/>
          </p:cNvCxnSpPr>
          <p:nvPr/>
        </p:nvCxnSpPr>
        <p:spPr>
          <a:xfrm>
            <a:off x="4753155" y="2415396"/>
            <a:ext cx="3049193" cy="5009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1"/>
          </p:cNvCxnSpPr>
          <p:nvPr/>
        </p:nvCxnSpPr>
        <p:spPr>
          <a:xfrm flipV="1">
            <a:off x="4753155" y="2393029"/>
            <a:ext cx="2923078" cy="654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60982" y="3821245"/>
            <a:ext cx="2049593" cy="618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1"/>
          </p:cNvCxnSpPr>
          <p:nvPr/>
        </p:nvCxnSpPr>
        <p:spPr>
          <a:xfrm flipV="1">
            <a:off x="4695325" y="3598020"/>
            <a:ext cx="2980908" cy="1002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4450122" y="5514202"/>
            <a:ext cx="343442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6492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368" y="2094616"/>
            <a:ext cx="10783019" cy="4531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Алиса је сједила са __________ поред ___________.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Њена сестра је читала _________. 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Одједном је __________  _________ протрчао поред ње. 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Она је чула зеца како говори да ће ____________. 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Потрчала је за њим и упала у __________ .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Жељела је да прође кроз врата, али су врата била ___________.</a:t>
            </a:r>
          </a:p>
          <a:p>
            <a:pPr marL="0" indent="0">
              <a:buNone/>
            </a:pPr>
            <a:r>
              <a:rPr lang="bs-Cyrl-BA" sz="2200" dirty="0" smtClean="0">
                <a:latin typeface="Trebuchet MS" panose="020B0603020202020204" pitchFamily="34" charset="0"/>
              </a:rPr>
              <a:t>Попила је напитак из  __________ и смањила се.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8575" y="664083"/>
            <a:ext cx="89338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Допуни реченице одговарајућим ријечима: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8048" y="2055165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сестром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8098" y="2980870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>
                <a:solidFill>
                  <a:srgbClr val="FF0000"/>
                </a:solidFill>
                <a:latin typeface="Trebuchet MS" panose="020B0603020202020204" pitchFamily="34" charset="0"/>
              </a:rPr>
              <a:t>З</a:t>
            </a:r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ец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7419" y="2532943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књигу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090" y="3012580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Бијели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35244" y="3502509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закаснити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9225" y="4360487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премалена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7373" y="3967884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рупу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4882" y="2062256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ријеке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77419" y="4822483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боце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771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105" y="1604151"/>
            <a:ext cx="8946541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dirty="0">
                <a:latin typeface="Trebuchet MS" panose="020B0603020202020204" pitchFamily="34" charset="0"/>
              </a:rPr>
              <a:t>Почела је да ________ и направила ________ од својих суза.</a:t>
            </a:r>
          </a:p>
          <a:p>
            <a:pPr marL="0" indent="0">
              <a:buNone/>
            </a:pPr>
            <a:r>
              <a:rPr lang="bs-Cyrl-BA" dirty="0">
                <a:latin typeface="Trebuchet MS" panose="020B0603020202020204" pitchFamily="34" charset="0"/>
              </a:rPr>
              <a:t>Бијели Зец је наредио Алиси да му донесе _______ </a:t>
            </a:r>
            <a:r>
              <a:rPr lang="bs-Cyrl-BA" dirty="0" smtClean="0">
                <a:latin typeface="Trebuchet MS" panose="020B0603020202020204" pitchFamily="34" charset="0"/>
              </a:rPr>
              <a:t>__________.</a:t>
            </a:r>
            <a:endParaRPr lang="bs-Cyrl-BA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bs-Cyrl-BA" dirty="0">
                <a:latin typeface="Trebuchet MS" panose="020B0603020202020204" pitchFamily="34" charset="0"/>
              </a:rPr>
              <a:t>Алиса је у шуми угледала _________ на којој је сједила _________. </a:t>
            </a:r>
            <a:endParaRPr lang="bs-Cyrl-BA" dirty="0" smtClean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Грифон и Алиса одлазе до ________ _________. 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Лажна Корњача прича причу о три _________ __________.</a:t>
            </a:r>
          </a:p>
          <a:p>
            <a:pPr marL="0" indent="0">
              <a:buNone/>
            </a:pPr>
            <a:r>
              <a:rPr lang="bs-Cyrl-BA" dirty="0" smtClean="0">
                <a:latin typeface="Trebuchet MS" panose="020B0603020202020204" pitchFamily="34" charset="0"/>
              </a:rPr>
              <a:t>Колач је украо ______ ________. 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5858" y="1579326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плаче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2291" y="1979958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>
                <a:solidFill>
                  <a:srgbClr val="FF0000"/>
                </a:solidFill>
                <a:latin typeface="Trebuchet MS" panose="020B0603020202020204" pitchFamily="34" charset="0"/>
              </a:rPr>
              <a:t>р</a:t>
            </a:r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укавице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813" y="2016840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бијеле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7375" y="1579326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језеро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3161" y="2406259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печурку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6059" y="2430053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гусјеница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2889" y="2863860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Лажне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3969" y="3733098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</a:t>
            </a:r>
            <a:r>
              <a:rPr lang="sr-Cyrl-RS" b="1" dirty="0">
                <a:solidFill>
                  <a:srgbClr val="FF0000"/>
                </a:solidFill>
                <a:latin typeface="Trebuchet MS" panose="020B0603020202020204" pitchFamily="34" charset="0"/>
              </a:rPr>
              <a:t>у</a:t>
            </a:r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б 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4988" y="3288678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Кадрил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05362" y="3280780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Јастога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7375" y="2848511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Корњаче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0499" y="3701891"/>
            <a:ext cx="152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Срце</a:t>
            </a:r>
            <a:endParaRPr lang="en-US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8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2514" y="1138535"/>
            <a:ext cx="47564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s-Cyrl-BA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 panose="020B0603020202020204" pitchFamily="34" charset="0"/>
              </a:rPr>
              <a:t>Задаци за самосталан рад</a:t>
            </a:r>
            <a:endParaRPr lang="bs-Cyrl-BA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  <a:p>
            <a:pPr algn="ctr"/>
            <a:endParaRPr lang="bs-Cyrl-BA" sz="28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199" y="2674188"/>
            <a:ext cx="958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s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Алиса је радознала али и мудра. </a:t>
            </a:r>
            <a:endPara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just"/>
            <a:r>
              <a:rPr lang="bs-Cyrl-BA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Наведите </a:t>
            </a:r>
            <a:r>
              <a:rPr lang="bs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бар 3 мјеста гдје се то види у роману.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90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332</Words>
  <Application>Microsoft Office PowerPoint</Application>
  <PresentationFormat>Prilagođavanje</PresentationFormat>
  <Paragraphs>72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Ion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Nevena Stankovic</cp:lastModifiedBy>
  <cp:revision>22</cp:revision>
  <dcterms:created xsi:type="dcterms:W3CDTF">2020-11-16T17:52:30Z</dcterms:created>
  <dcterms:modified xsi:type="dcterms:W3CDTF">2020-11-22T16:49:16Z</dcterms:modified>
</cp:coreProperties>
</file>