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56" r:id="rId5"/>
    <p:sldId id="258" r:id="rId6"/>
    <p:sldId id="263" r:id="rId7"/>
    <p:sldId id="259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jkovic" initials="G" lastIdx="1" clrIdx="0">
    <p:extLst>
      <p:ext uri="{19B8F6BF-5375-455C-9EA6-DF929625EA0E}">
        <p15:presenceInfo xmlns:p15="http://schemas.microsoft.com/office/powerpoint/2012/main" userId="Gojk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63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9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60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3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1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8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6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7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3F28-9CFF-433C-8ACD-54776242901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51B625-D828-4DD2-8B3E-7D0CCCD0B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The-Classroom-Teacher-Teach-Blackboard-Clipart-279982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happy-green-6-vector-clipart.png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dice-die-red-number-numbers-game-316824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alkboard-math-problem-blackboard-30422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tariomathresources.ca/math-strands/number-sense-and-numeration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ajones.wordpress.com/tag/using-vide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play.siterubix.com/q%EF%BC%9A%E5%A6%82%E4%BD%95%E9%99%AA%E4%BC%B4%E8%99%95%E6%96%BC%E5%89%B5%E5%82%B7%E6%88%96%E5%A3%93%E5%8A%9B%E4%BA%8B%E4%BB%B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B9AB60D-291D-49D2-834B-A9FD6D40F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064" y="-13408"/>
            <a:ext cx="7910866" cy="79108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0EC5DA-E288-454A-8E6B-907391A4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056" y="600723"/>
            <a:ext cx="8596668" cy="1320800"/>
          </a:xfrm>
        </p:spPr>
        <p:txBody>
          <a:bodyPr>
            <a:normAutofit/>
          </a:bodyPr>
          <a:lstStyle/>
          <a:p>
            <a:r>
              <a:rPr lang="sr-Cyrl-BA" sz="7200" dirty="0">
                <a:solidFill>
                  <a:schemeClr val="bg1">
                    <a:lumMod val="85000"/>
                  </a:schemeClr>
                </a:solidFill>
              </a:rPr>
              <a:t>МАТЕМАТИКА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19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82366F-A280-421A-AAAD-1FC5974C2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9511" y="1682433"/>
            <a:ext cx="1213850" cy="1768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52C179-42F3-4D60-9D9E-EC8A9D7D5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83091" y="4811697"/>
            <a:ext cx="1967945" cy="193089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DF04B-BF91-473E-9098-61A40741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1135"/>
            <a:ext cx="8596668" cy="5180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/>
              <a:t>Шта смо учили на прошлом часу?</a:t>
            </a:r>
          </a:p>
          <a:p>
            <a:pPr marL="0" indent="0">
              <a:buNone/>
            </a:pPr>
            <a:r>
              <a:rPr lang="sr-Cyrl-BA" sz="2400" dirty="0"/>
              <a:t>Да поновимо:</a:t>
            </a: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r>
              <a:rPr lang="sr-Cyrl-BA" sz="2400" u="sng" dirty="0"/>
              <a:t>380 + 120 = 500</a:t>
            </a:r>
          </a:p>
          <a:p>
            <a:pPr marL="0" indent="0">
              <a:buNone/>
            </a:pPr>
            <a:r>
              <a:rPr lang="sr-Cyrl-BA" sz="2400" dirty="0"/>
              <a:t>(380 + </a:t>
            </a:r>
            <a:r>
              <a:rPr lang="sr-Cyrl-BA" sz="2400" u="sng" dirty="0"/>
              <a:t>20</a:t>
            </a:r>
            <a:r>
              <a:rPr lang="sr-Cyrl-BA" sz="2400" dirty="0"/>
              <a:t>) + 120 = 400 + 120 = 520 = </a:t>
            </a:r>
            <a:r>
              <a:rPr lang="sr-Cyrl-BA" sz="2400" u="sng" dirty="0"/>
              <a:t>500 + 20</a:t>
            </a:r>
          </a:p>
          <a:p>
            <a:pPr marL="0" indent="0">
              <a:buNone/>
            </a:pPr>
            <a:r>
              <a:rPr lang="sr-Cyrl-BA" sz="2400" dirty="0"/>
              <a:t>380 + (120 + </a:t>
            </a:r>
            <a:r>
              <a:rPr lang="sr-Cyrl-BA" sz="2400" u="sng" dirty="0"/>
              <a:t>80</a:t>
            </a:r>
            <a:r>
              <a:rPr lang="sr-Cyrl-BA" sz="2400" dirty="0"/>
              <a:t>) = 380 + 200 = 580 = </a:t>
            </a:r>
            <a:r>
              <a:rPr lang="sr-Cyrl-BA" sz="2400" u="sng" dirty="0"/>
              <a:t>500 + 80</a:t>
            </a:r>
          </a:p>
          <a:p>
            <a:pPr marL="0" indent="0">
              <a:buNone/>
            </a:pPr>
            <a:r>
              <a:rPr lang="sr-Cyrl-BA" sz="2400" dirty="0"/>
              <a:t>(380 – </a:t>
            </a:r>
            <a:r>
              <a:rPr lang="sr-Cyrl-BA" sz="2400" u="sng" dirty="0"/>
              <a:t>80</a:t>
            </a:r>
            <a:r>
              <a:rPr lang="sr-Cyrl-BA" sz="2400" dirty="0"/>
              <a:t>) + 120 = 300 + 120 = 420 = </a:t>
            </a:r>
            <a:r>
              <a:rPr lang="sr-Cyrl-BA" sz="2400" u="sng" dirty="0"/>
              <a:t>500 – 80</a:t>
            </a:r>
          </a:p>
          <a:p>
            <a:pPr marL="0" indent="0">
              <a:buNone/>
            </a:pPr>
            <a:r>
              <a:rPr lang="sr-Cyrl-BA" sz="2400" dirty="0"/>
              <a:t>380 + (120 – </a:t>
            </a:r>
            <a:r>
              <a:rPr lang="sr-Cyrl-BA" sz="2400" u="sng" dirty="0"/>
              <a:t>20</a:t>
            </a:r>
            <a:r>
              <a:rPr lang="sr-Cyrl-BA" sz="2400" dirty="0"/>
              <a:t>) = 380 + 100 = 480 = </a:t>
            </a:r>
            <a:r>
              <a:rPr lang="sr-Cyrl-BA" sz="2400" u="sng" dirty="0"/>
              <a:t>500 - 20</a:t>
            </a:r>
            <a:endParaRPr lang="sr-Cyrl-BA" sz="2400" dirty="0"/>
          </a:p>
        </p:txBody>
      </p:sp>
    </p:spTree>
    <p:extLst>
      <p:ext uri="{BB962C8B-B14F-4D97-AF65-F5344CB8AC3E}">
        <p14:creationId xmlns:p14="http://schemas.microsoft.com/office/powerpoint/2010/main" val="232193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DF04B-BF91-473E-9098-61A407416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1135"/>
            <a:ext cx="8596668" cy="518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3200" dirty="0"/>
              <a:t>	Ако један од сабирака повећамо за неки број, и збир се повећава за тај исти број. </a:t>
            </a:r>
          </a:p>
          <a:p>
            <a:pPr marL="0" indent="0">
              <a:buNone/>
            </a:pPr>
            <a:r>
              <a:rPr lang="sr-Cyrl-BA" sz="3200" dirty="0"/>
              <a:t>	Ако један од сабирака смањимо за неки број, и збир се смањује за тај исти број.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88CE7-CD4D-4D29-A1F8-17223669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5401" y="3710865"/>
            <a:ext cx="2489472" cy="28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3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C839-656D-4471-9E15-70269A6FC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939" y="868697"/>
            <a:ext cx="7766936" cy="1646302"/>
          </a:xfrm>
        </p:spPr>
        <p:txBody>
          <a:bodyPr/>
          <a:lstStyle/>
          <a:p>
            <a:r>
              <a:rPr lang="sr-Cyrl-RS" sz="8000" dirty="0">
                <a:solidFill>
                  <a:srgbClr val="0070C0"/>
                </a:solidFill>
              </a:rPr>
              <a:t>Сталност збира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0B358-E749-4816-BD7F-A44EBCA1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015" y="2404534"/>
            <a:ext cx="4705812" cy="5436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D9121A-9FC9-4DC4-8EEF-CEF1AF982317}"/>
              </a:ext>
            </a:extLst>
          </p:cNvPr>
          <p:cNvSpPr txBox="1"/>
          <p:nvPr/>
        </p:nvSpPr>
        <p:spPr>
          <a:xfrm>
            <a:off x="532015" y="7793240"/>
            <a:ext cx="47058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ntariomathresources.ca/math-strands/number-sense-and-numer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2353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38A7-7CCC-4C56-994E-F0059115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Израчунај збир: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18F6-36C9-4411-984E-94735A75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u="sng" dirty="0"/>
              <a:t>370 + 50 = 420</a:t>
            </a:r>
            <a:endParaRPr lang="sr-Cyrl-RS" sz="2800" dirty="0"/>
          </a:p>
          <a:p>
            <a:r>
              <a:rPr lang="sr-Cyrl-RS" sz="2800" dirty="0"/>
              <a:t>(370 + </a:t>
            </a:r>
            <a:r>
              <a:rPr lang="sr-Cyrl-RS" sz="2800" u="sng" dirty="0">
                <a:solidFill>
                  <a:srgbClr val="FF0000"/>
                </a:solidFill>
              </a:rPr>
              <a:t>30</a:t>
            </a:r>
            <a:r>
              <a:rPr lang="sr-Cyrl-RS" sz="2800" dirty="0"/>
              <a:t>) + (50 – </a:t>
            </a:r>
            <a:r>
              <a:rPr lang="sr-Cyrl-RS" sz="2800" u="sng" dirty="0">
                <a:solidFill>
                  <a:srgbClr val="FF0000"/>
                </a:solidFill>
              </a:rPr>
              <a:t>30</a:t>
            </a:r>
            <a:r>
              <a:rPr lang="sr-Cyrl-RS" sz="2800" dirty="0"/>
              <a:t>) = 400 + 20 = 420</a:t>
            </a:r>
          </a:p>
          <a:p>
            <a:r>
              <a:rPr lang="sr-Cyrl-RS" sz="2800" dirty="0"/>
              <a:t>(370 – </a:t>
            </a:r>
            <a:r>
              <a:rPr lang="sr-Cyrl-RS" sz="2800" u="sng" dirty="0">
                <a:solidFill>
                  <a:srgbClr val="FF0000"/>
                </a:solidFill>
              </a:rPr>
              <a:t>30</a:t>
            </a:r>
            <a:r>
              <a:rPr lang="sr-Cyrl-RS" sz="2800" dirty="0"/>
              <a:t>) + (50 + </a:t>
            </a:r>
            <a:r>
              <a:rPr lang="sr-Cyrl-RS" sz="2800" u="sng" dirty="0">
                <a:solidFill>
                  <a:srgbClr val="FF0000"/>
                </a:solidFill>
              </a:rPr>
              <a:t>30</a:t>
            </a:r>
            <a:r>
              <a:rPr lang="sr-Cyrl-RS" sz="2800" dirty="0"/>
              <a:t>) = 340 + 80 = 420</a:t>
            </a:r>
          </a:p>
          <a:p>
            <a:endParaRPr lang="en-US" sz="2800" dirty="0"/>
          </a:p>
          <a:p>
            <a:r>
              <a:rPr lang="sr-Cyrl-BA" sz="2800" u="sng" dirty="0"/>
              <a:t>460 + 70 = 530</a:t>
            </a:r>
            <a:endParaRPr lang="en-US" sz="2800" u="sng" dirty="0"/>
          </a:p>
          <a:p>
            <a:r>
              <a:rPr lang="sr-Cyrl-RS" sz="2800" dirty="0"/>
              <a:t>(460 + </a:t>
            </a:r>
            <a:r>
              <a:rPr lang="sr-Cyrl-BA" sz="2800" u="sng" dirty="0">
                <a:solidFill>
                  <a:srgbClr val="FF0000"/>
                </a:solidFill>
              </a:rPr>
              <a:t>4</a:t>
            </a:r>
            <a:r>
              <a:rPr lang="en-US" sz="2800" u="sng" dirty="0">
                <a:solidFill>
                  <a:srgbClr val="FF0000"/>
                </a:solidFill>
              </a:rPr>
              <a:t>0</a:t>
            </a:r>
            <a:r>
              <a:rPr lang="sr-Cyrl-RS" sz="2800" dirty="0"/>
              <a:t>) + (70 – </a:t>
            </a:r>
            <a:r>
              <a:rPr lang="sr-Cyrl-BA" sz="2800" u="sng" dirty="0">
                <a:solidFill>
                  <a:srgbClr val="FF0000"/>
                </a:solidFill>
              </a:rPr>
              <a:t>4</a:t>
            </a:r>
            <a:r>
              <a:rPr lang="en-US" sz="2800" u="sng" dirty="0">
                <a:solidFill>
                  <a:srgbClr val="FF0000"/>
                </a:solidFill>
              </a:rPr>
              <a:t>0</a:t>
            </a:r>
            <a:r>
              <a:rPr lang="sr-Cyrl-RS" sz="2800" dirty="0"/>
              <a:t>) = </a:t>
            </a:r>
            <a:r>
              <a:rPr lang="sr-Cyrl-BA" sz="2800" dirty="0"/>
              <a:t>50</a:t>
            </a:r>
            <a:r>
              <a:rPr lang="en-US" sz="2800" dirty="0"/>
              <a:t>0</a:t>
            </a:r>
            <a:r>
              <a:rPr lang="sr-Cyrl-RS" sz="2800" dirty="0"/>
              <a:t> + </a:t>
            </a:r>
            <a:r>
              <a:rPr lang="sr-Cyrl-BA" sz="2800" dirty="0"/>
              <a:t>3</a:t>
            </a:r>
            <a:r>
              <a:rPr lang="sr-Cyrl-RS" sz="2800" dirty="0"/>
              <a:t>0 = 530</a:t>
            </a:r>
          </a:p>
          <a:p>
            <a:r>
              <a:rPr lang="sr-Cyrl-RS" sz="2800" dirty="0"/>
              <a:t>(460 – </a:t>
            </a:r>
            <a:r>
              <a:rPr lang="sr-Cyrl-BA" sz="2800" u="sng" dirty="0">
                <a:solidFill>
                  <a:srgbClr val="FF0000"/>
                </a:solidFill>
              </a:rPr>
              <a:t>4</a:t>
            </a:r>
            <a:r>
              <a:rPr lang="sr-Cyrl-RS" sz="2800" u="sng" dirty="0">
                <a:solidFill>
                  <a:srgbClr val="FF0000"/>
                </a:solidFill>
              </a:rPr>
              <a:t>0</a:t>
            </a:r>
            <a:r>
              <a:rPr lang="sr-Cyrl-RS" sz="2800" dirty="0"/>
              <a:t>) + (70 + </a:t>
            </a:r>
            <a:r>
              <a:rPr lang="sr-Cyrl-BA" sz="2800" u="sng" dirty="0">
                <a:solidFill>
                  <a:srgbClr val="FF0000"/>
                </a:solidFill>
              </a:rPr>
              <a:t>4</a:t>
            </a:r>
            <a:r>
              <a:rPr lang="sr-Cyrl-RS" sz="2800" u="sng" dirty="0">
                <a:solidFill>
                  <a:srgbClr val="FF0000"/>
                </a:solidFill>
              </a:rPr>
              <a:t>0</a:t>
            </a:r>
            <a:r>
              <a:rPr lang="sr-Cyrl-RS" sz="2800" dirty="0"/>
              <a:t>) = 420 +110 = 530</a:t>
            </a:r>
          </a:p>
          <a:p>
            <a:endParaRPr lang="sr-Cyrl-RS" sz="2800" dirty="0"/>
          </a:p>
          <a:p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16657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18F6-36C9-4411-984E-94735A75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800" u="sng" dirty="0"/>
          </a:p>
          <a:p>
            <a:r>
              <a:rPr lang="sr-Cyrl-RS" sz="2800" dirty="0"/>
              <a:t>На основу ових примјера можемо рећи:</a:t>
            </a:r>
          </a:p>
          <a:p>
            <a:r>
              <a:rPr lang="sr-Cyrl-RS" sz="2800" dirty="0">
                <a:solidFill>
                  <a:srgbClr val="0070C0"/>
                </a:solidFill>
              </a:rPr>
              <a:t>Збир се неће промијенити ако се један сабирак повећа за неки број, а други сабирак смањи за исти број.</a:t>
            </a:r>
            <a:endParaRPr lang="en-US" sz="2800" dirty="0">
              <a:solidFill>
                <a:srgbClr val="0070C0"/>
              </a:solidFill>
            </a:endParaRPr>
          </a:p>
          <a:p>
            <a:endParaRPr lang="sr-Cyrl-RS" sz="2800" dirty="0"/>
          </a:p>
          <a:p>
            <a:pPr marL="0" indent="0">
              <a:buNone/>
            </a:pPr>
            <a:endParaRPr lang="sr-Cyrl-RS" sz="2800" dirty="0"/>
          </a:p>
          <a:p>
            <a:endParaRPr lang="sr-Cyrl-R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466EE-928E-4E2A-B841-34310FC7B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6061" y="2968741"/>
            <a:ext cx="3917239" cy="3649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7B73B8-91CD-448A-B32D-AE369AB42720}"/>
              </a:ext>
            </a:extLst>
          </p:cNvPr>
          <p:cNvSpPr txBox="1"/>
          <p:nvPr/>
        </p:nvSpPr>
        <p:spPr>
          <a:xfrm>
            <a:off x="2415499" y="6858000"/>
            <a:ext cx="7361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idajones.wordpress.com/tag/using-vide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8530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0F5F-D6BE-4E98-9FE4-B35298FA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Ово својство сталности (непромјенљивости) збира користи се за лакше и брже рачунање.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4A1E-0F82-4FB2-9692-5FE7922E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На примјер:</a:t>
            </a:r>
          </a:p>
          <a:p>
            <a:r>
              <a:rPr lang="sr-Cyrl-RS" sz="2400" dirty="0"/>
              <a:t>а)  194 + 357 = (194 + 6) + (357 – 6 ) = </a:t>
            </a:r>
            <a:r>
              <a:rPr lang="sr-Cyrl-RS" sz="2400" dirty="0">
                <a:solidFill>
                  <a:srgbClr val="FF0000"/>
                </a:solidFill>
              </a:rPr>
              <a:t>200 </a:t>
            </a:r>
            <a:r>
              <a:rPr lang="sr-Cyrl-RS" sz="2400" dirty="0"/>
              <a:t>+ 351 = 551</a:t>
            </a:r>
          </a:p>
          <a:p>
            <a:r>
              <a:rPr lang="sr-Cyrl-RS" sz="2400" dirty="0"/>
              <a:t>б)  435 + 380 = (435</a:t>
            </a:r>
            <a:r>
              <a:rPr lang="sr-Latn-BA" sz="2400" dirty="0"/>
              <a:t> </a:t>
            </a:r>
            <a:r>
              <a:rPr lang="sr-Cyrl-RS" sz="2400" dirty="0"/>
              <a:t>- 20) + (380 + 20) = 415 + </a:t>
            </a:r>
            <a:r>
              <a:rPr lang="sr-Cyrl-RS" sz="2400" dirty="0">
                <a:solidFill>
                  <a:srgbClr val="FF0000"/>
                </a:solidFill>
              </a:rPr>
              <a:t>400</a:t>
            </a:r>
            <a:r>
              <a:rPr lang="sr-Cyrl-RS" sz="2400" dirty="0"/>
              <a:t> = 815</a:t>
            </a:r>
          </a:p>
          <a:p>
            <a:endParaRPr lang="sr-Cyrl-RS" sz="2400" dirty="0"/>
          </a:p>
          <a:p>
            <a:r>
              <a:rPr lang="sr-Cyrl-RS" sz="2400" dirty="0"/>
              <a:t>У овим задацима један сабирак смо заокр</a:t>
            </a:r>
            <a:r>
              <a:rPr lang="sr-Cyrl-BA" sz="2400" dirty="0"/>
              <a:t>уживали</a:t>
            </a:r>
            <a:r>
              <a:rPr lang="sr-Cyrl-RS" sz="2400" dirty="0"/>
              <a:t> (на стотине) и тако лакше рачунали.</a:t>
            </a:r>
          </a:p>
          <a:p>
            <a:endParaRPr lang="sr-Cyrl-RS" sz="2400" dirty="0"/>
          </a:p>
          <a:p>
            <a:endParaRPr lang="sr-Cyrl-RS" sz="2400" dirty="0"/>
          </a:p>
          <a:p>
            <a:endParaRPr lang="sr-Cyrl-RS" sz="2400" dirty="0"/>
          </a:p>
          <a:p>
            <a:endParaRPr lang="sr-Cyrl-RS" sz="2400" dirty="0"/>
          </a:p>
          <a:p>
            <a:endParaRPr lang="sr-Cyrl-R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03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4A1E-0F82-4FB2-9692-5FE7922E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7667"/>
            <a:ext cx="8596668" cy="5073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/>
              <a:t>Да примијенимо научено:</a:t>
            </a:r>
            <a:endParaRPr lang="sr-Latn-BA" sz="2400" dirty="0"/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r>
              <a:rPr lang="sr-Cyrl-BA" sz="2400" dirty="0">
                <a:solidFill>
                  <a:srgbClr val="FF0000"/>
                </a:solidFill>
              </a:rPr>
              <a:t>490 + 210 = 700</a:t>
            </a:r>
            <a:endParaRPr lang="sr-Latn-BA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r>
              <a:rPr lang="sr-Latn-BA" sz="2400" dirty="0"/>
              <a:t>50</a:t>
            </a:r>
            <a:r>
              <a:rPr lang="sr-Cyrl-BA" sz="2400" dirty="0"/>
              <a:t>0 + (210 </a:t>
            </a:r>
            <a:r>
              <a:rPr lang="sr-Latn-BA" sz="2400" dirty="0"/>
              <a:t>-</a:t>
            </a:r>
            <a:r>
              <a:rPr lang="sr-Cyrl-BA" sz="2400" dirty="0"/>
              <a:t> </a:t>
            </a:r>
            <a:r>
              <a:rPr lang="sr-Latn-BA" sz="2400" dirty="0"/>
              <a:t>X) = 700</a:t>
            </a:r>
          </a:p>
          <a:p>
            <a:pPr marL="0" indent="0">
              <a:buNone/>
            </a:pPr>
            <a:r>
              <a:rPr lang="sr-Latn-BA" sz="2400" dirty="0"/>
              <a:t> X = </a:t>
            </a:r>
          </a:p>
          <a:p>
            <a:pPr marL="0" indent="0">
              <a:buNone/>
            </a:pPr>
            <a:r>
              <a:rPr lang="sr-Latn-BA" sz="2400" dirty="0"/>
              <a:t>(490 + Y) + 150 = 700</a:t>
            </a:r>
          </a:p>
          <a:p>
            <a:pPr marL="0" indent="0">
              <a:buNone/>
            </a:pPr>
            <a:r>
              <a:rPr lang="sr-Latn-BA" sz="2400" dirty="0"/>
              <a:t>Y =</a:t>
            </a:r>
          </a:p>
          <a:p>
            <a:pPr marL="0" indent="0">
              <a:buNone/>
            </a:pPr>
            <a:r>
              <a:rPr lang="sr-Latn-BA" sz="2400" dirty="0"/>
              <a:t>(490 + X) + 110 = 700</a:t>
            </a:r>
          </a:p>
          <a:p>
            <a:pPr marL="0" indent="0">
              <a:buNone/>
            </a:pPr>
            <a:r>
              <a:rPr lang="sr-Latn-BA" sz="2400" dirty="0"/>
              <a:t> X =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6BF2C-0140-427B-BBD1-D38E3A6B62D0}"/>
              </a:ext>
            </a:extLst>
          </p:cNvPr>
          <p:cNvSpPr txBox="1"/>
          <p:nvPr/>
        </p:nvSpPr>
        <p:spPr>
          <a:xfrm>
            <a:off x="1278385" y="3429000"/>
            <a:ext cx="79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rgbClr val="FF0000"/>
                </a:solidFill>
              </a:rPr>
              <a:t>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BA7C3-CBFD-4AD1-9FD9-4F65B22F38DF}"/>
              </a:ext>
            </a:extLst>
          </p:cNvPr>
          <p:cNvSpPr txBox="1"/>
          <p:nvPr/>
        </p:nvSpPr>
        <p:spPr>
          <a:xfrm>
            <a:off x="1182210" y="4398145"/>
            <a:ext cx="79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rgbClr val="FF0000"/>
                </a:solidFill>
              </a:rPr>
              <a:t>60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E2CC2-5CA8-435F-89C6-A623FB2067E6}"/>
              </a:ext>
            </a:extLst>
          </p:cNvPr>
          <p:cNvSpPr txBox="1"/>
          <p:nvPr/>
        </p:nvSpPr>
        <p:spPr>
          <a:xfrm>
            <a:off x="1278385" y="5393156"/>
            <a:ext cx="79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rgbClr val="FF0000"/>
                </a:solidFill>
              </a:rPr>
              <a:t>100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F6CBE3-A839-49CE-BB8F-B2518DA8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98317" y="2761488"/>
            <a:ext cx="6993683" cy="41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5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679C-3328-4A11-A266-535266C6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007" y="27175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Задатак за самосталан рад:</a:t>
            </a:r>
            <a:br>
              <a:rPr lang="sr-Cyrl-RS" dirty="0"/>
            </a:br>
            <a:r>
              <a:rPr lang="sr-Cyrl-RS" dirty="0"/>
              <a:t>У уџбенику, на страни 48. </a:t>
            </a:r>
            <a:r>
              <a:rPr lang="sr-Cyrl-BA" dirty="0"/>
              <a:t>урадите </a:t>
            </a:r>
            <a:r>
              <a:rPr lang="sr-Cyrl-RS" dirty="0"/>
              <a:t>задатаке за домаћу задаћу.</a:t>
            </a:r>
            <a:endParaRPr lang="en-US" dirty="0"/>
          </a:p>
        </p:txBody>
      </p:sp>
      <p:pic>
        <p:nvPicPr>
          <p:cNvPr id="1026" name="Picture 2" descr="Математика за 4. разред основне школе – Завод за уџбенике и наставна  средства РС">
            <a:extLst>
              <a:ext uri="{FF2B5EF4-FFF2-40B4-BE49-F238E27FC236}">
                <a16:creationId xmlns:a16="http://schemas.microsoft.com/office/drawing/2014/main" id="{BF979DC5-3049-41B1-A5C4-F8F010DE4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21" y="2374132"/>
            <a:ext cx="2923640" cy="38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75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407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МАТЕМАТИКА</vt:lpstr>
      <vt:lpstr>PowerPoint Presentation</vt:lpstr>
      <vt:lpstr>PowerPoint Presentation</vt:lpstr>
      <vt:lpstr>Сталност збира</vt:lpstr>
      <vt:lpstr>Израчунај збир:</vt:lpstr>
      <vt:lpstr>PowerPoint Presentation</vt:lpstr>
      <vt:lpstr>Ово својство сталности (непромјенљивости) збира користи се за лакше и брже рачунање.</vt:lpstr>
      <vt:lpstr>PowerPoint Presentation</vt:lpstr>
      <vt:lpstr>Задатак за самосталан рад: У уџбенику, на страни 48. урадите задатаке за домаћу задаћу.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Gojkovic</dc:creator>
  <cp:lastModifiedBy>Biljana Dobrilovic</cp:lastModifiedBy>
  <cp:revision>15</cp:revision>
  <dcterms:created xsi:type="dcterms:W3CDTF">2020-11-11T12:45:08Z</dcterms:created>
  <dcterms:modified xsi:type="dcterms:W3CDTF">2020-11-16T17:24:07Z</dcterms:modified>
</cp:coreProperties>
</file>