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6" r:id="rId4"/>
    <p:sldId id="258" r:id="rId5"/>
    <p:sldId id="259" r:id="rId6"/>
    <p:sldId id="261" r:id="rId7"/>
    <p:sldId id="264" r:id="rId8"/>
    <p:sldId id="265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746" autoAdjust="0"/>
  </p:normalViewPr>
  <p:slideViewPr>
    <p:cSldViewPr>
      <p:cViewPr>
        <p:scale>
          <a:sx n="125" d="100"/>
          <a:sy n="125" d="100"/>
        </p:scale>
        <p:origin x="1068" y="6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image" Target="../media/image19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12" Type="http://schemas.openxmlformats.org/officeDocument/2006/relationships/image" Target="../media/image18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11" Type="http://schemas.openxmlformats.org/officeDocument/2006/relationships/image" Target="../media/image17.emf"/><Relationship Id="rId5" Type="http://schemas.openxmlformats.org/officeDocument/2006/relationships/image" Target="../media/image11.emf"/><Relationship Id="rId15" Type="http://schemas.openxmlformats.org/officeDocument/2006/relationships/image" Target="../media/image21.emf"/><Relationship Id="rId10" Type="http://schemas.openxmlformats.org/officeDocument/2006/relationships/image" Target="../media/image16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Relationship Id="rId14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image" Target="../media/image35.emf"/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12" Type="http://schemas.openxmlformats.org/officeDocument/2006/relationships/image" Target="../media/image34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6" Type="http://schemas.openxmlformats.org/officeDocument/2006/relationships/image" Target="../media/image28.emf"/><Relationship Id="rId11" Type="http://schemas.openxmlformats.org/officeDocument/2006/relationships/image" Target="../media/image33.emf"/><Relationship Id="rId5" Type="http://schemas.openxmlformats.org/officeDocument/2006/relationships/image" Target="../media/image27.emf"/><Relationship Id="rId15" Type="http://schemas.openxmlformats.org/officeDocument/2006/relationships/image" Target="../media/image37.emf"/><Relationship Id="rId10" Type="http://schemas.openxmlformats.org/officeDocument/2006/relationships/image" Target="../media/image32.emf"/><Relationship Id="rId4" Type="http://schemas.openxmlformats.org/officeDocument/2006/relationships/image" Target="../media/image26.emf"/><Relationship Id="rId9" Type="http://schemas.openxmlformats.org/officeDocument/2006/relationships/image" Target="../media/image31.emf"/><Relationship Id="rId14" Type="http://schemas.openxmlformats.org/officeDocument/2006/relationships/image" Target="../media/image3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E1771-A7B1-4A91-958F-4C50DD45F4D7}" type="datetimeFigureOut">
              <a:rPr lang="en-PH" smtClean="0"/>
              <a:pPr/>
              <a:t>5/25/2020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B96F3-AB3B-4A44-870F-2FBB5484A87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135773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3718" y="1771652"/>
            <a:ext cx="7476564" cy="1102519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2914650"/>
            <a:ext cx="4343400" cy="7429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1"/>
            <a:ext cx="1905000" cy="4137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5867400" cy="41374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38862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8862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51335"/>
            <a:ext cx="38877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31156"/>
            <a:ext cx="38877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38893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38893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514351"/>
            <a:ext cx="28559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4959350" cy="40802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85901"/>
            <a:ext cx="2855913" cy="31087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8653"/>
            <a:ext cx="5486400" cy="29170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1671" y="457200"/>
            <a:ext cx="7960658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118" y="1143001"/>
            <a:ext cx="7933764" cy="345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Word_Document7.docx"/><Relationship Id="rId13" Type="http://schemas.openxmlformats.org/officeDocument/2006/relationships/package" Target="../embeddings/Microsoft_Office_Word_Document12.docx"/><Relationship Id="rId3" Type="http://schemas.openxmlformats.org/officeDocument/2006/relationships/package" Target="../embeddings/Microsoft_Office_Word_Document2.docx"/><Relationship Id="rId7" Type="http://schemas.openxmlformats.org/officeDocument/2006/relationships/package" Target="../embeddings/Microsoft_Office_Word_Document6.docx"/><Relationship Id="rId12" Type="http://schemas.openxmlformats.org/officeDocument/2006/relationships/package" Target="../embeddings/Microsoft_Office_Word_Document11.docx"/><Relationship Id="rId17" Type="http://schemas.openxmlformats.org/officeDocument/2006/relationships/package" Target="../embeddings/Microsoft_Office_Word_Document16.docx"/><Relationship Id="rId2" Type="http://schemas.openxmlformats.org/officeDocument/2006/relationships/slideLayout" Target="../slideLayouts/slideLayout2.xml"/><Relationship Id="rId16" Type="http://schemas.openxmlformats.org/officeDocument/2006/relationships/package" Target="../embeddings/Microsoft_Office_Word_Document15.docx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Document5.docx"/><Relationship Id="rId11" Type="http://schemas.openxmlformats.org/officeDocument/2006/relationships/package" Target="../embeddings/Microsoft_Office_Word_Document10.docx"/><Relationship Id="rId5" Type="http://schemas.openxmlformats.org/officeDocument/2006/relationships/package" Target="../embeddings/Microsoft_Office_Word_Document4.docx"/><Relationship Id="rId15" Type="http://schemas.openxmlformats.org/officeDocument/2006/relationships/package" Target="../embeddings/Microsoft_Office_Word_Document14.docx"/><Relationship Id="rId10" Type="http://schemas.openxmlformats.org/officeDocument/2006/relationships/package" Target="../embeddings/Microsoft_Office_Word_Document9.docx"/><Relationship Id="rId4" Type="http://schemas.openxmlformats.org/officeDocument/2006/relationships/package" Target="../embeddings/Microsoft_Office_Word_Document3.docx"/><Relationship Id="rId9" Type="http://schemas.openxmlformats.org/officeDocument/2006/relationships/package" Target="../embeddings/Microsoft_Office_Word_Document8.docx"/><Relationship Id="rId14" Type="http://schemas.openxmlformats.org/officeDocument/2006/relationships/package" Target="../embeddings/Microsoft_Office_Word_Document13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Word_Document23.docx"/><Relationship Id="rId13" Type="http://schemas.openxmlformats.org/officeDocument/2006/relationships/package" Target="../embeddings/Microsoft_Office_Word_Document28.docx"/><Relationship Id="rId3" Type="http://schemas.openxmlformats.org/officeDocument/2006/relationships/package" Target="../embeddings/Microsoft_Office_Word_Document18.docx"/><Relationship Id="rId7" Type="http://schemas.openxmlformats.org/officeDocument/2006/relationships/package" Target="../embeddings/Microsoft_Office_Word_Document22.docx"/><Relationship Id="rId12" Type="http://schemas.openxmlformats.org/officeDocument/2006/relationships/package" Target="../embeddings/Microsoft_Office_Word_Document27.docx"/><Relationship Id="rId17" Type="http://schemas.openxmlformats.org/officeDocument/2006/relationships/package" Target="../embeddings/Microsoft_Office_Word_Document32.docx"/><Relationship Id="rId2" Type="http://schemas.openxmlformats.org/officeDocument/2006/relationships/slideLayout" Target="../slideLayouts/slideLayout2.xml"/><Relationship Id="rId16" Type="http://schemas.openxmlformats.org/officeDocument/2006/relationships/package" Target="../embeddings/Microsoft_Office_Word_Document31.docx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Office_Word_Document21.docx"/><Relationship Id="rId11" Type="http://schemas.openxmlformats.org/officeDocument/2006/relationships/package" Target="../embeddings/Microsoft_Office_Word_Document26.docx"/><Relationship Id="rId5" Type="http://schemas.openxmlformats.org/officeDocument/2006/relationships/package" Target="../embeddings/Microsoft_Office_Word_Document20.docx"/><Relationship Id="rId15" Type="http://schemas.openxmlformats.org/officeDocument/2006/relationships/package" Target="../embeddings/Microsoft_Office_Word_Document30.docx"/><Relationship Id="rId10" Type="http://schemas.openxmlformats.org/officeDocument/2006/relationships/package" Target="../embeddings/Microsoft_Office_Word_Document25.docx"/><Relationship Id="rId4" Type="http://schemas.openxmlformats.org/officeDocument/2006/relationships/package" Target="../embeddings/Microsoft_Office_Word_Document19.docx"/><Relationship Id="rId9" Type="http://schemas.openxmlformats.org/officeDocument/2006/relationships/package" Target="../embeddings/Microsoft_Office_Word_Document24.docx"/><Relationship Id="rId14" Type="http://schemas.openxmlformats.org/officeDocument/2006/relationships/package" Target="../embeddings/Microsoft_Office_Word_Document29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809751"/>
            <a:ext cx="7476564" cy="1102519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latin typeface="Arial" pitchFamily="34" charset="0"/>
                <a:cs typeface="Arial" pitchFamily="34" charset="0"/>
              </a:rPr>
              <a:t>ИЗРАЧУНАВАЊЕ КОНЦЕНТРАЦИЈЕ РАСТВОРА </a:t>
            </a:r>
            <a:endParaRPr lang="en-PH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31790"/>
            <a:ext cx="2816118" cy="1875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473445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83518"/>
            <a:ext cx="7960658" cy="628650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РАСТВОР</a:t>
            </a:r>
            <a:endParaRPr lang="sr-Latn-B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500180"/>
            <a:ext cx="4538464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РАСТВАРАЧ</a:t>
            </a:r>
            <a:endParaRPr lang="sr-Latn-BA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r-Latn-B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1500180"/>
            <a:ext cx="4357718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РАСТВОРЕНА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СУПСТАНЦА                  РАСТВОРАК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r-Latn-B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rot="8264513">
            <a:off x="3439810" y="1230964"/>
            <a:ext cx="489204" cy="242316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Right Arrow 5"/>
          <p:cNvSpPr/>
          <p:nvPr/>
        </p:nvSpPr>
        <p:spPr>
          <a:xfrm rot="2223993">
            <a:off x="5297757" y="1189293"/>
            <a:ext cx="470308" cy="242316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8" name="TextBox 7"/>
          <p:cNvSpPr txBox="1"/>
          <p:nvPr/>
        </p:nvSpPr>
        <p:spPr>
          <a:xfrm>
            <a:off x="285720" y="257175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Уколико су супстанце истог агрегатног стања растварач је она супстанца које има више.</a:t>
            </a:r>
            <a:endParaRPr lang="sr-Latn-BA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342900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Уколико су супстанце различитог агрегатног стања растварач је супстанца која је истог агрегатног стања као и добијени раствор.</a:t>
            </a:r>
            <a:endParaRPr lang="sr-Latn-BA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21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ownloads\jabukovo sirce.jpg"/>
          <p:cNvPicPr>
            <a:picLocks noChangeAspect="1" noChangeArrowheads="1"/>
          </p:cNvPicPr>
          <p:nvPr/>
        </p:nvPicPr>
        <p:blipFill>
          <a:blip r:embed="rId2" cstate="print"/>
          <a:srcRect l="32812" r="34375"/>
          <a:stretch>
            <a:fillRect/>
          </a:stretch>
        </p:blipFill>
        <p:spPr bwMode="auto">
          <a:xfrm>
            <a:off x="1000100" y="928676"/>
            <a:ext cx="714380" cy="1785950"/>
          </a:xfrm>
          <a:prstGeom prst="rect">
            <a:avLst/>
          </a:prstGeom>
          <a:noFill/>
        </p:spPr>
      </p:pic>
      <p:pic>
        <p:nvPicPr>
          <p:cNvPr id="3" name="Picture 3" descr="C:\Users\user\Downloads\sir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928676"/>
            <a:ext cx="1428760" cy="1785950"/>
          </a:xfrm>
          <a:prstGeom prst="rect">
            <a:avLst/>
          </a:prstGeom>
          <a:noFill/>
        </p:spPr>
      </p:pic>
      <p:pic>
        <p:nvPicPr>
          <p:cNvPr id="6" name="Picture 4" descr="C:\Users\user\Downloads\SUSRET MORA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071684"/>
            <a:ext cx="3714776" cy="26432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143340" y="785800"/>
            <a:ext cx="50006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Балтичко и Сјеверно </a:t>
            </a:r>
            <a:r>
              <a:rPr lang="sr-Cyrl-BA" sz="2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мор</a:t>
            </a:r>
            <a:r>
              <a:rPr lang="en-US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endParaRPr lang="sr-Cyrl-BA" sz="20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(различита густина која зависи од</a:t>
            </a:r>
          </a:p>
          <a:p>
            <a:pPr algn="ctr"/>
            <a:r>
              <a:rPr lang="sr-Cyrl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количине растворене супстанце)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000378"/>
            <a:ext cx="18849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Сирће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(9% раствор </a:t>
            </a:r>
          </a:p>
          <a:p>
            <a:r>
              <a:rPr lang="sr-Cyrl-BA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сирћетне</a:t>
            </a:r>
            <a:r>
              <a:rPr lang="sr-Cyrl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кис</a:t>
            </a:r>
            <a:r>
              <a:rPr lang="sr-Cyrl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3000378"/>
            <a:ext cx="18849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Есенција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(80% раствор </a:t>
            </a:r>
          </a:p>
          <a:p>
            <a:r>
              <a:rPr lang="sr-Cyrl-BA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сирћетне</a:t>
            </a:r>
            <a:r>
              <a:rPr lang="sr-Cyrl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кис</a:t>
            </a:r>
            <a:r>
              <a:rPr lang="sr-Cyrl-B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514600" algn="l"/>
              </a:tabLst>
            </a:pPr>
            <a:r>
              <a:rPr lang="sr-Cyrl-BA" sz="2400" dirty="0" smtClean="0">
                <a:latin typeface="Arial" pitchFamily="34" charset="0"/>
                <a:cs typeface="Arial" pitchFamily="34" charset="0"/>
              </a:rPr>
              <a:t>КОЛИЧИНСКА КОНЦЕНТРАЦИЈА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428742"/>
            <a:ext cx="8105804" cy="3371863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Arial" pitchFamily="34" charset="0"/>
                <a:cs typeface="Arial" pitchFamily="34" charset="0"/>
              </a:rPr>
              <a:t>Количинска концентрација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(c) 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је однос количине растворене супстанце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(n) 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и запремине раствора (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V).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sr-Latn-BA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4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SI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-систему јединица је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mol/m³ (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у пракси је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mol/dm³).</a:t>
            </a:r>
          </a:p>
          <a:p>
            <a:pPr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57620" y="2643188"/>
          <a:ext cx="776287" cy="685800"/>
        </p:xfrm>
        <a:graphic>
          <a:graphicData uri="http://schemas.openxmlformats.org/presentationml/2006/ole">
            <p:oleObj spid="_x0000_s2057" name="Document" r:id="rId3" imgW="788162" imgH="6882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34"/>
            <a:ext cx="8215369" cy="828666"/>
          </a:xfrm>
        </p:spPr>
        <p:txBody>
          <a:bodyPr>
            <a:normAutofit/>
          </a:bodyPr>
          <a:lstStyle/>
          <a:p>
            <a:pPr algn="l"/>
            <a:r>
              <a:rPr lang="sr-Cyrl-BA" sz="2400" dirty="0" smtClean="0">
                <a:latin typeface="Arial" pitchFamily="34" charset="0"/>
                <a:cs typeface="Arial" pitchFamily="34" charset="0"/>
              </a:rPr>
              <a:t>Израчунати количинску концентрацију раствора који садржи 40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натријум-хидроксида у 2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dm³ 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раствора.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7"/>
            <a:ext cx="8253162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400" dirty="0" smtClean="0">
                <a:latin typeface="Arial" pitchFamily="34" charset="0"/>
                <a:cs typeface="Arial" pitchFamily="34" charset="0"/>
              </a:rPr>
              <a:t>m (</a:t>
            </a:r>
            <a:r>
              <a:rPr lang="sr-Latn-BA" sz="2400" dirty="0" err="1" smtClean="0">
                <a:latin typeface="Arial" pitchFamily="34" charset="0"/>
                <a:cs typeface="Arial" pitchFamily="34" charset="0"/>
              </a:rPr>
              <a:t>NaOH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) = 40 g</a:t>
            </a:r>
          </a:p>
          <a:p>
            <a:pPr>
              <a:buNone/>
            </a:pPr>
            <a:r>
              <a:rPr lang="sr-Latn-BA" sz="2400" dirty="0" smtClean="0">
                <a:latin typeface="Arial" pitchFamily="34" charset="0"/>
                <a:cs typeface="Arial" pitchFamily="34" charset="0"/>
              </a:rPr>
              <a:t>V = 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dm³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c = ?</a:t>
            </a:r>
          </a:p>
          <a:p>
            <a:pPr>
              <a:buNone/>
            </a:pPr>
            <a:r>
              <a:rPr lang="sr-Latn-BA" sz="2400" dirty="0" smtClean="0">
                <a:latin typeface="Arial" pitchFamily="34" charset="0"/>
                <a:cs typeface="Arial" pitchFamily="34" charset="0"/>
              </a:rPr>
              <a:t>Mr (</a:t>
            </a:r>
            <a:r>
              <a:rPr lang="sr-Latn-BA" sz="2400" dirty="0" err="1" smtClean="0">
                <a:latin typeface="Arial" pitchFamily="34" charset="0"/>
                <a:cs typeface="Arial" pitchFamily="34" charset="0"/>
              </a:rPr>
              <a:t>NaOH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) =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BA" sz="2400" dirty="0" err="1" smtClean="0">
                <a:latin typeface="Arial" pitchFamily="34" charset="0"/>
                <a:cs typeface="Arial" pitchFamily="34" charset="0"/>
              </a:rPr>
              <a:t>NaOH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) = 40 g/mol </a:t>
            </a:r>
          </a:p>
          <a:p>
            <a:pPr algn="ctr">
              <a:buNone/>
            </a:pP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7158" y="2143122"/>
            <a:ext cx="264320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86380" y="3286130"/>
          <a:ext cx="571500" cy="808037"/>
        </p:xfrm>
        <a:graphic>
          <a:graphicData uri="http://schemas.openxmlformats.org/presentationml/2006/ole">
            <p:oleObj spid="_x0000_s17503" name="Document" r:id="rId3" imgW="571061" imgH="809359" progId="Word.Document.12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15008" y="3357568"/>
          <a:ext cx="1768475" cy="1127125"/>
        </p:xfrm>
        <a:graphic>
          <a:graphicData uri="http://schemas.openxmlformats.org/presentationml/2006/ole">
            <p:oleObj spid="_x0000_s17504" name="Document" r:id="rId4" imgW="1788964" imgH="1146081" progId="Word.Document.12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58016" y="3429006"/>
          <a:ext cx="1554162" cy="930275"/>
        </p:xfrm>
        <a:graphic>
          <a:graphicData uri="http://schemas.openxmlformats.org/presentationml/2006/ole">
            <p:oleObj spid="_x0000_s17505" name="Document" r:id="rId5" imgW="1555949" imgH="930492" progId="Word.Document.12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57620" y="3429006"/>
          <a:ext cx="1897063" cy="930275"/>
        </p:xfrm>
        <a:graphic>
          <a:graphicData uri="http://schemas.openxmlformats.org/presentationml/2006/ole">
            <p:oleObj spid="_x0000_s17506" name="Document" r:id="rId6" imgW="1907892" imgH="930492" progId="Word.Document.12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856038" y="4144963"/>
          <a:ext cx="487362" cy="533400"/>
        </p:xfrm>
        <a:graphic>
          <a:graphicData uri="http://schemas.openxmlformats.org/presentationml/2006/ole">
            <p:oleObj spid="_x0000_s17507" name="Document" r:id="rId7" imgW="492900" imgH="535727" progId="Word.Document.12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4144963" y="4000500"/>
          <a:ext cx="571500" cy="808038"/>
        </p:xfrm>
        <a:graphic>
          <a:graphicData uri="http://schemas.openxmlformats.org/presentationml/2006/ole">
            <p:oleObj spid="_x0000_s17508" name="Document" r:id="rId8" imgW="571061" imgH="810801" progId="Word.Document.12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4640263" y="4068763"/>
          <a:ext cx="900112" cy="709612"/>
        </p:xfrm>
        <a:graphic>
          <a:graphicData uri="http://schemas.openxmlformats.org/presentationml/2006/ole">
            <p:oleObj spid="_x0000_s17509" name="Document" r:id="rId9" imgW="911822" imgH="718509" progId="Word.Document.12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5502275" y="4144963"/>
          <a:ext cx="2705100" cy="930275"/>
        </p:xfrm>
        <a:graphic>
          <a:graphicData uri="http://schemas.openxmlformats.org/presentationml/2006/ole">
            <p:oleObj spid="_x0000_s17510" name="Document" r:id="rId10" imgW="2706496" imgH="930492" progId="Word.Document.12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143108" y="2643188"/>
          <a:ext cx="1257300" cy="571500"/>
        </p:xfrm>
        <a:graphic>
          <a:graphicData uri="http://schemas.openxmlformats.org/presentationml/2006/ole">
            <p:oleObj spid="_x0000_s17511" name="Document" r:id="rId11" imgW="1272366" imgH="580431" progId="Word.Document.12">
              <p:embed/>
            </p:oleObj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4572000" y="2643188"/>
          <a:ext cx="1409700" cy="539750"/>
        </p:xfrm>
        <a:graphic>
          <a:graphicData uri="http://schemas.openxmlformats.org/presentationml/2006/ole">
            <p:oleObj spid="_x0000_s17512" name="Document" r:id="rId12" imgW="1426639" imgH="546903" progId="Word.Document.12">
              <p:embed/>
            </p:oleObj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3286116" y="2643188"/>
          <a:ext cx="1249363" cy="519112"/>
        </p:xfrm>
        <a:graphic>
          <a:graphicData uri="http://schemas.openxmlformats.org/presentationml/2006/ole">
            <p:oleObj spid="_x0000_s17513" name="Document" r:id="rId13" imgW="1278669" imgH="531040" progId="Word.Document.12">
              <p:embed/>
            </p:oleObj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5857884" y="2643188"/>
          <a:ext cx="854075" cy="525463"/>
        </p:xfrm>
        <a:graphic>
          <a:graphicData uri="http://schemas.openxmlformats.org/presentationml/2006/ole">
            <p:oleObj spid="_x0000_s17514" name="Document" r:id="rId14" imgW="862678" imgH="531040" progId="Word.Document.12">
              <p:embed/>
            </p:oleObj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6715140" y="2643188"/>
          <a:ext cx="854075" cy="525462"/>
        </p:xfrm>
        <a:graphic>
          <a:graphicData uri="http://schemas.openxmlformats.org/presentationml/2006/ole">
            <p:oleObj spid="_x0000_s17515" name="Document" r:id="rId15" imgW="862678" imgH="532482" progId="Word.Document.12">
              <p:embed/>
            </p:oleObj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8213725" y="2644775"/>
          <a:ext cx="854075" cy="525463"/>
        </p:xfrm>
        <a:graphic>
          <a:graphicData uri="http://schemas.openxmlformats.org/presentationml/2006/ole">
            <p:oleObj spid="_x0000_s17516" name="Document" r:id="rId16" imgW="862678" imgH="532482" progId="Word.Document.12">
              <p:embed/>
            </p:oleObj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7572396" y="2643188"/>
          <a:ext cx="854075" cy="525462"/>
        </p:xfrm>
        <a:graphic>
          <a:graphicData uri="http://schemas.openxmlformats.org/presentationml/2006/ole">
            <p:oleObj spid="_x0000_s17517" name="Document" r:id="rId17" imgW="862678" imgH="532482" progId="Word.Document.12">
              <p:embed/>
            </p:oleObj>
          </a:graphicData>
        </a:graphic>
      </p:graphicFrame>
      <p:cxnSp>
        <p:nvCxnSpPr>
          <p:cNvPr id="24" name="Straight Connector 23"/>
          <p:cNvCxnSpPr/>
          <p:nvPr/>
        </p:nvCxnSpPr>
        <p:spPr>
          <a:xfrm rot="5400000" flipH="1" flipV="1">
            <a:off x="6500826" y="3357568"/>
            <a:ext cx="214314" cy="21431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6215074" y="3714758"/>
            <a:ext cx="214314" cy="21431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6"/>
            <a:ext cx="7960658" cy="628650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Arial" pitchFamily="34" charset="0"/>
                <a:cs typeface="Arial" pitchFamily="34" charset="0"/>
              </a:rPr>
              <a:t>МАСЕНИ УДИО СУПСТАНЦЕ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142990"/>
            <a:ext cx="8391556" cy="3371863"/>
          </a:xfrm>
        </p:spPr>
        <p:txBody>
          <a:bodyPr>
            <a:normAutofit fontScale="92500" lnSpcReduction="20000"/>
          </a:bodyPr>
          <a:lstStyle/>
          <a:p>
            <a:r>
              <a:rPr lang="sr-Cyrl-BA" sz="2400" dirty="0" err="1" smtClean="0">
                <a:latin typeface="Arial" pitchFamily="34" charset="0"/>
                <a:cs typeface="Arial" pitchFamily="34" charset="0"/>
              </a:rPr>
              <a:t>Масени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sz="2400" dirty="0" err="1" smtClean="0">
                <a:latin typeface="Arial" pitchFamily="34" charset="0"/>
                <a:cs typeface="Arial" pitchFamily="34" charset="0"/>
              </a:rPr>
              <a:t>удио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је бројна вриједност која представља однос масе растворене супстанце и масе раствора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sr-Latn-BA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400" dirty="0" err="1" smtClean="0">
                <a:latin typeface="Arial" pitchFamily="34" charset="0"/>
                <a:cs typeface="Arial" pitchFamily="34" charset="0"/>
              </a:rPr>
              <a:t>Масени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sz="2400" dirty="0" err="1" smtClean="0">
                <a:latin typeface="Arial" pitchFamily="34" charset="0"/>
                <a:cs typeface="Arial" pitchFamily="34" charset="0"/>
              </a:rPr>
              <a:t>удио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 има вриједност од 0 до 1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B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400" dirty="0" smtClean="0">
                <a:latin typeface="Arial" pitchFamily="34" charset="0"/>
                <a:cs typeface="Arial" pitchFamily="34" charset="0"/>
              </a:rPr>
              <a:t>Множењем </a:t>
            </a:r>
            <a:r>
              <a:rPr lang="sr-Cyrl-BA" sz="2400" dirty="0" err="1" smtClean="0">
                <a:latin typeface="Arial" pitchFamily="34" charset="0"/>
                <a:cs typeface="Arial" pitchFamily="34" charset="0"/>
              </a:rPr>
              <a:t>масеног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sz="2400" dirty="0" err="1" smtClean="0">
                <a:latin typeface="Arial" pitchFamily="34" charset="0"/>
                <a:cs typeface="Arial" pitchFamily="34" charset="0"/>
              </a:rPr>
              <a:t>удјела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 бројем 100 добија се </a:t>
            </a:r>
            <a:r>
              <a:rPr lang="sr-Cyrl-BA" sz="2400" i="1" dirty="0" smtClean="0">
                <a:latin typeface="Arial" pitchFamily="34" charset="0"/>
                <a:cs typeface="Arial" pitchFamily="34" charset="0"/>
              </a:rPr>
              <a:t>процентни садржај раствора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BA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43306" y="2071684"/>
          <a:ext cx="1143000" cy="762000"/>
        </p:xfrm>
        <a:graphic>
          <a:graphicData uri="http://schemas.openxmlformats.org/presentationml/2006/ole">
            <p:oleObj spid="_x0000_s19464" name="Document" r:id="rId3" imgW="1144875" imgH="76465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34"/>
            <a:ext cx="8501122" cy="828666"/>
          </a:xfrm>
        </p:spPr>
        <p:txBody>
          <a:bodyPr>
            <a:normAutofit/>
          </a:bodyPr>
          <a:lstStyle/>
          <a:p>
            <a:pPr algn="l"/>
            <a:r>
              <a:rPr lang="sr-Cyrl-BA" sz="2400" dirty="0" smtClean="0">
                <a:latin typeface="Arial" pitchFamily="34" charset="0"/>
                <a:cs typeface="Arial" pitchFamily="34" charset="0"/>
              </a:rPr>
              <a:t>У 180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воде растворено је 20 </a:t>
            </a:r>
            <a:r>
              <a:rPr lang="sr-Latn-BA" sz="2400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супстанце. Израчунати </a:t>
            </a:r>
            <a:r>
              <a:rPr lang="sr-Cyrl-BA" sz="2400" dirty="0" err="1" smtClean="0">
                <a:latin typeface="Arial" pitchFamily="34" charset="0"/>
                <a:cs typeface="Arial" pitchFamily="34" charset="0"/>
              </a:rPr>
              <a:t>масени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sz="2400" dirty="0" err="1" smtClean="0">
                <a:latin typeface="Arial" pitchFamily="34" charset="0"/>
                <a:cs typeface="Arial" pitchFamily="34" charset="0"/>
              </a:rPr>
              <a:t>удио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 овог раствора у процентима.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1285867"/>
            <a:ext cx="7933764" cy="36433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2000246"/>
            <a:ext cx="214314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57356" y="2786064"/>
          <a:ext cx="1119188" cy="525463"/>
        </p:xfrm>
        <a:graphic>
          <a:graphicData uri="http://schemas.openxmlformats.org/presentationml/2006/ole">
            <p:oleObj spid="_x0000_s21606" name="Document" r:id="rId3" imgW="1122695" imgH="531040" progId="Word.Document.12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857356" y="3429006"/>
          <a:ext cx="671512" cy="930275"/>
        </p:xfrm>
        <a:graphic>
          <a:graphicData uri="http://schemas.openxmlformats.org/presentationml/2006/ole">
            <p:oleObj spid="_x0000_s21607" name="Document" r:id="rId4" imgW="669573" imgH="930492" progId="Word.Document.12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357422" y="3143254"/>
          <a:ext cx="1052512" cy="1058863"/>
        </p:xfrm>
        <a:graphic>
          <a:graphicData uri="http://schemas.openxmlformats.org/presentationml/2006/ole">
            <p:oleObj spid="_x0000_s21608" name="Document" r:id="rId5" imgW="932762" imgH="943471" progId="Word.Document.12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357554" y="3357568"/>
          <a:ext cx="900112" cy="739775"/>
        </p:xfrm>
        <a:graphic>
          <a:graphicData uri="http://schemas.openxmlformats.org/presentationml/2006/ole">
            <p:oleObj spid="_x0000_s21609" name="Document" r:id="rId6" imgW="911822" imgH="748792" progId="Word.Document.12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4214810" y="3429006"/>
          <a:ext cx="1233487" cy="525463"/>
        </p:xfrm>
        <a:graphic>
          <a:graphicData uri="http://schemas.openxmlformats.org/presentationml/2006/ole">
            <p:oleObj spid="_x0000_s21610" name="Document" r:id="rId7" imgW="1242748" imgH="530680" progId="Word.Document.12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27038" y="1211263"/>
          <a:ext cx="2865437" cy="525462"/>
        </p:xfrm>
        <a:graphic>
          <a:graphicData uri="http://schemas.openxmlformats.org/presentationml/2006/ole">
            <p:oleObj spid="_x0000_s21611" name="Document" r:id="rId8" imgW="2881409" imgH="531040" progId="Word.Document.12">
              <p:embed/>
            </p:oleObj>
          </a:graphicData>
        </a:graphic>
      </p:graphicFrame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427038" y="1570038"/>
          <a:ext cx="2103437" cy="525462"/>
        </p:xfrm>
        <a:graphic>
          <a:graphicData uri="http://schemas.openxmlformats.org/presentationml/2006/ole">
            <p:oleObj spid="_x0000_s21612" name="Document" r:id="rId9" imgW="2116413" imgH="532482" progId="Word.Document.12">
              <p:embed/>
            </p:oleObj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428596" y="2071684"/>
          <a:ext cx="1363662" cy="525462"/>
        </p:xfrm>
        <a:graphic>
          <a:graphicData uri="http://schemas.openxmlformats.org/presentationml/2006/ole">
            <p:oleObj spid="_x0000_s21613" name="Document" r:id="rId10" imgW="1364802" imgH="531040" progId="Word.Document.12">
              <p:embed/>
            </p:oleObj>
          </a:graphicData>
        </a:graphic>
      </p:graphicFrame>
      <p:graphicFrame>
        <p:nvGraphicFramePr>
          <p:cNvPr id="21524" name="Object 5"/>
          <p:cNvGraphicFramePr>
            <a:graphicFrameLocks noChangeAspect="1"/>
          </p:cNvGraphicFramePr>
          <p:nvPr/>
        </p:nvGraphicFramePr>
        <p:xfrm>
          <a:off x="2857488" y="2786064"/>
          <a:ext cx="2392362" cy="928687"/>
        </p:xfrm>
        <a:graphic>
          <a:graphicData uri="http://schemas.openxmlformats.org/presentationml/2006/ole">
            <p:oleObj spid="_x0000_s21614" name="Document" r:id="rId11" imgW="2400110" imgH="930492" progId="Word.Document.12">
              <p:embed/>
            </p:oleObj>
          </a:graphicData>
        </a:graphic>
      </p:graphicFrame>
      <p:graphicFrame>
        <p:nvGraphicFramePr>
          <p:cNvPr id="21525" name="Object 9"/>
          <p:cNvGraphicFramePr>
            <a:graphicFrameLocks noChangeAspect="1"/>
          </p:cNvGraphicFramePr>
          <p:nvPr/>
        </p:nvGraphicFramePr>
        <p:xfrm>
          <a:off x="4929190" y="2786064"/>
          <a:ext cx="2057400" cy="527050"/>
        </p:xfrm>
        <a:graphic>
          <a:graphicData uri="http://schemas.openxmlformats.org/presentationml/2006/ole">
            <p:oleObj spid="_x0000_s21615" name="Document" r:id="rId12" imgW="2059861" imgH="534285" progId="Word.Document.12">
              <p:embed/>
            </p:oleObj>
          </a:graphicData>
        </a:graphic>
      </p:graphicFrame>
      <p:graphicFrame>
        <p:nvGraphicFramePr>
          <p:cNvPr id="21526" name="Object 9"/>
          <p:cNvGraphicFramePr>
            <a:graphicFrameLocks noChangeAspect="1"/>
          </p:cNvGraphicFramePr>
          <p:nvPr/>
        </p:nvGraphicFramePr>
        <p:xfrm>
          <a:off x="7000892" y="2786064"/>
          <a:ext cx="1127125" cy="525462"/>
        </p:xfrm>
        <a:graphic>
          <a:graphicData uri="http://schemas.openxmlformats.org/presentationml/2006/ole">
            <p:oleObj spid="_x0000_s21616" name="Document" r:id="rId13" imgW="1139539" imgH="531040" progId="Word.Document.12">
              <p:embed/>
            </p:oleObj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1857356" y="4143386"/>
          <a:ext cx="1104900" cy="525462"/>
        </p:xfrm>
        <a:graphic>
          <a:graphicData uri="http://schemas.openxmlformats.org/presentationml/2006/ole">
            <p:oleObj spid="_x0000_s21617" name="Document" r:id="rId14" imgW="1116424" imgH="532482" progId="Word.Document.12">
              <p:embed/>
            </p:oleObj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/>
        </p:nvGraphicFramePr>
        <p:xfrm>
          <a:off x="3000364" y="4143386"/>
          <a:ext cx="1417637" cy="525462"/>
        </p:xfrm>
        <a:graphic>
          <a:graphicData uri="http://schemas.openxmlformats.org/presentationml/2006/ole">
            <p:oleObj spid="_x0000_s21618" name="Document" r:id="rId15" imgW="1423632" imgH="531040" progId="Word.Document.12">
              <p:embed/>
            </p:oleObj>
          </a:graphicData>
        </a:graphic>
      </p:graphicFrame>
      <p:graphicFrame>
        <p:nvGraphicFramePr>
          <p:cNvPr id="21529" name="Object 9"/>
          <p:cNvGraphicFramePr>
            <a:graphicFrameLocks noChangeAspect="1"/>
          </p:cNvGraphicFramePr>
          <p:nvPr/>
        </p:nvGraphicFramePr>
        <p:xfrm>
          <a:off x="4357686" y="4143386"/>
          <a:ext cx="2163762" cy="525462"/>
        </p:xfrm>
        <a:graphic>
          <a:graphicData uri="http://schemas.openxmlformats.org/presentationml/2006/ole">
            <p:oleObj spid="_x0000_s21619" name="Document" r:id="rId16" imgW="2167881" imgH="530680" progId="Word.Document.12">
              <p:embed/>
            </p:oleObj>
          </a:graphicData>
        </a:graphic>
      </p:graphicFrame>
      <p:graphicFrame>
        <p:nvGraphicFramePr>
          <p:cNvPr id="21530" name="Object 9"/>
          <p:cNvGraphicFramePr>
            <a:graphicFrameLocks noChangeAspect="1"/>
          </p:cNvGraphicFramePr>
          <p:nvPr/>
        </p:nvGraphicFramePr>
        <p:xfrm>
          <a:off x="6215074" y="4143386"/>
          <a:ext cx="1616075" cy="525462"/>
        </p:xfrm>
        <a:graphic>
          <a:graphicData uri="http://schemas.openxmlformats.org/presentationml/2006/ole">
            <p:oleObj spid="_x0000_s21620" name="Document" r:id="rId17" imgW="1616994" imgH="530680" progId="Word.Document.12">
              <p:embed/>
            </p:oleObj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3857620" y="3357568"/>
            <a:ext cx="285752" cy="21431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929058" y="3714758"/>
            <a:ext cx="285752" cy="21431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357304"/>
            <a:ext cx="7476564" cy="1102519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Arial" pitchFamily="34" charset="0"/>
                <a:cs typeface="Arial" pitchFamily="34" charset="0"/>
              </a:rPr>
              <a:t>Домаћа задаћа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2357436"/>
            <a:ext cx="5715040" cy="742950"/>
          </a:xfrm>
        </p:spPr>
        <p:txBody>
          <a:bodyPr>
            <a:noAutofit/>
          </a:bodyPr>
          <a:lstStyle/>
          <a:p>
            <a:r>
              <a:rPr lang="sr-Cyrl-BA" sz="2400" dirty="0" smtClean="0">
                <a:latin typeface="Arial" pitchFamily="34" charset="0"/>
                <a:cs typeface="Arial" pitchFamily="34" charset="0"/>
              </a:rPr>
              <a:t>Уџбеник, стр. 118, задаци 1., 4., 5. и 6.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226</Words>
  <Application>Microsoft Office PowerPoint</Application>
  <PresentationFormat>On-screen Show (16:9)</PresentationFormat>
  <Paragraphs>43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Document</vt:lpstr>
      <vt:lpstr>ИЗРАЧУНАВАЊЕ КОНЦЕНТРАЦИЈЕ РАСТВОРА </vt:lpstr>
      <vt:lpstr>РАСТВОР</vt:lpstr>
      <vt:lpstr>Slide 3</vt:lpstr>
      <vt:lpstr>КОЛИЧИНСКА КОНЦЕНТРАЦИЈА</vt:lpstr>
      <vt:lpstr>Израчунати количинску концентрацију раствора који садржи 40 g натријум-хидроксида у 2 dm³ раствора.</vt:lpstr>
      <vt:lpstr>МАСЕНИ УДИО СУПСТАНЦЕ</vt:lpstr>
      <vt:lpstr>У 180 g воде растворено је 20 g супстанце. Израчунати масени удио овог раствора у процентима.</vt:lpstr>
      <vt:lpstr>Домаћа задаћа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Maletic</dc:creator>
  <cp:lastModifiedBy>user</cp:lastModifiedBy>
  <cp:revision>130</cp:revision>
  <dcterms:created xsi:type="dcterms:W3CDTF">2006-08-16T00:00:00Z</dcterms:created>
  <dcterms:modified xsi:type="dcterms:W3CDTF">2020-05-25T05:28:13Z</dcterms:modified>
</cp:coreProperties>
</file>