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3" r:id="rId4"/>
    <p:sldId id="261" r:id="rId5"/>
    <p:sldId id="264" r:id="rId6"/>
    <p:sldId id="262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6605D-3238-4025-9B5D-064679854E0B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3B185-364C-4853-A110-0E853D8E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08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3B185-364C-4853-A110-0E853D8EFD8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F19CD-1B89-4C45-A93C-0CFDDAB423F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F19CD-1B89-4C45-A93C-0CFDDAB423F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11EF5-396D-4D16-8E4C-675BFC1CBC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  <a:noFill/>
        </p:spPr>
        <p:txBody>
          <a:bodyPr>
            <a:normAutofit/>
          </a:bodyPr>
          <a:lstStyle/>
          <a:p>
            <a:r>
              <a:rPr lang="sr-Cyrl-C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Ј</a:t>
            </a:r>
            <a:r>
              <a:rPr lang="sr-Latn-B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  <a:r>
              <a:rPr lang="sr-Cyrl-C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дначине и неједначине</a:t>
            </a:r>
            <a:r>
              <a:rPr lang="sr-Cyrl-C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B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вези са </a:t>
            </a:r>
            <a:br>
              <a:rPr lang="sr-Cyrl-B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sr-Cyrl-B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множењем и дијељењем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456" y="555526"/>
            <a:ext cx="8352016" cy="4464496"/>
          </a:xfrm>
          <a:noFill/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r-Cyrl-CS" sz="11200" b="1" dirty="0" smtClean="0">
                <a:solidFill>
                  <a:schemeClr val="bg1"/>
                </a:solidFill>
              </a:rPr>
              <a:t>а) </a:t>
            </a:r>
            <a:r>
              <a:rPr lang="sr-Cyrl-CS" sz="11200" i="1" u="sng" dirty="0" smtClean="0">
                <a:solidFill>
                  <a:schemeClr val="bg1"/>
                </a:solidFill>
              </a:rPr>
              <a:t>Једначине са множењем</a:t>
            </a:r>
            <a:r>
              <a:rPr lang="sr-Cyrl-CS" sz="11200" i="1" dirty="0" smtClean="0">
                <a:solidFill>
                  <a:schemeClr val="bg1"/>
                </a:solidFill>
              </a:rPr>
              <a:t> </a:t>
            </a:r>
            <a:r>
              <a:rPr lang="en-US" sz="11200" i="1" dirty="0" smtClean="0">
                <a:solidFill>
                  <a:schemeClr val="bg1"/>
                </a:solidFill>
              </a:rPr>
              <a:t>–</a:t>
            </a:r>
            <a:r>
              <a:rPr lang="sr-Cyrl-BA" sz="11200" i="1" dirty="0" smtClean="0">
                <a:solidFill>
                  <a:schemeClr val="bg1"/>
                </a:solidFill>
              </a:rPr>
              <a:t> </a:t>
            </a:r>
            <a:r>
              <a:rPr lang="sr-Cyrl-CS" sz="11200" dirty="0" smtClean="0">
                <a:solidFill>
                  <a:schemeClr val="bg1"/>
                </a:solidFill>
              </a:rPr>
              <a:t>гдје је непознат један</a:t>
            </a:r>
            <a:endParaRPr lang="sr-Latn-BA" sz="11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Latn-BA" sz="11200" dirty="0" smtClean="0">
                <a:solidFill>
                  <a:schemeClr val="bg1"/>
                </a:solidFill>
              </a:rPr>
              <a:t>   </a:t>
            </a:r>
            <a:r>
              <a:rPr lang="sr-Cyrl-CS" sz="11200" dirty="0" smtClean="0">
                <a:solidFill>
                  <a:schemeClr val="bg1"/>
                </a:solidFill>
              </a:rPr>
              <a:t> од чинилаца </a:t>
            </a:r>
            <a:r>
              <a:rPr lang="en-US" sz="11200" b="1" dirty="0" smtClean="0">
                <a:solidFill>
                  <a:schemeClr val="bg1"/>
                </a:solidFill>
              </a:rPr>
              <a:t>a ∙ x = b </a:t>
            </a:r>
            <a:r>
              <a:rPr lang="sr-Cyrl-CS" sz="11200" dirty="0" smtClean="0">
                <a:solidFill>
                  <a:schemeClr val="bg1"/>
                </a:solidFill>
              </a:rPr>
              <a:t>и</a:t>
            </a:r>
            <a:r>
              <a:rPr lang="sr-Cyrl-CS" sz="11200" b="1" dirty="0" smtClean="0">
                <a:solidFill>
                  <a:schemeClr val="bg1"/>
                </a:solidFill>
              </a:rPr>
              <a:t> </a:t>
            </a:r>
            <a:r>
              <a:rPr lang="en-US" sz="11200" b="1" dirty="0" smtClean="0">
                <a:solidFill>
                  <a:schemeClr val="bg1"/>
                </a:solidFill>
              </a:rPr>
              <a:t>x ∙ a = b</a:t>
            </a:r>
            <a:r>
              <a:rPr lang="sr-Latn-BA" sz="11200" b="1" dirty="0" smtClean="0">
                <a:solidFill>
                  <a:schemeClr val="bg1"/>
                </a:solidFill>
              </a:rPr>
              <a:t> (a, b </a:t>
            </a:r>
            <a:r>
              <a:rPr lang="sr-Latn-BA" altLang="en-US" sz="112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ϵ N),</a:t>
            </a:r>
            <a:r>
              <a:rPr lang="sr-Latn-BA" altLang="en-US" sz="11200" b="1" dirty="0">
                <a:solidFill>
                  <a:schemeClr val="bg1"/>
                </a:solidFill>
              </a:rPr>
              <a:t> </a:t>
            </a:r>
            <a:r>
              <a:rPr lang="sr-Cyrl-CS" sz="11200" dirty="0" smtClean="0">
                <a:solidFill>
                  <a:schemeClr val="bg1"/>
                </a:solidFill>
              </a:rPr>
              <a:t>рјешавамо</a:t>
            </a:r>
            <a:endParaRPr lang="sr-Latn-BA" sz="11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Latn-BA" sz="11200" dirty="0">
                <a:solidFill>
                  <a:schemeClr val="bg1"/>
                </a:solidFill>
              </a:rPr>
              <a:t> </a:t>
            </a:r>
            <a:r>
              <a:rPr lang="sr-Latn-BA" sz="11200" dirty="0" smtClean="0">
                <a:solidFill>
                  <a:schemeClr val="bg1"/>
                </a:solidFill>
              </a:rPr>
              <a:t>  </a:t>
            </a:r>
            <a:r>
              <a:rPr lang="sr-Cyrl-CS" sz="11200" dirty="0" smtClean="0">
                <a:solidFill>
                  <a:schemeClr val="bg1"/>
                </a:solidFill>
              </a:rPr>
              <a:t> тако</a:t>
            </a:r>
            <a:r>
              <a:rPr lang="sr-Latn-BA" sz="11200" dirty="0">
                <a:solidFill>
                  <a:schemeClr val="bg1"/>
                </a:solidFill>
              </a:rPr>
              <a:t> </a:t>
            </a:r>
            <a:r>
              <a:rPr lang="sr-Cyrl-CS" sz="11200" dirty="0" smtClean="0">
                <a:solidFill>
                  <a:schemeClr val="bg1"/>
                </a:solidFill>
              </a:rPr>
              <a:t>што производ подијелимо са познатим</a:t>
            </a:r>
            <a:endParaRPr lang="sr-Latn-BA" sz="11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Latn-BA" sz="11200" dirty="0">
                <a:solidFill>
                  <a:schemeClr val="bg1"/>
                </a:solidFill>
              </a:rPr>
              <a:t> </a:t>
            </a:r>
            <a:r>
              <a:rPr lang="sr-Latn-BA" sz="11200" dirty="0" smtClean="0">
                <a:solidFill>
                  <a:schemeClr val="bg1"/>
                </a:solidFill>
              </a:rPr>
              <a:t>  </a:t>
            </a:r>
            <a:r>
              <a:rPr lang="sr-Cyrl-CS" sz="11200" dirty="0" smtClean="0">
                <a:solidFill>
                  <a:schemeClr val="bg1"/>
                </a:solidFill>
              </a:rPr>
              <a:t> чиниоцем </a:t>
            </a:r>
            <a:r>
              <a:rPr lang="en-US" sz="11200" b="1" dirty="0" smtClean="0">
                <a:solidFill>
                  <a:schemeClr val="bg1"/>
                </a:solidFill>
              </a:rPr>
              <a:t>x = b : a</a:t>
            </a:r>
            <a:r>
              <a:rPr lang="sr-Cyrl-BA" sz="11200" b="1" dirty="0" smtClean="0">
                <a:solidFill>
                  <a:schemeClr val="bg1"/>
                </a:solidFill>
              </a:rPr>
              <a:t>.</a:t>
            </a:r>
            <a:endParaRPr lang="sr-Latn-BA" altLang="en-US" sz="11200" dirty="0" smtClean="0">
              <a:solidFill>
                <a:schemeClr val="bg1"/>
              </a:solidFill>
              <a:cs typeface="Arial" charset="0"/>
            </a:endParaRPr>
          </a:p>
          <a:p>
            <a:pPr marL="0" indent="0">
              <a:buNone/>
            </a:pPr>
            <a:r>
              <a:rPr lang="sr-Latn-BA" altLang="en-US" sz="11200" dirty="0" smtClean="0">
                <a:solidFill>
                  <a:schemeClr val="bg1"/>
                </a:solidFill>
                <a:cs typeface="Arial" charset="0"/>
              </a:rPr>
              <a:t>     </a:t>
            </a:r>
            <a:endParaRPr lang="sr-Latn-BA" altLang="en-US" sz="11200" dirty="0">
              <a:solidFill>
                <a:schemeClr val="bg1"/>
              </a:solidFill>
              <a:cs typeface="Arial" charset="0"/>
            </a:endParaRPr>
          </a:p>
          <a:p>
            <a:pPr marL="0" indent="0">
              <a:buNone/>
            </a:pPr>
            <a:endParaRPr lang="sr-Latn-BA" altLang="en-US" sz="11200" dirty="0" smtClean="0">
              <a:solidFill>
                <a:schemeClr val="bg1"/>
              </a:solidFill>
              <a:cs typeface="Arial" charset="0"/>
            </a:endParaRPr>
          </a:p>
          <a:p>
            <a:pPr marL="0" indent="0">
              <a:buNone/>
            </a:pPr>
            <a:r>
              <a:rPr lang="sr-Latn-BA" altLang="en-US" sz="11200" dirty="0" smtClean="0">
                <a:solidFill>
                  <a:schemeClr val="bg1"/>
                </a:solidFill>
                <a:cs typeface="Arial" charset="0"/>
              </a:rPr>
              <a:t>    </a:t>
            </a:r>
            <a:r>
              <a:rPr lang="sr-Cyrl-BA" altLang="en-US" sz="112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RS" altLang="en-US" sz="11200" dirty="0" smtClean="0">
                <a:solidFill>
                  <a:schemeClr val="bg1"/>
                </a:solidFill>
                <a:cs typeface="Arial" charset="0"/>
              </a:rPr>
              <a:t>5</a:t>
            </a:r>
            <a:r>
              <a:rPr lang="en-US" altLang="en-US" sz="112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RS" altLang="en-US" sz="11200" dirty="0" smtClean="0">
                <a:solidFill>
                  <a:schemeClr val="bg1"/>
                </a:solidFill>
                <a:cs typeface="Arial" charset="0"/>
              </a:rPr>
              <a:t>∙</a:t>
            </a:r>
            <a:r>
              <a:rPr lang="en-US" altLang="en-US" sz="112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11200" dirty="0" smtClean="0">
                <a:solidFill>
                  <a:schemeClr val="bg1"/>
                </a:solidFill>
                <a:cs typeface="Arial" charset="0"/>
              </a:rPr>
              <a:t>x</a:t>
            </a:r>
            <a:r>
              <a:rPr lang="en-US" altLang="en-US" sz="112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11200" dirty="0" smtClean="0">
                <a:solidFill>
                  <a:schemeClr val="bg1"/>
                </a:solidFill>
                <a:cs typeface="Arial" charset="0"/>
              </a:rPr>
              <a:t>=</a:t>
            </a:r>
            <a:r>
              <a:rPr lang="en-US" altLang="en-US" sz="112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BA" altLang="en-US" sz="11200" dirty="0" smtClean="0">
                <a:solidFill>
                  <a:schemeClr val="bg1"/>
                </a:solidFill>
                <a:cs typeface="Arial" charset="0"/>
              </a:rPr>
              <a:t>1</a:t>
            </a:r>
            <a:r>
              <a:rPr lang="sr-Latn-BA" altLang="en-US" sz="11200" dirty="0" smtClean="0">
                <a:solidFill>
                  <a:schemeClr val="bg1"/>
                </a:solidFill>
                <a:cs typeface="Arial" charset="0"/>
              </a:rPr>
              <a:t>50</a:t>
            </a:r>
            <a:endParaRPr lang="sr-Cyrl-BA" altLang="en-US" sz="11200" dirty="0" smtClean="0">
              <a:solidFill>
                <a:schemeClr val="bg1"/>
              </a:solidFill>
              <a:cs typeface="Arial" charset="0"/>
            </a:endParaRPr>
          </a:p>
          <a:p>
            <a:pPr marL="0" indent="0">
              <a:buNone/>
            </a:pPr>
            <a:r>
              <a:rPr lang="sr-Latn-BA" altLang="en-US" sz="11200" dirty="0" smtClean="0">
                <a:solidFill>
                  <a:schemeClr val="bg1"/>
                </a:solidFill>
                <a:cs typeface="Arial" charset="0"/>
              </a:rPr>
              <a:t>     x</a:t>
            </a:r>
            <a:r>
              <a:rPr lang="en-US" altLang="en-US" sz="112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11200" dirty="0" smtClean="0">
                <a:solidFill>
                  <a:schemeClr val="bg1"/>
                </a:solidFill>
                <a:cs typeface="Arial" charset="0"/>
              </a:rPr>
              <a:t>=</a:t>
            </a:r>
            <a:r>
              <a:rPr lang="en-US" altLang="en-US" sz="112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BA" altLang="en-US" sz="11200" dirty="0" smtClean="0">
                <a:solidFill>
                  <a:schemeClr val="bg1"/>
                </a:solidFill>
                <a:cs typeface="Arial" charset="0"/>
              </a:rPr>
              <a:t>1</a:t>
            </a:r>
            <a:r>
              <a:rPr lang="sr-Latn-BA" altLang="en-US" sz="11200" dirty="0" smtClean="0">
                <a:solidFill>
                  <a:schemeClr val="bg1"/>
                </a:solidFill>
                <a:cs typeface="Arial" charset="0"/>
              </a:rPr>
              <a:t>50</a:t>
            </a:r>
            <a:r>
              <a:rPr lang="en-US" altLang="en-US" sz="112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11200" dirty="0" smtClean="0">
                <a:solidFill>
                  <a:schemeClr val="bg1"/>
                </a:solidFill>
                <a:cs typeface="Arial" charset="0"/>
              </a:rPr>
              <a:t>:</a:t>
            </a:r>
            <a:r>
              <a:rPr lang="en-US" altLang="en-US" sz="112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11200" dirty="0" smtClean="0">
                <a:solidFill>
                  <a:schemeClr val="bg1"/>
                </a:solidFill>
                <a:cs typeface="Arial" charset="0"/>
              </a:rPr>
              <a:t>5</a:t>
            </a:r>
            <a:endParaRPr lang="sr-Cyrl-BA" altLang="en-US" sz="11200" dirty="0" smtClean="0">
              <a:solidFill>
                <a:schemeClr val="bg1"/>
              </a:solidFill>
              <a:cs typeface="Arial" charset="0"/>
            </a:endParaRPr>
          </a:p>
          <a:p>
            <a:pPr marL="0" indent="0">
              <a:buNone/>
            </a:pPr>
            <a:r>
              <a:rPr lang="sr-Cyrl-BA" altLang="en-US" sz="11200" dirty="0" smtClean="0">
                <a:solidFill>
                  <a:schemeClr val="bg1"/>
                </a:solidFill>
                <a:cs typeface="Arial" charset="0"/>
              </a:rPr>
              <a:t>     </a:t>
            </a:r>
            <a:r>
              <a:rPr lang="sr-Latn-BA" altLang="en-US" sz="11200" dirty="0" smtClean="0">
                <a:solidFill>
                  <a:schemeClr val="bg1"/>
                </a:solidFill>
                <a:cs typeface="Arial" charset="0"/>
              </a:rPr>
              <a:t>x</a:t>
            </a:r>
            <a:r>
              <a:rPr lang="en-US" altLang="en-US" sz="112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11200" dirty="0" smtClean="0">
                <a:solidFill>
                  <a:schemeClr val="bg1"/>
                </a:solidFill>
                <a:cs typeface="Arial" charset="0"/>
              </a:rPr>
              <a:t>=</a:t>
            </a:r>
            <a:r>
              <a:rPr lang="en-US" altLang="en-US" sz="112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BA" altLang="en-US" sz="11200" dirty="0" smtClean="0">
                <a:solidFill>
                  <a:schemeClr val="bg1"/>
                </a:solidFill>
                <a:cs typeface="Arial" charset="0"/>
              </a:rPr>
              <a:t>3</a:t>
            </a:r>
            <a:r>
              <a:rPr lang="sr-Latn-BA" altLang="en-US" sz="11200" dirty="0" smtClean="0">
                <a:solidFill>
                  <a:schemeClr val="bg1"/>
                </a:solidFill>
                <a:cs typeface="Arial" charset="0"/>
              </a:rPr>
              <a:t>0</a:t>
            </a:r>
            <a:endParaRPr lang="sr-Cyrl-RS" altLang="en-US" sz="11200" dirty="0" smtClean="0">
              <a:solidFill>
                <a:schemeClr val="bg1"/>
              </a:solidFill>
              <a:cs typeface="Arial" charset="0"/>
            </a:endParaRPr>
          </a:p>
          <a:p>
            <a:pPr>
              <a:buNone/>
            </a:pP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        </a:t>
            </a:r>
            <a:r>
              <a:rPr lang="sr-Cyrl-CS" sz="3000" b="1" dirty="0">
                <a:solidFill>
                  <a:schemeClr val="bg1"/>
                </a:solidFill>
              </a:rPr>
              <a:t> 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     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64096" y="4209931"/>
            <a:ext cx="457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r-Cyrl-RS" altLang="en-US" sz="2800" u="sng" dirty="0">
                <a:solidFill>
                  <a:schemeClr val="bg1"/>
                </a:solidFill>
                <a:cs typeface="Arial" charset="0"/>
              </a:rPr>
              <a:t>Провјера</a:t>
            </a:r>
            <a:r>
              <a:rPr lang="sr-Cyrl-RS" altLang="en-US" sz="2800" dirty="0">
                <a:solidFill>
                  <a:schemeClr val="bg1"/>
                </a:solidFill>
                <a:cs typeface="Arial" charset="0"/>
              </a:rPr>
              <a:t>: 5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RS" altLang="en-US" sz="2800" dirty="0">
                <a:solidFill>
                  <a:schemeClr val="bg1"/>
                </a:solidFill>
                <a:cs typeface="Arial" charset="0"/>
              </a:rPr>
              <a:t>∙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RS" altLang="en-US" sz="2800" dirty="0" smtClean="0">
                <a:solidFill>
                  <a:schemeClr val="bg1"/>
                </a:solidFill>
                <a:cs typeface="Arial" charset="0"/>
              </a:rPr>
              <a:t>30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RS" altLang="en-US" sz="2800" dirty="0">
                <a:solidFill>
                  <a:schemeClr val="bg1"/>
                </a:solidFill>
                <a:cs typeface="Arial" charset="0"/>
              </a:rPr>
              <a:t>=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RS" altLang="en-US" sz="2800" dirty="0" smtClean="0">
                <a:solidFill>
                  <a:schemeClr val="bg1"/>
                </a:solidFill>
                <a:cs typeface="Arial" charset="0"/>
              </a:rPr>
              <a:t>150</a:t>
            </a:r>
            <a:endParaRPr lang="sr-Cyrl-RS" altLang="en-US" sz="2800" dirty="0">
              <a:solidFill>
                <a:schemeClr val="bg1"/>
              </a:solidFill>
              <a:cs typeface="Arial" charset="0"/>
            </a:endParaRPr>
          </a:p>
          <a:p>
            <a:r>
              <a:rPr lang="sr-Cyrl-RS" altLang="en-US" sz="2800" dirty="0">
                <a:solidFill>
                  <a:schemeClr val="bg1"/>
                </a:solidFill>
                <a:cs typeface="Arial" charset="0"/>
              </a:rPr>
              <a:t>                     </a:t>
            </a:r>
            <a:r>
              <a:rPr lang="sr-Cyrl-RS" altLang="en-US" sz="2800" dirty="0" smtClean="0">
                <a:solidFill>
                  <a:schemeClr val="bg1"/>
                </a:solidFill>
                <a:cs typeface="Arial" charset="0"/>
              </a:rPr>
              <a:t>  150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RS" altLang="en-US" sz="2800" dirty="0">
                <a:solidFill>
                  <a:schemeClr val="bg1"/>
                </a:solidFill>
                <a:cs typeface="Arial" charset="0"/>
              </a:rPr>
              <a:t>=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RS" altLang="en-US" sz="2800" dirty="0" smtClean="0">
                <a:solidFill>
                  <a:schemeClr val="bg1"/>
                </a:solidFill>
                <a:cs typeface="Arial" charset="0"/>
              </a:rPr>
              <a:t>150</a:t>
            </a:r>
            <a:endParaRPr lang="sr-Cyrl-RS" altLang="en-US" sz="2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7056" y="104314"/>
            <a:ext cx="6324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</a:rPr>
              <a:t>Једначине са множењем и дијељењем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355726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Примјер: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505"/>
            <a:ext cx="8229600" cy="42371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    </a:t>
            </a:r>
            <a:endParaRPr lang="sr-Latn-BA" altLang="en-US" sz="2800" dirty="0" smtClean="0">
              <a:solidFill>
                <a:schemeClr val="bg1"/>
              </a:solidFill>
              <a:cs typeface="Arial" charset="0"/>
            </a:endParaRPr>
          </a:p>
          <a:p>
            <a:pPr marL="0" indent="0">
              <a:buNone/>
            </a:pPr>
            <a:r>
              <a:rPr lang="sr-Latn-BA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    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>
                <a:solidFill>
                  <a:schemeClr val="bg1"/>
                </a:solidFill>
                <a:cs typeface="Arial" charset="0"/>
              </a:rPr>
              <a:t>x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>
                <a:solidFill>
                  <a:schemeClr val="bg1"/>
                </a:solidFill>
                <a:cs typeface="Arial" charset="0"/>
              </a:rPr>
              <a:t>: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18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>
                <a:solidFill>
                  <a:schemeClr val="bg1"/>
                </a:solidFill>
                <a:cs typeface="Arial" charset="0"/>
              </a:rPr>
              <a:t>=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5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0</a:t>
            </a:r>
            <a:endParaRPr lang="sr-Latn-BA" altLang="en-US" sz="2800" dirty="0">
              <a:solidFill>
                <a:schemeClr val="bg1"/>
              </a:solidFill>
              <a:cs typeface="Arial" charset="0"/>
            </a:endParaRPr>
          </a:p>
          <a:p>
            <a:pPr marL="0" indent="0">
              <a:buNone/>
            </a:pPr>
            <a:r>
              <a:rPr lang="sr-Latn-BA" altLang="en-US" sz="2800" dirty="0">
                <a:solidFill>
                  <a:schemeClr val="bg1"/>
                </a:solidFill>
                <a:cs typeface="Arial" charset="0"/>
              </a:rPr>
              <a:t>   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   </a:t>
            </a:r>
            <a:r>
              <a:rPr lang="sr-Latn-BA" altLang="en-US" sz="2800" dirty="0">
                <a:solidFill>
                  <a:schemeClr val="bg1"/>
                </a:solidFill>
                <a:cs typeface="Arial" charset="0"/>
              </a:rPr>
              <a:t>x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>
                <a:solidFill>
                  <a:schemeClr val="bg1"/>
                </a:solidFill>
                <a:cs typeface="Arial" charset="0"/>
              </a:rPr>
              <a:t>=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5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0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>
                <a:solidFill>
                  <a:schemeClr val="bg1"/>
                </a:solidFill>
                <a:cs typeface="Arial" charset="0"/>
              </a:rPr>
              <a:t>∙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1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8</a:t>
            </a:r>
            <a:endParaRPr lang="sr-Latn-BA" altLang="en-US" sz="2800" dirty="0">
              <a:solidFill>
                <a:schemeClr val="bg1"/>
              </a:solidFill>
              <a:cs typeface="Arial" charset="0"/>
            </a:endParaRPr>
          </a:p>
          <a:p>
            <a:pPr marL="0" indent="0">
              <a:buNone/>
            </a:pPr>
            <a:r>
              <a:rPr lang="sr-Latn-BA" altLang="en-US" sz="2800" dirty="0">
                <a:solidFill>
                  <a:schemeClr val="bg1"/>
                </a:solidFill>
                <a:cs typeface="Arial" charset="0"/>
              </a:rPr>
              <a:t>   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   </a:t>
            </a:r>
            <a:r>
              <a:rPr lang="sr-Latn-BA" altLang="en-US" sz="2800" dirty="0">
                <a:solidFill>
                  <a:schemeClr val="bg1"/>
                </a:solidFill>
                <a:cs typeface="Arial" charset="0"/>
              </a:rPr>
              <a:t>x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>
                <a:solidFill>
                  <a:schemeClr val="bg1"/>
                </a:solidFill>
                <a:cs typeface="Arial" charset="0"/>
              </a:rPr>
              <a:t>=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90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0</a:t>
            </a:r>
            <a:endParaRPr lang="sr-Cyrl-BA" altLang="en-US" sz="2800" dirty="0">
              <a:solidFill>
                <a:schemeClr val="bg1"/>
              </a:solidFill>
              <a:cs typeface="Arial" charset="0"/>
            </a:endParaRPr>
          </a:p>
          <a:p>
            <a:pPr marL="0" indent="0">
              <a:buNone/>
            </a:pPr>
            <a:r>
              <a:rPr lang="sr-Cyrl-BA" altLang="en-US" dirty="0">
                <a:latin typeface="Arial" charset="0"/>
                <a:cs typeface="Arial" charset="0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7726" y="195486"/>
            <a:ext cx="820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800" b="1" dirty="0">
                <a:solidFill>
                  <a:schemeClr val="bg1"/>
                </a:solidFill>
              </a:rPr>
              <a:t>б) </a:t>
            </a:r>
            <a:r>
              <a:rPr lang="sr-Cyrl-CS" sz="2800" i="1" u="sng" dirty="0">
                <a:solidFill>
                  <a:schemeClr val="bg1"/>
                </a:solidFill>
              </a:rPr>
              <a:t>Једначине са дијељењем</a:t>
            </a:r>
            <a:r>
              <a:rPr lang="sr-Cyrl-CS" sz="2800" i="1" dirty="0">
                <a:solidFill>
                  <a:schemeClr val="bg1"/>
                </a:solidFill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</a:rPr>
              <a:t>–</a:t>
            </a:r>
            <a:r>
              <a:rPr lang="sr-Cyrl-BA" sz="2800" i="1" dirty="0" smtClean="0">
                <a:solidFill>
                  <a:schemeClr val="bg1"/>
                </a:solidFill>
              </a:rPr>
              <a:t> </a:t>
            </a:r>
            <a:r>
              <a:rPr lang="sr-Cyrl-CS" sz="2800" dirty="0" smtClean="0">
                <a:solidFill>
                  <a:schemeClr val="bg1"/>
                </a:solidFill>
              </a:rPr>
              <a:t>гдје </a:t>
            </a:r>
            <a:r>
              <a:rPr lang="sr-Cyrl-CS" sz="2800" dirty="0">
                <a:solidFill>
                  <a:schemeClr val="bg1"/>
                </a:solidFill>
              </a:rPr>
              <a:t>је </a:t>
            </a:r>
            <a:r>
              <a:rPr lang="sr-Cyrl-CS" sz="2800" dirty="0" smtClean="0">
                <a:solidFill>
                  <a:schemeClr val="bg1"/>
                </a:solidFill>
              </a:rPr>
              <a:t>непознат</a:t>
            </a:r>
          </a:p>
          <a:p>
            <a:r>
              <a:rPr lang="sr-Cyrl-CS" sz="2800" dirty="0">
                <a:solidFill>
                  <a:schemeClr val="bg1"/>
                </a:solidFill>
              </a:rPr>
              <a:t> </a:t>
            </a:r>
            <a:r>
              <a:rPr lang="sr-Cyrl-CS" sz="2800" dirty="0" smtClean="0">
                <a:solidFill>
                  <a:schemeClr val="bg1"/>
                </a:solidFill>
              </a:rPr>
              <a:t>   </a:t>
            </a:r>
            <a:r>
              <a:rPr lang="sr-Cyrl-CS" sz="2800" dirty="0">
                <a:solidFill>
                  <a:schemeClr val="bg1"/>
                </a:solidFill>
              </a:rPr>
              <a:t>дјељеник </a:t>
            </a:r>
            <a:r>
              <a:rPr lang="en-US" sz="2800" b="1" dirty="0" smtClean="0">
                <a:solidFill>
                  <a:schemeClr val="bg1"/>
                </a:solidFill>
              </a:rPr>
              <a:t>x </a:t>
            </a:r>
            <a:r>
              <a:rPr lang="en-US" sz="2800" b="1" dirty="0">
                <a:solidFill>
                  <a:schemeClr val="bg1"/>
                </a:solidFill>
              </a:rPr>
              <a:t>: a = </a:t>
            </a:r>
            <a:r>
              <a:rPr lang="en-US" sz="2800" b="1" dirty="0" smtClean="0">
                <a:solidFill>
                  <a:schemeClr val="bg1"/>
                </a:solidFill>
              </a:rPr>
              <a:t>b</a:t>
            </a:r>
            <a:r>
              <a:rPr lang="sr-Latn-BA" sz="2800" dirty="0" smtClean="0">
                <a:solidFill>
                  <a:schemeClr val="bg1"/>
                </a:solidFill>
              </a:rPr>
              <a:t> </a:t>
            </a:r>
            <a:r>
              <a:rPr lang="sr-Latn-BA" sz="2800" b="1" dirty="0">
                <a:solidFill>
                  <a:schemeClr val="bg1"/>
                </a:solidFill>
              </a:rPr>
              <a:t>(</a:t>
            </a:r>
            <a:r>
              <a:rPr lang="sr-Latn-BA" sz="2800" b="1" dirty="0" smtClean="0">
                <a:solidFill>
                  <a:schemeClr val="bg1"/>
                </a:solidFill>
              </a:rPr>
              <a:t>a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ϵ N</a:t>
            </a:r>
            <a:r>
              <a:rPr lang="sr-Latn-BA" sz="2800" b="1" dirty="0" smtClean="0">
                <a:solidFill>
                  <a:schemeClr val="bg1"/>
                </a:solidFill>
              </a:rPr>
              <a:t>, </a:t>
            </a:r>
            <a:r>
              <a:rPr lang="sr-Latn-BA" sz="2800" b="1" dirty="0">
                <a:solidFill>
                  <a:schemeClr val="bg1"/>
                </a:solidFill>
              </a:rPr>
              <a:t>b 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ϵ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N₀),</a:t>
            </a:r>
            <a:r>
              <a:rPr lang="sr-Cyrl-CS" sz="2800" dirty="0" smtClean="0">
                <a:solidFill>
                  <a:schemeClr val="bg1"/>
                </a:solidFill>
              </a:rPr>
              <a:t> </a:t>
            </a:r>
            <a:r>
              <a:rPr lang="sr-Cyrl-CS" sz="2800" dirty="0">
                <a:solidFill>
                  <a:schemeClr val="bg1"/>
                </a:solidFill>
              </a:rPr>
              <a:t>рјешавамо </a:t>
            </a:r>
            <a:r>
              <a:rPr lang="sr-Cyrl-CS" sz="2800" dirty="0" smtClean="0">
                <a:solidFill>
                  <a:schemeClr val="bg1"/>
                </a:solidFill>
              </a:rPr>
              <a:t>тако</a:t>
            </a:r>
            <a:endParaRPr lang="sr-Latn-BA" sz="2800" dirty="0" smtClean="0">
              <a:solidFill>
                <a:schemeClr val="bg1"/>
              </a:solidFill>
            </a:endParaRPr>
          </a:p>
          <a:p>
            <a:r>
              <a:rPr lang="sr-Latn-BA" sz="2800" dirty="0">
                <a:solidFill>
                  <a:schemeClr val="bg1"/>
                </a:solidFill>
              </a:rPr>
              <a:t> </a:t>
            </a:r>
            <a:r>
              <a:rPr lang="sr-Latn-BA" sz="2800" dirty="0" smtClean="0">
                <a:solidFill>
                  <a:schemeClr val="bg1"/>
                </a:solidFill>
              </a:rPr>
              <a:t>  </a:t>
            </a:r>
            <a:r>
              <a:rPr lang="sr-Cyrl-CS" sz="2800" dirty="0" smtClean="0">
                <a:solidFill>
                  <a:schemeClr val="bg1"/>
                </a:solidFill>
              </a:rPr>
              <a:t> што</a:t>
            </a:r>
            <a:r>
              <a:rPr lang="sr-Latn-BA" sz="2800" dirty="0" smtClean="0">
                <a:solidFill>
                  <a:schemeClr val="bg1"/>
                </a:solidFill>
              </a:rPr>
              <a:t> </a:t>
            </a:r>
            <a:r>
              <a:rPr lang="sr-Cyrl-CS" sz="2800" dirty="0" smtClean="0">
                <a:solidFill>
                  <a:schemeClr val="bg1"/>
                </a:solidFill>
              </a:rPr>
              <a:t>помножимо </a:t>
            </a:r>
            <a:r>
              <a:rPr lang="sr-Cyrl-CS" sz="2800" dirty="0">
                <a:solidFill>
                  <a:schemeClr val="bg1"/>
                </a:solidFill>
              </a:rPr>
              <a:t>количник и </a:t>
            </a:r>
            <a:r>
              <a:rPr lang="sr-Cyrl-CS" sz="2800" dirty="0" smtClean="0">
                <a:solidFill>
                  <a:schemeClr val="bg1"/>
                </a:solidFill>
              </a:rPr>
              <a:t>дјелилац </a:t>
            </a:r>
            <a:r>
              <a:rPr lang="en-US" sz="2800" b="1" dirty="0">
                <a:solidFill>
                  <a:schemeClr val="bg1"/>
                </a:solidFill>
              </a:rPr>
              <a:t>x = b </a:t>
            </a:r>
            <a:r>
              <a:rPr lang="en-US" sz="2800" b="1" dirty="0" smtClean="0">
                <a:solidFill>
                  <a:schemeClr val="bg1"/>
                </a:solidFill>
              </a:rPr>
              <a:t>∙ a</a:t>
            </a:r>
            <a:r>
              <a:rPr lang="sr-Cyrl-BA" sz="2800" b="1" dirty="0" smtClean="0">
                <a:solidFill>
                  <a:schemeClr val="bg1"/>
                </a:solidFill>
              </a:rPr>
              <a:t>.</a:t>
            </a:r>
            <a:endParaRPr lang="en-US" sz="28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36104" y="3777883"/>
            <a:ext cx="457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r-Cyrl-BA" altLang="en-US" sz="2800" u="sng" dirty="0" smtClean="0">
                <a:solidFill>
                  <a:schemeClr val="bg1"/>
                </a:solidFill>
                <a:cs typeface="Arial" charset="0"/>
              </a:rPr>
              <a:t>Провјера</a:t>
            </a:r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: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900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>
                <a:solidFill>
                  <a:schemeClr val="bg1"/>
                </a:solidFill>
                <a:cs typeface="Arial" charset="0"/>
              </a:rPr>
              <a:t>: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1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8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>
                <a:solidFill>
                  <a:schemeClr val="bg1"/>
                </a:solidFill>
                <a:cs typeface="Arial" charset="0"/>
              </a:rPr>
              <a:t>=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5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0</a:t>
            </a:r>
            <a:endParaRPr lang="sr-Latn-BA" altLang="en-US" sz="2800" dirty="0">
              <a:solidFill>
                <a:schemeClr val="bg1"/>
              </a:solidFill>
              <a:cs typeface="Arial" charset="0"/>
            </a:endParaRPr>
          </a:p>
          <a:p>
            <a:r>
              <a:rPr lang="sr-Latn-BA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         	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                  </a:t>
            </a:r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5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0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>
                <a:solidFill>
                  <a:schemeClr val="bg1"/>
                </a:solidFill>
                <a:cs typeface="Arial" charset="0"/>
              </a:rPr>
              <a:t>=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5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0</a:t>
            </a:r>
            <a:endParaRPr lang="sr-Latn-BA" altLang="en-US" sz="2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1284" y="1760498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Примјер: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3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3478"/>
            <a:ext cx="8208000" cy="4428492"/>
          </a:xfrm>
          <a:noFill/>
        </p:spPr>
        <p:txBody>
          <a:bodyPr/>
          <a:lstStyle/>
          <a:p>
            <a:pPr>
              <a:buNone/>
            </a:pPr>
            <a:r>
              <a:rPr lang="sr-Cyrl-CS" sz="2800" b="1" dirty="0" smtClean="0">
                <a:solidFill>
                  <a:schemeClr val="bg1"/>
                </a:solidFill>
              </a:rPr>
              <a:t>в) </a:t>
            </a:r>
            <a:r>
              <a:rPr lang="sr-Cyrl-CS" sz="2800" i="1" u="sng" dirty="0" smtClean="0">
                <a:solidFill>
                  <a:schemeClr val="bg1"/>
                </a:solidFill>
              </a:rPr>
              <a:t>Једначине са дијељењем </a:t>
            </a:r>
            <a:r>
              <a:rPr lang="en-US" sz="2800" dirty="0" smtClean="0">
                <a:solidFill>
                  <a:schemeClr val="bg1"/>
                </a:solidFill>
              </a:rPr>
              <a:t>– </a:t>
            </a:r>
            <a:r>
              <a:rPr lang="sr-Cyrl-CS" sz="2800" dirty="0" smtClean="0">
                <a:solidFill>
                  <a:schemeClr val="bg1"/>
                </a:solidFill>
              </a:rPr>
              <a:t>гдје је непознат дјелилац </a:t>
            </a:r>
            <a:r>
              <a:rPr lang="en-US" sz="2800" b="1" dirty="0" smtClean="0">
                <a:solidFill>
                  <a:schemeClr val="bg1"/>
                </a:solidFill>
              </a:rPr>
              <a:t>a : x = b</a:t>
            </a:r>
            <a:r>
              <a:rPr lang="sr-Latn-BA" sz="2800" b="1" dirty="0" smtClean="0">
                <a:solidFill>
                  <a:schemeClr val="bg1"/>
                </a:solidFill>
              </a:rPr>
              <a:t> </a:t>
            </a:r>
            <a:r>
              <a:rPr lang="sr-Latn-BA" sz="2800" b="1" dirty="0">
                <a:solidFill>
                  <a:schemeClr val="bg1"/>
                </a:solidFill>
              </a:rPr>
              <a:t>(a, b 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ϵ N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),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sr-Cyrl-CS" sz="2800" dirty="0" smtClean="0">
                <a:solidFill>
                  <a:schemeClr val="bg1"/>
                </a:solidFill>
              </a:rPr>
              <a:t>рјешавамо тако што дјељеник подијелимо са количником </a:t>
            </a:r>
            <a:r>
              <a:rPr lang="en-US" sz="2800" b="1" dirty="0" smtClean="0">
                <a:solidFill>
                  <a:schemeClr val="bg1"/>
                </a:solidFill>
              </a:rPr>
              <a:t>x = a : b</a:t>
            </a:r>
            <a:r>
              <a:rPr lang="sr-Cyrl-BA" sz="2800" b="1" dirty="0" smtClean="0">
                <a:solidFill>
                  <a:schemeClr val="bg1"/>
                </a:solidFill>
              </a:rPr>
              <a:t>.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    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011312" y="2480578"/>
            <a:ext cx="276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639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: х =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9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sr-Cyrl-BA" altLang="en-US" sz="2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28204" y="2931790"/>
            <a:ext cx="2679700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х =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639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: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9</a:t>
            </a:r>
            <a:endParaRPr lang="sr-Cyrl-BA" altLang="en-US" sz="2800" dirty="0">
              <a:solidFill>
                <a:schemeClr val="bg1"/>
              </a:solidFill>
              <a:cs typeface="Arial" charset="0"/>
            </a:endParaRPr>
          </a:p>
          <a:p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х = 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7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1</a:t>
            </a:r>
            <a:endParaRPr lang="sr-Cyrl-BA" altLang="en-US" sz="2800" dirty="0">
              <a:solidFill>
                <a:schemeClr val="bg1"/>
              </a:solidFill>
              <a:cs typeface="Arial" charset="0"/>
            </a:endParaRPr>
          </a:p>
          <a:p>
            <a:endParaRPr lang="sr-Cyrl-BA" altLang="en-US" sz="2100" dirty="0"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43608" y="3776722"/>
            <a:ext cx="367240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Провјера: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 639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: 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7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1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=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9</a:t>
            </a:r>
          </a:p>
          <a:p>
            <a:r>
              <a:rPr lang="sr-Latn-BA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                               9 = 9</a:t>
            </a:r>
            <a:endParaRPr lang="sr-Cyrl-BA" altLang="en-US" sz="2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3292" y="1851670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Примјер: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7534"/>
            <a:ext cx="8208912" cy="4399136"/>
          </a:xfrm>
        </p:spPr>
        <p:txBody>
          <a:bodyPr/>
          <a:lstStyle/>
          <a:p>
            <a:pPr>
              <a:buNone/>
            </a:pPr>
            <a:r>
              <a:rPr lang="sr-Cyrl-CS" sz="2800" b="1" dirty="0">
                <a:solidFill>
                  <a:schemeClr val="bg1"/>
                </a:solidFill>
              </a:rPr>
              <a:t>а</a:t>
            </a:r>
            <a:r>
              <a:rPr lang="sr-Cyrl-CS" sz="2800" b="1" dirty="0" smtClean="0">
                <a:solidFill>
                  <a:schemeClr val="bg1"/>
                </a:solidFill>
              </a:rPr>
              <a:t>) </a:t>
            </a:r>
            <a:r>
              <a:rPr lang="sr-Cyrl-CS" sz="2800" i="1" u="sng" dirty="0">
                <a:solidFill>
                  <a:schemeClr val="bg1"/>
                </a:solidFill>
              </a:rPr>
              <a:t>Неједначине са множењем </a:t>
            </a:r>
            <a:r>
              <a:rPr lang="sr-Cyrl-CS" sz="2800" dirty="0" smtClean="0">
                <a:solidFill>
                  <a:schemeClr val="bg1"/>
                </a:solidFill>
              </a:rPr>
              <a:t>– гдје </a:t>
            </a:r>
            <a:r>
              <a:rPr lang="sr-Cyrl-CS" sz="2800" dirty="0">
                <a:solidFill>
                  <a:schemeClr val="bg1"/>
                </a:solidFill>
              </a:rPr>
              <a:t>је непознат један од чинилаца </a:t>
            </a:r>
            <a:r>
              <a:rPr lang="en-US" sz="2800" b="1" dirty="0" smtClean="0">
                <a:solidFill>
                  <a:schemeClr val="bg1"/>
                </a:solidFill>
              </a:rPr>
              <a:t>a ∙</a:t>
            </a:r>
            <a:r>
              <a:rPr lang="sr-Cyrl-C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x </a:t>
            </a:r>
            <a:r>
              <a:rPr lang="en-US" sz="2800" b="1" dirty="0">
                <a:solidFill>
                  <a:schemeClr val="bg1"/>
                </a:solidFill>
              </a:rPr>
              <a:t>&lt; b, </a:t>
            </a:r>
            <a:r>
              <a:rPr lang="en-US" sz="2800" b="1" dirty="0" smtClean="0">
                <a:solidFill>
                  <a:schemeClr val="bg1"/>
                </a:solidFill>
              </a:rPr>
              <a:t>a ∙ </a:t>
            </a:r>
            <a:r>
              <a:rPr lang="en-US" sz="2800" b="1" dirty="0">
                <a:solidFill>
                  <a:schemeClr val="bg1"/>
                </a:solidFill>
              </a:rPr>
              <a:t>x &gt; b, </a:t>
            </a:r>
            <a:r>
              <a:rPr lang="en-US" sz="2800" b="1" dirty="0" smtClean="0">
                <a:solidFill>
                  <a:schemeClr val="bg1"/>
                </a:solidFill>
              </a:rPr>
              <a:t>x ∙</a:t>
            </a:r>
            <a:r>
              <a:rPr lang="sr-Cyrl-C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a </a:t>
            </a:r>
            <a:r>
              <a:rPr lang="en-US" sz="2800" b="1" dirty="0">
                <a:solidFill>
                  <a:schemeClr val="bg1"/>
                </a:solidFill>
              </a:rPr>
              <a:t>&lt; b,</a:t>
            </a:r>
          </a:p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</a:rPr>
              <a:t>    x </a:t>
            </a:r>
            <a:r>
              <a:rPr lang="en-US" sz="2800" b="1" dirty="0" smtClean="0">
                <a:solidFill>
                  <a:schemeClr val="bg1"/>
                </a:solidFill>
              </a:rPr>
              <a:t>∙</a:t>
            </a:r>
            <a:r>
              <a:rPr lang="sr-Cyrl-C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a </a:t>
            </a:r>
            <a:r>
              <a:rPr lang="en-US" sz="2800" b="1" dirty="0">
                <a:solidFill>
                  <a:schemeClr val="bg1"/>
                </a:solidFill>
              </a:rPr>
              <a:t>&gt; </a:t>
            </a:r>
            <a:r>
              <a:rPr lang="en-US" sz="2800" b="1" dirty="0" smtClean="0">
                <a:solidFill>
                  <a:schemeClr val="bg1"/>
                </a:solidFill>
              </a:rPr>
              <a:t>b</a:t>
            </a:r>
            <a:r>
              <a:rPr lang="sr-Latn-BA" sz="2800" b="1" dirty="0">
                <a:solidFill>
                  <a:schemeClr val="bg1"/>
                </a:solidFill>
              </a:rPr>
              <a:t> (a, b 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ϵ N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)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sr-Cyrl-CS" sz="2800" dirty="0">
                <a:solidFill>
                  <a:schemeClr val="bg1"/>
                </a:solidFill>
              </a:rPr>
              <a:t>рјешавамо тако што производ подијелимо са познатим чиниоцем с тим да се знак </a:t>
            </a:r>
            <a:r>
              <a:rPr lang="en-US" sz="2800" dirty="0" smtClean="0">
                <a:solidFill>
                  <a:schemeClr val="bg1"/>
                </a:solidFill>
              </a:rPr>
              <a:t>&lt; </a:t>
            </a:r>
            <a:r>
              <a:rPr lang="sr-Cyrl-CS" sz="2800" dirty="0">
                <a:solidFill>
                  <a:schemeClr val="bg1"/>
                </a:solidFill>
              </a:rPr>
              <a:t>или </a:t>
            </a:r>
            <a:r>
              <a:rPr lang="en-US" sz="2800" dirty="0">
                <a:solidFill>
                  <a:schemeClr val="bg1"/>
                </a:solidFill>
              </a:rPr>
              <a:t>&gt; </a:t>
            </a:r>
            <a:r>
              <a:rPr lang="sr-Cyrl-CS" sz="2800" dirty="0">
                <a:solidFill>
                  <a:schemeClr val="bg1"/>
                </a:solidFill>
              </a:rPr>
              <a:t>не мијења </a:t>
            </a:r>
            <a:r>
              <a:rPr lang="en-US" sz="2800" b="1" dirty="0" smtClean="0">
                <a:solidFill>
                  <a:schemeClr val="bg1"/>
                </a:solidFill>
              </a:rPr>
              <a:t>x </a:t>
            </a:r>
            <a:r>
              <a:rPr lang="en-US" sz="2800" b="1" dirty="0">
                <a:solidFill>
                  <a:schemeClr val="bg1"/>
                </a:solidFill>
              </a:rPr>
              <a:t>&lt; b : </a:t>
            </a:r>
            <a:r>
              <a:rPr lang="en-US" sz="2800" b="1" dirty="0" smtClean="0">
                <a:solidFill>
                  <a:schemeClr val="bg1"/>
                </a:solidFill>
              </a:rPr>
              <a:t>a </a:t>
            </a:r>
            <a:r>
              <a:rPr lang="sr-Cyrl-CS" sz="2800" dirty="0" smtClean="0">
                <a:solidFill>
                  <a:schemeClr val="bg1"/>
                </a:solidFill>
              </a:rPr>
              <a:t>и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x &gt; b : </a:t>
            </a:r>
            <a:r>
              <a:rPr lang="en-US" sz="2800" b="1" dirty="0" smtClean="0">
                <a:solidFill>
                  <a:schemeClr val="bg1"/>
                </a:solidFill>
              </a:rPr>
              <a:t>a</a:t>
            </a:r>
            <a:r>
              <a:rPr lang="sr-Cyrl-BA" sz="2800" b="1" dirty="0" smtClean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53010" y="3511773"/>
            <a:ext cx="2782887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8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∙ х &lt; </a:t>
            </a:r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56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8647" y="3513514"/>
            <a:ext cx="1989137" cy="1146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sr-Cyrl-BA" altLang="en-US" sz="2100" dirty="0">
                <a:latin typeface="Arial" charset="0"/>
                <a:cs typeface="Arial" charset="0"/>
              </a:rPr>
              <a:t>  </a:t>
            </a:r>
          </a:p>
          <a:p>
            <a:r>
              <a:rPr lang="sr-Cyrl-BA" altLang="en-US" sz="2100" dirty="0">
                <a:latin typeface="Arial" charset="0"/>
                <a:cs typeface="Arial" charset="0"/>
              </a:rPr>
              <a:t>   </a:t>
            </a:r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х 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&lt;</a:t>
            </a:r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 56 : 8</a:t>
            </a:r>
          </a:p>
          <a:p>
            <a:r>
              <a:rPr lang="en-US" altLang="en-US" sz="2100" dirty="0">
                <a:latin typeface="Arial" charset="0"/>
                <a:cs typeface="Arial" charset="0"/>
              </a:rPr>
              <a:t> </a:t>
            </a:r>
            <a:endParaRPr lang="en-US" altLang="en-US" sz="2100" dirty="0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11561" y="4159845"/>
            <a:ext cx="178117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  х &lt; </a:t>
            </a:r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7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 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90379" y="3946723"/>
            <a:ext cx="3910013" cy="1577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en-US" sz="2800" dirty="0" err="1">
                <a:solidFill>
                  <a:schemeClr val="bg1"/>
                </a:solidFill>
                <a:ea typeface="Calibri" pitchFamily="34" charset="0"/>
                <a:cs typeface="Arial" charset="0"/>
              </a:rPr>
              <a:t>Провјера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: </a:t>
            </a:r>
            <a:r>
              <a:rPr lang="sr-Cyrl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8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∙ 1 = </a:t>
            </a:r>
            <a:r>
              <a:rPr lang="sr-Cyrl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8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&lt; </a:t>
            </a:r>
            <a:r>
              <a:rPr lang="sr-Cyrl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56</a:t>
            </a:r>
          </a:p>
          <a:p>
            <a:r>
              <a:rPr lang="sr-Cyrl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               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  </a:t>
            </a:r>
            <a:r>
              <a:rPr lang="sr-Cyrl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8 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∙ </a:t>
            </a:r>
            <a:r>
              <a:rPr lang="sr-Cyrl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6 = 48 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&lt;</a:t>
            </a:r>
            <a:r>
              <a:rPr lang="sr-Cyrl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56 </a:t>
            </a:r>
          </a:p>
          <a:p>
            <a:r>
              <a:rPr lang="en-US" altLang="en-US" sz="2100" dirty="0">
                <a:latin typeface="Arial" charset="0"/>
                <a:ea typeface="Calibri" pitchFamily="34" charset="0"/>
                <a:cs typeface="Arial" charset="0"/>
              </a:rPr>
              <a:t> </a:t>
            </a:r>
            <a:endParaRPr lang="en-US" altLang="en-US" sz="2100" dirty="0">
              <a:ea typeface="Calibri" pitchFamily="34" charset="0"/>
              <a:cs typeface="Arial" charset="0"/>
            </a:endParaRPr>
          </a:p>
          <a:p>
            <a:endParaRPr lang="en-US" altLang="en-US" sz="2100" dirty="0">
              <a:solidFill>
                <a:srgbClr val="FFFFFF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27584" y="4496802"/>
            <a:ext cx="28376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x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ϵ</a:t>
            </a:r>
            <a:r>
              <a:rPr lang="en-US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{1,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2,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3,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4,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5,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6}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9985" y="51470"/>
            <a:ext cx="6704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</a:rPr>
              <a:t>Неједначине са множењем и дијељењем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7227" y="3075806"/>
            <a:ext cx="7884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Одреди скуп рјешења дате неједначине у скупу </a:t>
            </a:r>
            <a:r>
              <a:rPr lang="sr-Latn-BA" sz="2800" dirty="0" smtClean="0">
                <a:solidFill>
                  <a:schemeClr val="bg1"/>
                </a:solidFill>
              </a:rPr>
              <a:t>N: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0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2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476"/>
            <a:ext cx="8352928" cy="4698522"/>
          </a:xfrm>
          <a:noFill/>
        </p:spPr>
        <p:txBody>
          <a:bodyPr/>
          <a:lstStyle/>
          <a:p>
            <a:pPr>
              <a:buNone/>
            </a:pPr>
            <a:r>
              <a:rPr lang="sr-Cyrl-CS" sz="2800" b="1" dirty="0">
                <a:solidFill>
                  <a:schemeClr val="bg1"/>
                </a:solidFill>
              </a:rPr>
              <a:t>б</a:t>
            </a:r>
            <a:r>
              <a:rPr lang="sr-Cyrl-CS" sz="2800" b="1" dirty="0" smtClean="0">
                <a:solidFill>
                  <a:schemeClr val="bg1"/>
                </a:solidFill>
              </a:rPr>
              <a:t>) </a:t>
            </a:r>
            <a:r>
              <a:rPr lang="sr-Cyrl-CS" sz="2800" i="1" u="sng" dirty="0" smtClean="0">
                <a:solidFill>
                  <a:schemeClr val="bg1"/>
                </a:solidFill>
              </a:rPr>
              <a:t>Неједначине са дијељењем</a:t>
            </a:r>
            <a:r>
              <a:rPr lang="sr-Cyrl-CS" sz="2800" dirty="0" smtClean="0">
                <a:solidFill>
                  <a:schemeClr val="bg1"/>
                </a:solidFill>
              </a:rPr>
              <a:t> – гдје је непознат дјељеник </a:t>
            </a:r>
            <a:r>
              <a:rPr lang="en-US" sz="2800" b="1" dirty="0" smtClean="0">
                <a:solidFill>
                  <a:schemeClr val="bg1"/>
                </a:solidFill>
              </a:rPr>
              <a:t>x : a &lt; b</a:t>
            </a:r>
            <a:r>
              <a:rPr lang="sr-Cyrl-CS" sz="2800" b="1" dirty="0" smtClean="0">
                <a:solidFill>
                  <a:schemeClr val="bg1"/>
                </a:solidFill>
              </a:rPr>
              <a:t> </a:t>
            </a:r>
            <a:r>
              <a:rPr lang="sr-Cyrl-CS" sz="2800" dirty="0" smtClean="0">
                <a:solidFill>
                  <a:schemeClr val="bg1"/>
                </a:solidFill>
              </a:rPr>
              <a:t>и</a:t>
            </a:r>
            <a:r>
              <a:rPr lang="en-US" sz="2800" b="1" dirty="0" smtClean="0">
                <a:solidFill>
                  <a:schemeClr val="bg1"/>
                </a:solidFill>
              </a:rPr>
              <a:t> x : a &gt; b</a:t>
            </a:r>
            <a:r>
              <a:rPr lang="sr-Latn-BA" sz="2800" b="1" dirty="0">
                <a:solidFill>
                  <a:schemeClr val="bg1"/>
                </a:solidFill>
              </a:rPr>
              <a:t> (a, b 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ϵ N)</a:t>
            </a:r>
            <a:r>
              <a:rPr lang="sr-Cyrl-CS" sz="2800" b="1" dirty="0" smtClean="0">
                <a:solidFill>
                  <a:schemeClr val="bg1"/>
                </a:solidFill>
              </a:rPr>
              <a:t>, </a:t>
            </a:r>
            <a:r>
              <a:rPr lang="sr-Cyrl-CS" sz="2800" dirty="0" smtClean="0">
                <a:solidFill>
                  <a:schemeClr val="bg1"/>
                </a:solidFill>
              </a:rPr>
              <a:t>рјешавамо тако што количник помножимо са дјелиоцем с тим да се знак </a:t>
            </a:r>
            <a:r>
              <a:rPr lang="en-US" sz="2800" dirty="0" smtClean="0">
                <a:solidFill>
                  <a:schemeClr val="bg1"/>
                </a:solidFill>
              </a:rPr>
              <a:t>&lt;</a:t>
            </a:r>
            <a:r>
              <a:rPr lang="sr-Cyrl-CS" sz="2800" dirty="0" smtClean="0">
                <a:solidFill>
                  <a:schemeClr val="bg1"/>
                </a:solidFill>
              </a:rPr>
              <a:t> или </a:t>
            </a:r>
            <a:r>
              <a:rPr lang="en-US" sz="2800" dirty="0" smtClean="0">
                <a:solidFill>
                  <a:schemeClr val="bg1"/>
                </a:solidFill>
              </a:rPr>
              <a:t>&gt;</a:t>
            </a:r>
            <a:r>
              <a:rPr lang="sr-Cyrl-CS" sz="2800" dirty="0" smtClean="0">
                <a:solidFill>
                  <a:schemeClr val="bg1"/>
                </a:solidFill>
              </a:rPr>
              <a:t> не мијења </a:t>
            </a:r>
            <a:r>
              <a:rPr lang="en-US" sz="2800" b="1" dirty="0" smtClean="0">
                <a:solidFill>
                  <a:schemeClr val="bg1"/>
                </a:solidFill>
              </a:rPr>
              <a:t>x &lt; b ∙</a:t>
            </a:r>
            <a:r>
              <a:rPr lang="sr-Cyrl-C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a </a:t>
            </a:r>
            <a:r>
              <a:rPr lang="sr-Cyrl-CS" sz="2800" dirty="0" smtClean="0">
                <a:solidFill>
                  <a:schemeClr val="bg1"/>
                </a:solidFill>
              </a:rPr>
              <a:t>и</a:t>
            </a:r>
            <a:r>
              <a:rPr lang="en-US" sz="2800" b="1" dirty="0" smtClean="0">
                <a:solidFill>
                  <a:schemeClr val="bg1"/>
                </a:solidFill>
              </a:rPr>
              <a:t> x &gt; b</a:t>
            </a:r>
            <a:r>
              <a:rPr lang="sr-Cyrl-CS" sz="2800" b="1" dirty="0" smtClean="0">
                <a:solidFill>
                  <a:schemeClr val="bg1"/>
                </a:solidFill>
              </a:rPr>
              <a:t> ∙ </a:t>
            </a:r>
            <a:r>
              <a:rPr lang="en-US" sz="2800" b="1" dirty="0" smtClean="0">
                <a:solidFill>
                  <a:schemeClr val="bg1"/>
                </a:solidFill>
              </a:rPr>
              <a:t>a</a:t>
            </a:r>
            <a:r>
              <a:rPr lang="sr-Cyrl-BA" sz="2800" b="1" dirty="0" smtClean="0">
                <a:solidFill>
                  <a:schemeClr val="bg1"/>
                </a:solidFill>
              </a:rPr>
              <a:t>.</a:t>
            </a:r>
            <a:endParaRPr lang="sr-Cyrl-CS" sz="28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r-Cyrl-CS" sz="2800" b="1" dirty="0">
              <a:solidFill>
                <a:schemeClr val="bg1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 flipH="1">
            <a:off x="496565" y="2427734"/>
            <a:ext cx="44354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r-Cyrl-BA" altLang="en-US" sz="2400" dirty="0">
                <a:latin typeface="Arial" charset="0"/>
                <a:cs typeface="Arial" charset="0"/>
              </a:rPr>
              <a:t>    </a:t>
            </a:r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х : 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1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2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&lt;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 1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2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8</a:t>
            </a:r>
            <a:endParaRPr lang="sr-Cyrl-BA" altLang="en-US" sz="2800" dirty="0">
              <a:solidFill>
                <a:schemeClr val="bg1"/>
              </a:solidFill>
              <a:cs typeface="Arial" charset="0"/>
            </a:endParaRPr>
          </a:p>
          <a:p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    х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&lt;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 1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2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8 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∙</a:t>
            </a:r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1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2</a:t>
            </a:r>
            <a:endParaRPr lang="sr-Cyrl-BA" altLang="en-US" sz="2800" dirty="0">
              <a:solidFill>
                <a:schemeClr val="bg1"/>
              </a:solidFill>
              <a:cs typeface="Arial" charset="0"/>
            </a:endParaRPr>
          </a:p>
          <a:p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    х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&lt;</a:t>
            </a:r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BA" altLang="en-US" sz="2800" dirty="0">
                <a:solidFill>
                  <a:schemeClr val="bg1"/>
                </a:solidFill>
                <a:cs typeface="Arial" charset="0"/>
              </a:rPr>
              <a:t>1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536</a:t>
            </a:r>
            <a:endParaRPr lang="sr-Cyrl-BA" altLang="en-US" sz="2800" dirty="0">
              <a:solidFill>
                <a:schemeClr val="bg1"/>
              </a:solidFill>
              <a:cs typeface="Arial" charset="0"/>
            </a:endParaRPr>
          </a:p>
          <a:p>
            <a:r>
              <a:rPr lang="sr-Cyrl-BA" altLang="en-US" sz="2800" dirty="0" smtClean="0">
                <a:solidFill>
                  <a:schemeClr val="bg1"/>
                </a:solidFill>
                <a:cs typeface="Arial" charset="0"/>
              </a:rPr>
              <a:t>  </a:t>
            </a:r>
            <a:endParaRPr lang="sr-Cyrl-BA" altLang="en-US" sz="2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75856" y="2649463"/>
            <a:ext cx="2448272" cy="7143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sr-Latn-BA" altLang="en-US" sz="28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altLang="en-US" sz="2800" dirty="0" smtClean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BA" altLang="en-US" sz="28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sr-Cyrl-BA" altLang="en-US" sz="28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дјељиво са </a:t>
            </a:r>
            <a:r>
              <a:rPr lang="sr-Latn-BA" altLang="en-US" sz="2800" dirty="0" smtClean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77912" y="3704714"/>
            <a:ext cx="490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  x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ϵ</a:t>
            </a:r>
            <a:r>
              <a:rPr lang="sr-Cyrl-R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el-GR" altLang="en-US" sz="2800" dirty="0" smtClean="0">
                <a:solidFill>
                  <a:schemeClr val="bg1"/>
                </a:solidFill>
                <a:cs typeface="Arial" charset="0"/>
              </a:rPr>
              <a:t>{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1 </a:t>
            </a:r>
            <a:r>
              <a:rPr lang="sr-Cyrl-RS" altLang="en-US" sz="2800" dirty="0" smtClean="0">
                <a:solidFill>
                  <a:schemeClr val="bg1"/>
                </a:solidFill>
                <a:cs typeface="Arial" charset="0"/>
              </a:rPr>
              <a:t>5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24</a:t>
            </a:r>
            <a:r>
              <a:rPr lang="sr-Cyrl-RS" altLang="en-US" sz="2800" dirty="0" smtClean="0">
                <a:solidFill>
                  <a:schemeClr val="bg1"/>
                </a:solidFill>
                <a:cs typeface="Arial" charset="0"/>
              </a:rPr>
              <a:t>,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RS" altLang="en-US" sz="2800" dirty="0" smtClean="0">
                <a:solidFill>
                  <a:schemeClr val="bg1"/>
                </a:solidFill>
                <a:cs typeface="Arial" charset="0"/>
              </a:rPr>
              <a:t>1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 512</a:t>
            </a:r>
            <a:r>
              <a:rPr lang="sr-Cyrl-RS" altLang="en-US" sz="2800" dirty="0" smtClean="0">
                <a:solidFill>
                  <a:schemeClr val="bg1"/>
                </a:solidFill>
                <a:cs typeface="Arial" charset="0"/>
              </a:rPr>
              <a:t>,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RS" altLang="en-US" sz="2800" dirty="0" smtClean="0">
                <a:solidFill>
                  <a:schemeClr val="bg1"/>
                </a:solidFill>
                <a:cs typeface="Arial" charset="0"/>
              </a:rPr>
              <a:t>1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RS" altLang="en-US" sz="2800" dirty="0" smtClean="0">
                <a:solidFill>
                  <a:schemeClr val="bg1"/>
                </a:solidFill>
                <a:cs typeface="Arial" charset="0"/>
              </a:rPr>
              <a:t>5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00</a:t>
            </a:r>
            <a:r>
              <a:rPr lang="sr-Cyrl-RS" altLang="en-US" sz="2800" dirty="0" smtClean="0">
                <a:solidFill>
                  <a:schemeClr val="bg1"/>
                </a:solidFill>
                <a:cs typeface="Arial" charset="0"/>
              </a:rPr>
              <a:t>,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 ...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12</a:t>
            </a:r>
            <a:r>
              <a:rPr lang="sr-Cyrl-RS" altLang="en-US" sz="2800" dirty="0" smtClean="0">
                <a:solidFill>
                  <a:schemeClr val="bg1"/>
                </a:solidFill>
                <a:cs typeface="Arial" charset="0"/>
              </a:rPr>
              <a:t>}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635896" y="4142566"/>
            <a:ext cx="524299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r-Cyrl-RS" altLang="en-US" sz="2800" dirty="0">
                <a:solidFill>
                  <a:schemeClr val="bg1"/>
                </a:solidFill>
                <a:cs typeface="Arial" charset="0"/>
              </a:rPr>
              <a:t>Провјера: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1 524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RS" altLang="en-US" sz="2800" dirty="0">
                <a:solidFill>
                  <a:schemeClr val="bg1"/>
                </a:solidFill>
                <a:cs typeface="Arial" charset="0"/>
              </a:rPr>
              <a:t>: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12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= 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1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27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RS" altLang="en-US" sz="2800" dirty="0">
                <a:solidFill>
                  <a:schemeClr val="bg1"/>
                </a:solidFill>
                <a:cs typeface="Arial" charset="0"/>
              </a:rPr>
              <a:t>&lt;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RS" altLang="en-US" sz="2800" dirty="0" smtClean="0">
                <a:solidFill>
                  <a:schemeClr val="bg1"/>
                </a:solidFill>
                <a:cs typeface="Arial" charset="0"/>
              </a:rPr>
              <a:t>1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28</a:t>
            </a:r>
            <a:r>
              <a:rPr lang="sr-Cyrl-RS" altLang="en-US" sz="2800" dirty="0">
                <a:solidFill>
                  <a:schemeClr val="bg1"/>
                </a:solidFill>
                <a:cs typeface="Arial" charset="0"/>
              </a:rPr>
              <a:t/>
            </a:r>
            <a:br>
              <a:rPr lang="sr-Cyrl-RS" altLang="en-US" sz="2800" dirty="0">
                <a:solidFill>
                  <a:schemeClr val="bg1"/>
                </a:solidFill>
                <a:cs typeface="Arial" charset="0"/>
              </a:rPr>
            </a:br>
            <a:r>
              <a:rPr lang="sr-Cyrl-RS" altLang="en-US" sz="2800" dirty="0">
                <a:solidFill>
                  <a:schemeClr val="bg1"/>
                </a:solidFill>
                <a:cs typeface="Arial" charset="0"/>
              </a:rPr>
              <a:t>               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         12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RS" altLang="en-US" sz="2800" dirty="0">
                <a:solidFill>
                  <a:schemeClr val="bg1"/>
                </a:solidFill>
                <a:cs typeface="Arial" charset="0"/>
              </a:rPr>
              <a:t>: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12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= 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1 </a:t>
            </a:r>
            <a:r>
              <a:rPr lang="sr-Cyrl-RS" altLang="en-US" sz="2800" dirty="0">
                <a:solidFill>
                  <a:schemeClr val="bg1"/>
                </a:solidFill>
                <a:cs typeface="Arial" charset="0"/>
              </a:rPr>
              <a:t>&lt;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Cyrl-RS" altLang="en-US" sz="2800" dirty="0" smtClean="0">
                <a:solidFill>
                  <a:schemeClr val="bg1"/>
                </a:solidFill>
                <a:cs typeface="Arial" charset="0"/>
              </a:rPr>
              <a:t>1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28</a:t>
            </a:r>
            <a:r>
              <a:rPr lang="sr-Cyrl-RS" altLang="en-US" sz="2800" dirty="0">
                <a:solidFill>
                  <a:schemeClr val="bg1"/>
                </a:solidFill>
                <a:cs typeface="Arial" charset="0"/>
              </a:rPr>
              <a:t/>
            </a:r>
            <a:br>
              <a:rPr lang="sr-Cyrl-RS" altLang="en-US" sz="2800" dirty="0">
                <a:solidFill>
                  <a:schemeClr val="bg1"/>
                </a:solidFill>
                <a:cs typeface="Arial" charset="0"/>
              </a:rPr>
            </a:br>
            <a:r>
              <a:rPr lang="sr-Cyrl-RS" altLang="en-US" sz="2800" dirty="0">
                <a:latin typeface="Arial" charset="0"/>
                <a:cs typeface="Arial" charset="0"/>
              </a:rPr>
              <a:t>                 </a:t>
            </a:r>
            <a:br>
              <a:rPr lang="sr-Cyrl-RS" altLang="en-US" sz="2800" dirty="0">
                <a:latin typeface="Arial" charset="0"/>
                <a:cs typeface="Arial" charset="0"/>
              </a:rPr>
            </a:br>
            <a:r>
              <a:rPr lang="sr-Cyrl-RS" altLang="en-US" sz="2800" dirty="0">
                <a:latin typeface="Arial" charset="0"/>
                <a:cs typeface="Arial" charset="0"/>
              </a:rPr>
              <a:t/>
            </a:r>
            <a:br>
              <a:rPr lang="sr-Cyrl-RS" altLang="en-US" sz="2800" dirty="0">
                <a:latin typeface="Arial" charset="0"/>
                <a:cs typeface="Arial" charset="0"/>
              </a:rPr>
            </a:br>
            <a:r>
              <a:rPr lang="en-US" altLang="en-US" sz="2800" dirty="0">
                <a:latin typeface="Arial" charset="0"/>
                <a:cs typeface="Arial" charset="0"/>
              </a:rPr>
              <a:t/>
            </a:r>
            <a:br>
              <a:rPr lang="en-US" altLang="en-US" sz="2800" dirty="0">
                <a:latin typeface="Arial" charset="0"/>
                <a:cs typeface="Arial" charset="0"/>
              </a:rPr>
            </a:br>
            <a:endParaRPr lang="en-US" alt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67227" y="1923678"/>
            <a:ext cx="7884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Одреди скуп рјешења дате неједначине у скупу </a:t>
            </a:r>
            <a:r>
              <a:rPr lang="sr-Latn-BA" sz="2800" dirty="0" smtClean="0">
                <a:solidFill>
                  <a:schemeClr val="bg1"/>
                </a:solidFill>
              </a:rPr>
              <a:t>N: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95486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800" b="1" dirty="0">
                <a:solidFill>
                  <a:schemeClr val="bg1"/>
                </a:solidFill>
              </a:rPr>
              <a:t>в</a:t>
            </a:r>
            <a:r>
              <a:rPr lang="sr-Cyrl-CS" sz="2800" b="1" dirty="0" smtClean="0">
                <a:solidFill>
                  <a:schemeClr val="bg1"/>
                </a:solidFill>
              </a:rPr>
              <a:t>) </a:t>
            </a:r>
            <a:r>
              <a:rPr lang="sr-Cyrl-CS" sz="2800" i="1" u="sng" dirty="0">
                <a:solidFill>
                  <a:schemeClr val="bg1"/>
                </a:solidFill>
              </a:rPr>
              <a:t>Неједначине са дијељењем</a:t>
            </a:r>
            <a:r>
              <a:rPr lang="sr-Cyrl-C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– </a:t>
            </a:r>
            <a:r>
              <a:rPr lang="sr-Cyrl-CS" sz="2800" dirty="0" smtClean="0">
                <a:solidFill>
                  <a:schemeClr val="bg1"/>
                </a:solidFill>
              </a:rPr>
              <a:t>гдје </a:t>
            </a:r>
            <a:r>
              <a:rPr lang="sr-Cyrl-CS" sz="2800" dirty="0">
                <a:solidFill>
                  <a:schemeClr val="bg1"/>
                </a:solidFill>
              </a:rPr>
              <a:t>је </a:t>
            </a:r>
            <a:r>
              <a:rPr lang="sr-Cyrl-CS" sz="2800" dirty="0" smtClean="0">
                <a:solidFill>
                  <a:schemeClr val="bg1"/>
                </a:solidFill>
              </a:rPr>
              <a:t>непознат</a:t>
            </a:r>
            <a:endParaRPr lang="sr-Latn-BA" sz="2800" dirty="0" smtClean="0">
              <a:solidFill>
                <a:schemeClr val="bg1"/>
              </a:solidFill>
            </a:endParaRPr>
          </a:p>
          <a:p>
            <a:r>
              <a:rPr lang="sr-Latn-BA" sz="2800" dirty="0">
                <a:solidFill>
                  <a:schemeClr val="bg1"/>
                </a:solidFill>
              </a:rPr>
              <a:t> </a:t>
            </a:r>
            <a:r>
              <a:rPr lang="sr-Cyrl-CS" sz="2800" dirty="0" smtClean="0">
                <a:solidFill>
                  <a:schemeClr val="bg1"/>
                </a:solidFill>
              </a:rPr>
              <a:t> </a:t>
            </a:r>
            <a:r>
              <a:rPr lang="sr-Latn-BA" sz="2800" dirty="0" smtClean="0">
                <a:solidFill>
                  <a:schemeClr val="bg1"/>
                </a:solidFill>
              </a:rPr>
              <a:t>  </a:t>
            </a:r>
            <a:r>
              <a:rPr lang="sr-Cyrl-CS" sz="2800" dirty="0" smtClean="0">
                <a:solidFill>
                  <a:schemeClr val="bg1"/>
                </a:solidFill>
              </a:rPr>
              <a:t>дјелилац </a:t>
            </a:r>
            <a:r>
              <a:rPr lang="en-US" sz="2800" b="1" dirty="0" smtClean="0">
                <a:solidFill>
                  <a:schemeClr val="bg1"/>
                </a:solidFill>
              </a:rPr>
              <a:t>a </a:t>
            </a:r>
            <a:r>
              <a:rPr lang="en-US" sz="2800" b="1" dirty="0">
                <a:solidFill>
                  <a:schemeClr val="bg1"/>
                </a:solidFill>
              </a:rPr>
              <a:t>: x &lt; b </a:t>
            </a:r>
            <a:r>
              <a:rPr lang="sr-Cyrl-CS" sz="2800" dirty="0" smtClean="0">
                <a:solidFill>
                  <a:schemeClr val="bg1"/>
                </a:solidFill>
              </a:rPr>
              <a:t>и</a:t>
            </a:r>
            <a:r>
              <a:rPr lang="en-US" sz="2800" b="1" dirty="0" smtClean="0">
                <a:solidFill>
                  <a:schemeClr val="bg1"/>
                </a:solidFill>
              </a:rPr>
              <a:t> a </a:t>
            </a:r>
            <a:r>
              <a:rPr lang="en-US" sz="2800" b="1" dirty="0">
                <a:solidFill>
                  <a:schemeClr val="bg1"/>
                </a:solidFill>
              </a:rPr>
              <a:t>: x &gt; </a:t>
            </a:r>
            <a:r>
              <a:rPr lang="en-US" sz="2800" b="1" dirty="0" smtClean="0">
                <a:solidFill>
                  <a:schemeClr val="bg1"/>
                </a:solidFill>
              </a:rPr>
              <a:t>b</a:t>
            </a:r>
            <a:r>
              <a:rPr lang="sr-Latn-BA" sz="2800" b="1" dirty="0">
                <a:solidFill>
                  <a:schemeClr val="bg1"/>
                </a:solidFill>
              </a:rPr>
              <a:t> (a, b 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ϵ N)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sr-Cyrl-CS" sz="2800" dirty="0" smtClean="0">
                <a:solidFill>
                  <a:schemeClr val="bg1"/>
                </a:solidFill>
              </a:rPr>
              <a:t>рјешавамо</a:t>
            </a:r>
            <a:endParaRPr lang="sr-Latn-BA" sz="2800" dirty="0" smtClean="0">
              <a:solidFill>
                <a:schemeClr val="bg1"/>
              </a:solidFill>
            </a:endParaRPr>
          </a:p>
          <a:p>
            <a:r>
              <a:rPr lang="sr-Latn-BA" sz="2800" dirty="0">
                <a:solidFill>
                  <a:schemeClr val="bg1"/>
                </a:solidFill>
              </a:rPr>
              <a:t> </a:t>
            </a:r>
            <a:r>
              <a:rPr lang="sr-Latn-BA" sz="2800" dirty="0" smtClean="0">
                <a:solidFill>
                  <a:schemeClr val="bg1"/>
                </a:solidFill>
              </a:rPr>
              <a:t>  </a:t>
            </a:r>
            <a:r>
              <a:rPr lang="sr-Cyrl-CS" sz="2800" dirty="0" smtClean="0">
                <a:solidFill>
                  <a:schemeClr val="bg1"/>
                </a:solidFill>
              </a:rPr>
              <a:t> </a:t>
            </a:r>
            <a:r>
              <a:rPr lang="sr-Cyrl-CS" sz="2800" dirty="0">
                <a:solidFill>
                  <a:schemeClr val="bg1"/>
                </a:solidFill>
              </a:rPr>
              <a:t>тако </a:t>
            </a:r>
            <a:r>
              <a:rPr lang="sr-Cyrl-CS" sz="2800" dirty="0" smtClean="0">
                <a:solidFill>
                  <a:schemeClr val="bg1"/>
                </a:solidFill>
              </a:rPr>
              <a:t>што</a:t>
            </a:r>
            <a:r>
              <a:rPr lang="sr-Latn-BA" sz="2800" dirty="0">
                <a:solidFill>
                  <a:schemeClr val="bg1"/>
                </a:solidFill>
              </a:rPr>
              <a:t> </a:t>
            </a:r>
            <a:r>
              <a:rPr lang="sr-Cyrl-CS" sz="2800" dirty="0" smtClean="0">
                <a:solidFill>
                  <a:schemeClr val="bg1"/>
                </a:solidFill>
              </a:rPr>
              <a:t>дјељеник </a:t>
            </a:r>
            <a:r>
              <a:rPr lang="sr-Cyrl-CS" sz="2800" dirty="0">
                <a:solidFill>
                  <a:schemeClr val="bg1"/>
                </a:solidFill>
              </a:rPr>
              <a:t>подијелимо са количником </a:t>
            </a:r>
            <a:r>
              <a:rPr lang="sr-Cyrl-CS" sz="2800" dirty="0" smtClean="0">
                <a:solidFill>
                  <a:schemeClr val="bg1"/>
                </a:solidFill>
              </a:rPr>
              <a:t>с</a:t>
            </a:r>
            <a:endParaRPr lang="sr-Latn-BA" sz="2800" dirty="0" smtClean="0">
              <a:solidFill>
                <a:schemeClr val="bg1"/>
              </a:solidFill>
            </a:endParaRPr>
          </a:p>
          <a:p>
            <a:r>
              <a:rPr lang="sr-Latn-BA" sz="2800" dirty="0">
                <a:solidFill>
                  <a:schemeClr val="bg1"/>
                </a:solidFill>
              </a:rPr>
              <a:t> </a:t>
            </a:r>
            <a:r>
              <a:rPr lang="sr-Latn-BA" sz="2800" dirty="0" smtClean="0">
                <a:solidFill>
                  <a:schemeClr val="bg1"/>
                </a:solidFill>
              </a:rPr>
              <a:t>  </a:t>
            </a:r>
            <a:r>
              <a:rPr lang="sr-Cyrl-CS" sz="2800" dirty="0" smtClean="0">
                <a:solidFill>
                  <a:schemeClr val="bg1"/>
                </a:solidFill>
              </a:rPr>
              <a:t> </a:t>
            </a:r>
            <a:r>
              <a:rPr lang="sr-Cyrl-CS" sz="2800" dirty="0">
                <a:solidFill>
                  <a:schemeClr val="bg1"/>
                </a:solidFill>
              </a:rPr>
              <a:t>тим да </a:t>
            </a:r>
            <a:r>
              <a:rPr lang="sr-Cyrl-CS" sz="2800" dirty="0" smtClean="0">
                <a:solidFill>
                  <a:schemeClr val="bg1"/>
                </a:solidFill>
              </a:rPr>
              <a:t>се</a:t>
            </a:r>
            <a:r>
              <a:rPr lang="sr-Latn-BA" sz="2800" dirty="0">
                <a:solidFill>
                  <a:schemeClr val="bg1"/>
                </a:solidFill>
              </a:rPr>
              <a:t> </a:t>
            </a:r>
            <a:r>
              <a:rPr lang="sr-Cyrl-CS" sz="2800" dirty="0" smtClean="0">
                <a:solidFill>
                  <a:schemeClr val="bg1"/>
                </a:solidFill>
              </a:rPr>
              <a:t>знак </a:t>
            </a:r>
            <a:r>
              <a:rPr lang="en-US" sz="2800" dirty="0">
                <a:solidFill>
                  <a:schemeClr val="bg1"/>
                </a:solidFill>
              </a:rPr>
              <a:t>&lt;</a:t>
            </a:r>
            <a:r>
              <a:rPr lang="sr-Cyrl-CS" sz="2800" dirty="0">
                <a:solidFill>
                  <a:schemeClr val="bg1"/>
                </a:solidFill>
              </a:rPr>
              <a:t> или </a:t>
            </a:r>
            <a:r>
              <a:rPr lang="en-US" sz="2800" dirty="0" smtClean="0">
                <a:solidFill>
                  <a:schemeClr val="bg1"/>
                </a:solidFill>
              </a:rPr>
              <a:t>&gt;</a:t>
            </a:r>
            <a:r>
              <a:rPr lang="sr-Cyrl-CS" sz="2800" dirty="0" smtClean="0">
                <a:solidFill>
                  <a:schemeClr val="bg1"/>
                </a:solidFill>
              </a:rPr>
              <a:t> </a:t>
            </a:r>
            <a:r>
              <a:rPr lang="sr-Cyrl-CS" sz="2800" b="1" i="1" dirty="0" smtClean="0">
                <a:solidFill>
                  <a:srgbClr val="FFFF00"/>
                </a:solidFill>
              </a:rPr>
              <a:t>мијења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x &gt; a : b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>
                <a:solidFill>
                  <a:schemeClr val="bg1"/>
                </a:solidFill>
              </a:rPr>
              <a:t>x &lt; a : </a:t>
            </a:r>
            <a:r>
              <a:rPr lang="en-US" sz="2800" b="1" dirty="0" smtClean="0">
                <a:solidFill>
                  <a:schemeClr val="bg1"/>
                </a:solidFill>
              </a:rPr>
              <a:t>b</a:t>
            </a:r>
            <a:r>
              <a:rPr lang="sr-Cyrl-BA" sz="2800" b="1" dirty="0" smtClean="0">
                <a:solidFill>
                  <a:schemeClr val="bg1"/>
                </a:solidFill>
              </a:rPr>
              <a:t>.</a:t>
            </a:r>
            <a:endParaRPr lang="en-US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064074" y="2355726"/>
            <a:ext cx="7420694" cy="330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/>
            </a:r>
            <a:b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</a:b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        </a:t>
            </a:r>
            <a:endParaRPr lang="sr-Cyrl-BA" altLang="en-US" sz="2800" dirty="0">
              <a:solidFill>
                <a:schemeClr val="bg1"/>
              </a:solidFill>
              <a:ea typeface="Calibri" pitchFamily="34" charset="0"/>
              <a:cs typeface="Arial" charset="0"/>
            </a:endParaRPr>
          </a:p>
          <a:p>
            <a:r>
              <a:rPr lang="sr-Cyrl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        </a:t>
            </a:r>
            <a:r>
              <a:rPr lang="en-US" altLang="en-US" sz="2800" dirty="0" err="1">
                <a:solidFill>
                  <a:schemeClr val="bg1"/>
                </a:solidFill>
                <a:ea typeface="Calibri" pitchFamily="34" charset="0"/>
                <a:cs typeface="Arial" charset="0"/>
              </a:rPr>
              <a:t>Провјера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: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8</a:t>
            </a:r>
            <a:r>
              <a:rPr lang="en-US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0 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: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5</a:t>
            </a:r>
            <a:r>
              <a:rPr lang="en-US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=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16</a:t>
            </a:r>
            <a:r>
              <a:rPr lang="en-US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&lt;</a:t>
            </a:r>
            <a:r>
              <a:rPr lang="en-US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2</a:t>
            </a:r>
            <a:r>
              <a:rPr lang="en-US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0   </a:t>
            </a:r>
            <a:endParaRPr lang="en-US" altLang="en-US" sz="2800" dirty="0">
              <a:solidFill>
                <a:schemeClr val="bg1"/>
              </a:solidFill>
              <a:ea typeface="Calibri" pitchFamily="34" charset="0"/>
              <a:cs typeface="Arial" charset="0"/>
            </a:endParaRPr>
          </a:p>
          <a:p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                        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  8</a:t>
            </a:r>
            <a:r>
              <a:rPr lang="en-US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0 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: 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8</a:t>
            </a:r>
            <a:r>
              <a:rPr lang="en-US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=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10</a:t>
            </a:r>
            <a:r>
              <a:rPr lang="en-US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&lt;</a:t>
            </a:r>
            <a:r>
              <a:rPr lang="en-US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2</a:t>
            </a:r>
            <a:r>
              <a:rPr lang="en-US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0   </a:t>
            </a:r>
            <a:endParaRPr lang="en-US" altLang="en-US" sz="2800" dirty="0">
              <a:solidFill>
                <a:schemeClr val="bg1"/>
              </a:solidFill>
              <a:ea typeface="Calibri" pitchFamily="34" charset="0"/>
              <a:cs typeface="Arial" charset="0"/>
            </a:endParaRPr>
          </a:p>
          <a:p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                        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  8</a:t>
            </a:r>
            <a:r>
              <a:rPr lang="en-US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0 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: 20 =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4</a:t>
            </a:r>
            <a:r>
              <a:rPr lang="en-US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&lt;</a:t>
            </a:r>
            <a:r>
              <a:rPr lang="en-US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2</a:t>
            </a:r>
            <a:r>
              <a:rPr lang="en-US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0</a:t>
            </a:r>
            <a:endParaRPr lang="sr-Cyrl-BA" altLang="en-US" sz="2800" dirty="0">
              <a:solidFill>
                <a:schemeClr val="bg1"/>
              </a:solidFill>
              <a:ea typeface="Calibri" pitchFamily="34" charset="0"/>
              <a:cs typeface="Arial" charset="0"/>
            </a:endParaRPr>
          </a:p>
          <a:p>
            <a:r>
              <a:rPr lang="sr-Cyrl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                        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  8</a:t>
            </a:r>
            <a:r>
              <a:rPr lang="sr-Cyrl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0 </a:t>
            </a:r>
            <a:r>
              <a:rPr lang="sr-Cyrl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: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8</a:t>
            </a:r>
            <a:r>
              <a:rPr lang="sr-Cyrl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0 </a:t>
            </a:r>
            <a:r>
              <a:rPr lang="sr-Cyrl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= 1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&lt;</a:t>
            </a:r>
            <a:r>
              <a:rPr lang="sr-Cyrl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2</a:t>
            </a:r>
            <a:r>
              <a:rPr lang="sr-Cyrl-BA" altLang="en-US" sz="2800" dirty="0" smtClean="0">
                <a:solidFill>
                  <a:schemeClr val="bg1"/>
                </a:solidFill>
                <a:ea typeface="Calibri" pitchFamily="34" charset="0"/>
                <a:cs typeface="Arial" charset="0"/>
              </a:rPr>
              <a:t>0</a:t>
            </a:r>
            <a:endParaRPr lang="en-US" altLang="en-US" sz="2800" dirty="0">
              <a:solidFill>
                <a:schemeClr val="bg1"/>
              </a:solidFill>
              <a:ea typeface="Calibri" pitchFamily="34" charset="0"/>
              <a:cs typeface="Arial" charset="0"/>
            </a:endParaRPr>
          </a:p>
          <a:p>
            <a:endParaRPr lang="en-US" altLang="en-US" sz="2100" dirty="0">
              <a:ea typeface="Calibri" pitchFamily="34" charset="0"/>
              <a:cs typeface="Arial" charset="0"/>
            </a:endParaRPr>
          </a:p>
          <a:p>
            <a:endParaRPr lang="en-US" altLang="en-US" sz="21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22041" y="2791693"/>
            <a:ext cx="2525712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sr-Latn-BA" altLang="en-US" sz="2800" dirty="0">
                <a:solidFill>
                  <a:schemeClr val="bg1"/>
                </a:solidFill>
                <a:cs typeface="Arial" charset="0"/>
              </a:rPr>
              <a:t>8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0 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: х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&lt;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2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0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43568" y="3152894"/>
            <a:ext cx="2078037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х </a:t>
            </a:r>
            <a:r>
              <a:rPr lang="sr-Latn-BA" altLang="en-US" sz="2800" dirty="0">
                <a:solidFill>
                  <a:srgbClr val="FFFF00"/>
                </a:solidFill>
                <a:cs typeface="Arial" charset="0"/>
              </a:rPr>
              <a:t>&gt;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8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0 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: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2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0</a:t>
            </a:r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/>
            </a:r>
            <a:br>
              <a:rPr lang="en-US" altLang="en-US" sz="2800" dirty="0">
                <a:solidFill>
                  <a:schemeClr val="bg1"/>
                </a:solidFill>
                <a:cs typeface="Arial" charset="0"/>
              </a:rPr>
            </a:b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х </a:t>
            </a:r>
            <a:r>
              <a:rPr lang="sr-Latn-BA" altLang="en-US" sz="2800" dirty="0" smtClean="0">
                <a:solidFill>
                  <a:srgbClr val="FFFF00"/>
                </a:solidFill>
                <a:cs typeface="Arial" charset="0"/>
              </a:rPr>
              <a:t>&gt;</a:t>
            </a:r>
            <a:r>
              <a:rPr lang="en-US" altLang="en-US" sz="2800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sr-Latn-BA" altLang="en-US" sz="2800" dirty="0" smtClean="0">
                <a:solidFill>
                  <a:schemeClr val="bg1"/>
                </a:solidFill>
                <a:cs typeface="Arial" charset="0"/>
              </a:rPr>
              <a:t>4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83768" y="3081511"/>
            <a:ext cx="2239144" cy="7143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sr-Latn-BA" altLang="en-US" sz="28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en-US" altLang="en-US" sz="2800" dirty="0" smtClean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0 </a:t>
            </a:r>
            <a:r>
              <a:rPr lang="sr-Latn-BA" altLang="en-US" sz="28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sr-Cyrl-BA" altLang="en-US" sz="28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дјељиво са </a:t>
            </a:r>
            <a:r>
              <a:rPr lang="en-US" altLang="en-US" sz="28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2042" y="3920738"/>
            <a:ext cx="41056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chemeClr val="bg1"/>
                </a:solidFill>
                <a:cs typeface="Arial" charset="0"/>
              </a:rPr>
              <a:t>х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ϵ {5, 8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,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10,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16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, 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20</a:t>
            </a:r>
            <a:r>
              <a:rPr lang="en-US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,</a:t>
            </a:r>
            <a:r>
              <a:rPr lang="sr-Latn-BA" altLang="en-US" sz="2800" dirty="0">
                <a:solidFill>
                  <a:schemeClr val="bg1"/>
                </a:solidFill>
                <a:ea typeface="Calibri" pitchFamily="34" charset="0"/>
                <a:cs typeface="Arial" charset="0"/>
              </a:rPr>
              <a:t> 40, 80}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76414" y="2211710"/>
            <a:ext cx="7884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Одреди скуп рјешења дате неједначине у скупу </a:t>
            </a:r>
            <a:r>
              <a:rPr lang="sr-Latn-BA" sz="2800" dirty="0" smtClean="0">
                <a:solidFill>
                  <a:schemeClr val="bg1"/>
                </a:solidFill>
              </a:rPr>
              <a:t>N: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6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 animBg="1"/>
      <p:bldP spid="2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605</Words>
  <Application>Microsoft Office PowerPoint</Application>
  <PresentationFormat>On-screen Show (16:9)</PresentationFormat>
  <Paragraphs>77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Јeдначине и неједначине у вези са  множењем и дијељењем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MP-CORP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ЈЕДНАЧИНЕ И НЕЈЕДНАЧИНЕ</dc:title>
  <dc:creator>MP</dc:creator>
  <cp:lastModifiedBy>User</cp:lastModifiedBy>
  <cp:revision>37</cp:revision>
  <dcterms:created xsi:type="dcterms:W3CDTF">2020-05-27T10:09:20Z</dcterms:created>
  <dcterms:modified xsi:type="dcterms:W3CDTF">2020-05-31T19:05:31Z</dcterms:modified>
</cp:coreProperties>
</file>