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9082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0323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68743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0593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8880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7679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73394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4784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9053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926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8788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99523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444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1101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6242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2162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0007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65515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D6C6D5-3FA6-488C-89A1-31F470D8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62907"/>
            <a:ext cx="9144000" cy="1136071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7200" b="1" dirty="0"/>
              <a:t> REVISION</a:t>
            </a:r>
            <a:endParaRPr lang="sr-Latn-BA" sz="7200" b="1" dirty="0"/>
          </a:p>
        </p:txBody>
      </p:sp>
      <p:pic>
        <p:nvPicPr>
          <p:cNvPr id="1026" name="Picture 2" descr="Birthday Number Eight | -Party Products | Lush Fresh Handmade ...">
            <a:extLst>
              <a:ext uri="{FF2B5EF4-FFF2-40B4-BE49-F238E27FC236}">
                <a16:creationId xmlns:a16="http://schemas.microsoft.com/office/drawing/2014/main" xmlns="" id="{8255E29A-7699-4540-A37C-AC79D918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872" y="2067587"/>
            <a:ext cx="4640255" cy="46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16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EC7AE0-FC3D-4597-9ACE-5121CBEB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21674"/>
            <a:ext cx="9404723" cy="1163778"/>
          </a:xfrm>
        </p:spPr>
        <p:txBody>
          <a:bodyPr/>
          <a:lstStyle/>
          <a:p>
            <a:pPr algn="ctr"/>
            <a:r>
              <a:rPr lang="sr-Latn-RS" sz="3600" b="1" dirty="0"/>
              <a:t>MATCH THE QUESTIONS WITH THE APPROPRIATE WORD ON THE RIGHT</a:t>
            </a:r>
            <a:endParaRPr lang="sr-Latn-BA" sz="5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519695D-AFB9-4D7F-B2BC-5C2A3F352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646" y="1590714"/>
            <a:ext cx="8492837" cy="52508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Latn-RS" sz="2400" dirty="0" err="1"/>
              <a:t>What’s</a:t>
            </a:r>
            <a:r>
              <a:rPr lang="sr-Latn-RS" sz="2400" dirty="0"/>
              <a:t>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material</a:t>
            </a:r>
            <a:r>
              <a:rPr lang="sr-Latn-RS" sz="2400" dirty="0"/>
              <a:t> </a:t>
            </a:r>
            <a:r>
              <a:rPr lang="sr-Latn-RS" sz="2400" dirty="0" err="1"/>
              <a:t>used</a:t>
            </a:r>
            <a:r>
              <a:rPr lang="sr-Latn-RS" sz="2400" dirty="0"/>
              <a:t> to </a:t>
            </a:r>
            <a:r>
              <a:rPr lang="sr-Latn-RS" sz="2400" dirty="0" err="1"/>
              <a:t>make</a:t>
            </a:r>
            <a:r>
              <a:rPr lang="sr-Latn-RS" sz="2400" dirty="0"/>
              <a:t> </a:t>
            </a:r>
            <a:r>
              <a:rPr lang="sr-Latn-RS" sz="2400" dirty="0" err="1"/>
              <a:t>balls</a:t>
            </a:r>
            <a:r>
              <a:rPr lang="sr-Latn-RS" sz="2400" dirty="0"/>
              <a:t>?</a:t>
            </a:r>
          </a:p>
          <a:p>
            <a:pPr marL="457200" indent="-457200">
              <a:buAutoNum type="arabicPeriod"/>
            </a:pPr>
            <a:r>
              <a:rPr lang="sr-Latn-RS" sz="2400" dirty="0" err="1"/>
              <a:t>What’s</a:t>
            </a:r>
            <a:r>
              <a:rPr lang="sr-Latn-RS" sz="2400" dirty="0"/>
              <a:t>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opposite</a:t>
            </a:r>
            <a:r>
              <a:rPr lang="sr-Latn-RS" sz="2400" dirty="0"/>
              <a:t> </a:t>
            </a:r>
            <a:r>
              <a:rPr lang="sr-Latn-RS" sz="2400" dirty="0" err="1"/>
              <a:t>of</a:t>
            </a:r>
            <a:r>
              <a:rPr lang="sr-Latn-RS" sz="2400" dirty="0"/>
              <a:t> </a:t>
            </a:r>
            <a:r>
              <a:rPr lang="sr-Latn-RS" sz="2400" dirty="0" err="1"/>
              <a:t>modern</a:t>
            </a:r>
            <a:r>
              <a:rPr lang="sr-Latn-RS" sz="2400" dirty="0"/>
              <a:t>?</a:t>
            </a:r>
          </a:p>
          <a:p>
            <a:pPr marL="457200" indent="-457200">
              <a:buAutoNum type="arabicPeriod"/>
            </a:pPr>
            <a:r>
              <a:rPr lang="sr-Latn-RS" sz="2400" dirty="0" err="1"/>
              <a:t>How</a:t>
            </a:r>
            <a:r>
              <a:rPr lang="sr-Latn-RS" sz="2400" dirty="0"/>
              <a:t> do </a:t>
            </a:r>
            <a:r>
              <a:rPr lang="sr-Latn-RS" sz="2400" dirty="0" err="1"/>
              <a:t>we</a:t>
            </a:r>
            <a:r>
              <a:rPr lang="sr-Latn-RS" sz="2400" dirty="0"/>
              <a:t> </a:t>
            </a:r>
            <a:r>
              <a:rPr lang="sr-Latn-RS" sz="2400" dirty="0" err="1"/>
              <a:t>call</a:t>
            </a:r>
            <a:r>
              <a:rPr lang="sr-Latn-RS" sz="2400" dirty="0"/>
              <a:t> a period </a:t>
            </a:r>
            <a:r>
              <a:rPr lang="sr-Latn-RS" sz="2400" dirty="0" err="1"/>
              <a:t>of</a:t>
            </a:r>
            <a:r>
              <a:rPr lang="sr-Latn-RS" sz="2400" dirty="0"/>
              <a:t> ten </a:t>
            </a:r>
            <a:r>
              <a:rPr lang="sr-Latn-RS" sz="2400" dirty="0" err="1"/>
              <a:t>years</a:t>
            </a:r>
            <a:r>
              <a:rPr lang="sr-Latn-RS" sz="2400" dirty="0"/>
              <a:t>?</a:t>
            </a:r>
          </a:p>
          <a:p>
            <a:pPr marL="457200" indent="-457200">
              <a:buAutoNum type="arabicPeriod"/>
            </a:pPr>
            <a:r>
              <a:rPr lang="sr-Latn-RS" sz="2400" dirty="0" err="1"/>
              <a:t>Who</a:t>
            </a:r>
            <a:r>
              <a:rPr lang="sr-Latn-RS" sz="2400" dirty="0"/>
              <a:t> is </a:t>
            </a:r>
            <a:r>
              <a:rPr lang="sr-Latn-RS" sz="2400" dirty="0" err="1"/>
              <a:t>boring</a:t>
            </a:r>
            <a:r>
              <a:rPr lang="sr-Latn-RS" sz="2400" dirty="0"/>
              <a:t> </a:t>
            </a:r>
            <a:r>
              <a:rPr lang="sr-Latn-RS" sz="2400" dirty="0" err="1"/>
              <a:t>and</a:t>
            </a:r>
            <a:r>
              <a:rPr lang="sr-Latn-RS" sz="2400" dirty="0"/>
              <a:t> </a:t>
            </a:r>
            <a:r>
              <a:rPr lang="sr-Latn-RS" sz="2400" dirty="0" err="1"/>
              <a:t>not</a:t>
            </a:r>
            <a:r>
              <a:rPr lang="sr-Latn-RS" sz="2400" dirty="0"/>
              <a:t> </a:t>
            </a:r>
            <a:r>
              <a:rPr lang="sr-Latn-RS" sz="2400" dirty="0" err="1"/>
              <a:t>cool</a:t>
            </a:r>
            <a:r>
              <a:rPr lang="sr-Latn-RS" sz="2400" dirty="0"/>
              <a:t>?</a:t>
            </a:r>
          </a:p>
          <a:p>
            <a:pPr marL="457200" indent="-457200">
              <a:buAutoNum type="arabicPeriod"/>
            </a:pPr>
            <a:r>
              <a:rPr lang="sr-Latn-RS" sz="2400" dirty="0" err="1"/>
              <a:t>When</a:t>
            </a:r>
            <a:r>
              <a:rPr lang="sr-Latn-RS" sz="2400" dirty="0"/>
              <a:t> </a:t>
            </a:r>
            <a:r>
              <a:rPr lang="sr-Latn-RS" sz="2400" dirty="0" err="1"/>
              <a:t>something</a:t>
            </a:r>
            <a:r>
              <a:rPr lang="sr-Latn-RS" sz="2400" dirty="0"/>
              <a:t> is </a:t>
            </a:r>
            <a:r>
              <a:rPr lang="sr-Latn-RS" sz="2400" dirty="0" err="1"/>
              <a:t>very</a:t>
            </a:r>
            <a:r>
              <a:rPr lang="sr-Latn-RS" sz="2400" dirty="0"/>
              <a:t> </a:t>
            </a:r>
            <a:r>
              <a:rPr lang="sr-Latn-RS" sz="2400" dirty="0" err="1"/>
              <a:t>unpleasant</a:t>
            </a:r>
            <a:r>
              <a:rPr lang="sr-Latn-RS" sz="2400" dirty="0"/>
              <a:t>, </a:t>
            </a:r>
            <a:r>
              <a:rPr lang="sr-Latn-RS" sz="2400" dirty="0" err="1"/>
              <a:t>it</a:t>
            </a:r>
            <a:r>
              <a:rPr lang="sr-Latn-RS" sz="2400" dirty="0"/>
              <a:t> is?</a:t>
            </a:r>
          </a:p>
          <a:p>
            <a:pPr marL="457200" indent="-457200">
              <a:buAutoNum type="arabicPeriod"/>
            </a:pPr>
            <a:r>
              <a:rPr lang="sr-Latn-RS" sz="2400" dirty="0" err="1"/>
              <a:t>What’s</a:t>
            </a:r>
            <a:r>
              <a:rPr lang="sr-Latn-RS" sz="2400" dirty="0"/>
              <a:t>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synonim</a:t>
            </a:r>
            <a:r>
              <a:rPr lang="sr-Latn-RS" sz="2400" dirty="0"/>
              <a:t> </a:t>
            </a:r>
            <a:r>
              <a:rPr lang="sr-Latn-RS" sz="2400" dirty="0" err="1"/>
              <a:t>for</a:t>
            </a:r>
            <a:r>
              <a:rPr lang="sr-Latn-RS" sz="2400" dirty="0"/>
              <a:t> </a:t>
            </a:r>
            <a:r>
              <a:rPr lang="sr-Latn-RS" sz="2400" dirty="0" err="1"/>
              <a:t>preservation</a:t>
            </a:r>
            <a:r>
              <a:rPr lang="sr-Latn-RS" sz="2400" dirty="0"/>
              <a:t>?</a:t>
            </a:r>
          </a:p>
          <a:p>
            <a:pPr marL="457200" indent="-457200">
              <a:buAutoNum type="arabicPeriod"/>
            </a:pPr>
            <a:r>
              <a:rPr lang="sr-Latn-RS" sz="2400" dirty="0" err="1"/>
              <a:t>What</a:t>
            </a:r>
            <a:r>
              <a:rPr lang="sr-Latn-RS" sz="2400" dirty="0"/>
              <a:t> </a:t>
            </a:r>
            <a:r>
              <a:rPr lang="sr-Latn-RS" sz="2400" dirty="0" err="1"/>
              <a:t>document</a:t>
            </a:r>
            <a:r>
              <a:rPr lang="sr-Latn-RS" sz="2400" dirty="0"/>
              <a:t> </a:t>
            </a:r>
            <a:r>
              <a:rPr lang="sr-Latn-RS" sz="2400" dirty="0" err="1"/>
              <a:t>we</a:t>
            </a:r>
            <a:r>
              <a:rPr lang="sr-Latn-RS" sz="2400" dirty="0"/>
              <a:t> </a:t>
            </a:r>
            <a:r>
              <a:rPr lang="sr-Latn-RS" sz="2400" dirty="0" err="1"/>
              <a:t>show</a:t>
            </a:r>
            <a:r>
              <a:rPr lang="sr-Latn-RS" sz="2400" dirty="0"/>
              <a:t> </a:t>
            </a:r>
            <a:r>
              <a:rPr lang="sr-Latn-RS" sz="2400" dirty="0" err="1"/>
              <a:t>that</a:t>
            </a:r>
            <a:r>
              <a:rPr lang="sr-Latn-RS" sz="2400" dirty="0"/>
              <a:t> </a:t>
            </a:r>
            <a:r>
              <a:rPr lang="sr-Latn-RS" sz="2400" dirty="0" err="1"/>
              <a:t>we</a:t>
            </a:r>
            <a:r>
              <a:rPr lang="sr-Latn-RS" sz="2400" dirty="0"/>
              <a:t> </a:t>
            </a:r>
            <a:r>
              <a:rPr lang="sr-Latn-RS" sz="2400" dirty="0" err="1"/>
              <a:t>may</a:t>
            </a:r>
            <a:r>
              <a:rPr lang="sr-Latn-RS" sz="2400" dirty="0"/>
              <a:t> do </a:t>
            </a:r>
            <a:r>
              <a:rPr lang="sr-Latn-RS" sz="2400" dirty="0" err="1"/>
              <a:t>something</a:t>
            </a:r>
            <a:r>
              <a:rPr lang="sr-Latn-RS" sz="2400" dirty="0"/>
              <a:t>!?</a:t>
            </a:r>
          </a:p>
          <a:p>
            <a:pPr marL="457200" indent="-457200">
              <a:buAutoNum type="arabicPeriod"/>
            </a:pPr>
            <a:r>
              <a:rPr lang="sr-Latn-BA" sz="2400" dirty="0" err="1"/>
              <a:t>What</a:t>
            </a:r>
            <a:r>
              <a:rPr lang="sr-Latn-BA" sz="2400" dirty="0"/>
              <a:t> </a:t>
            </a:r>
            <a:r>
              <a:rPr lang="sr-Latn-BA" sz="2400" dirty="0" err="1"/>
              <a:t>vehicle</a:t>
            </a:r>
            <a:r>
              <a:rPr lang="sr-Latn-BA" sz="2400" dirty="0"/>
              <a:t> is </a:t>
            </a:r>
            <a:r>
              <a:rPr lang="sr-Latn-BA" sz="2400" dirty="0" err="1"/>
              <a:t>used</a:t>
            </a:r>
            <a:r>
              <a:rPr lang="sr-Latn-BA" sz="2400" dirty="0"/>
              <a:t> </a:t>
            </a:r>
            <a:r>
              <a:rPr lang="sr-Latn-BA" sz="2400" dirty="0" err="1"/>
              <a:t>for</a:t>
            </a:r>
            <a:r>
              <a:rPr lang="sr-Latn-BA" sz="2400" dirty="0"/>
              <a:t> transport </a:t>
            </a:r>
            <a:r>
              <a:rPr lang="sr-Latn-BA" sz="2400" dirty="0" err="1"/>
              <a:t>heavy</a:t>
            </a:r>
            <a:r>
              <a:rPr lang="sr-Latn-BA" sz="2400" dirty="0"/>
              <a:t> </a:t>
            </a:r>
            <a:r>
              <a:rPr lang="sr-Latn-BA" sz="2400" dirty="0" err="1"/>
              <a:t>things</a:t>
            </a:r>
            <a:r>
              <a:rPr lang="sr-Latn-BA" sz="2400" dirty="0"/>
              <a:t>?</a:t>
            </a:r>
          </a:p>
          <a:p>
            <a:pPr marL="457200" indent="-457200">
              <a:buAutoNum type="arabicPeriod"/>
            </a:pPr>
            <a:r>
              <a:rPr lang="sr-Latn-BA" sz="2400" dirty="0" err="1"/>
              <a:t>How</a:t>
            </a:r>
            <a:r>
              <a:rPr lang="sr-Latn-BA" sz="2400" dirty="0"/>
              <a:t> </a:t>
            </a:r>
            <a:r>
              <a:rPr lang="sr-Latn-BA" sz="2400" dirty="0" err="1"/>
              <a:t>we</a:t>
            </a:r>
            <a:r>
              <a:rPr lang="sr-Latn-BA" sz="2400" dirty="0"/>
              <a:t> do </a:t>
            </a:r>
            <a:r>
              <a:rPr lang="sr-Latn-BA" sz="2400" dirty="0" err="1"/>
              <a:t>call</a:t>
            </a:r>
            <a:r>
              <a:rPr lang="sr-Latn-BA" sz="2400" dirty="0"/>
              <a:t> </a:t>
            </a:r>
            <a:r>
              <a:rPr lang="sr-Latn-BA" sz="2400" dirty="0" err="1"/>
              <a:t>an</a:t>
            </a:r>
            <a:r>
              <a:rPr lang="sr-Latn-BA" sz="2400" dirty="0"/>
              <a:t> </a:t>
            </a:r>
            <a:r>
              <a:rPr lang="sr-Latn-BA" sz="2400" dirty="0" err="1"/>
              <a:t>industrial</a:t>
            </a:r>
            <a:r>
              <a:rPr lang="sr-Latn-BA" sz="2400" dirty="0"/>
              <a:t> </a:t>
            </a:r>
            <a:r>
              <a:rPr lang="sr-Latn-BA" sz="2400" dirty="0" err="1"/>
              <a:t>construction</a:t>
            </a:r>
            <a:r>
              <a:rPr lang="sr-Latn-BA" sz="2400" dirty="0"/>
              <a:t> </a:t>
            </a:r>
            <a:r>
              <a:rPr lang="sr-Latn-BA" sz="2400" dirty="0" err="1"/>
              <a:t>for</a:t>
            </a:r>
            <a:r>
              <a:rPr lang="sr-Latn-BA" sz="2400" dirty="0"/>
              <a:t> </a:t>
            </a:r>
            <a:r>
              <a:rPr lang="sr-Latn-BA" sz="2400" dirty="0" err="1"/>
              <a:t>producing</a:t>
            </a:r>
            <a:r>
              <a:rPr lang="sr-Latn-BA" sz="2400" dirty="0"/>
              <a:t> </a:t>
            </a:r>
            <a:r>
              <a:rPr lang="sr-Latn-BA" sz="2400" dirty="0" err="1"/>
              <a:t>electric</a:t>
            </a:r>
            <a:r>
              <a:rPr lang="sr-Latn-BA" sz="2400" dirty="0"/>
              <a:t> </a:t>
            </a:r>
            <a:r>
              <a:rPr lang="sr-Latn-BA" sz="2400" dirty="0" err="1"/>
              <a:t>power</a:t>
            </a:r>
            <a:r>
              <a:rPr lang="sr-Latn-BA" sz="2400" dirty="0"/>
              <a:t>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99F8306-38E5-424E-8434-D88B7DB51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80764" y="1703764"/>
            <a:ext cx="2923309" cy="4686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b="1" dirty="0"/>
              <a:t>NERD</a:t>
            </a:r>
          </a:p>
          <a:p>
            <a:pPr marL="0" indent="0" algn="ctr">
              <a:buNone/>
            </a:pPr>
            <a:r>
              <a:rPr lang="sr-Latn-RS" sz="2400" b="1" dirty="0"/>
              <a:t>VINTAGE</a:t>
            </a:r>
          </a:p>
          <a:p>
            <a:pPr marL="0" indent="0" algn="ctr">
              <a:buNone/>
            </a:pPr>
            <a:r>
              <a:rPr lang="sr-Latn-RS" sz="2400" b="1" dirty="0"/>
              <a:t>RUBBER</a:t>
            </a:r>
          </a:p>
          <a:p>
            <a:pPr marL="0" indent="0" algn="ctr">
              <a:buNone/>
            </a:pPr>
            <a:r>
              <a:rPr lang="sr-Latn-RS" sz="2400" b="1" dirty="0"/>
              <a:t>LICENSE</a:t>
            </a:r>
          </a:p>
          <a:p>
            <a:pPr marL="0" indent="0" algn="ctr">
              <a:buNone/>
            </a:pPr>
            <a:r>
              <a:rPr lang="sr-Latn-RS" sz="2400" b="1" dirty="0"/>
              <a:t>DECADE</a:t>
            </a:r>
          </a:p>
          <a:p>
            <a:pPr marL="0" indent="0" algn="ctr">
              <a:buNone/>
            </a:pPr>
            <a:r>
              <a:rPr lang="sr-Latn-RS" sz="2400" b="1" dirty="0"/>
              <a:t>PROTECTION</a:t>
            </a:r>
          </a:p>
          <a:p>
            <a:pPr marL="0" indent="0" algn="ctr">
              <a:buNone/>
            </a:pPr>
            <a:r>
              <a:rPr lang="sr-Latn-RS" sz="2400" b="1" dirty="0"/>
              <a:t>DISGUSTING</a:t>
            </a:r>
          </a:p>
          <a:p>
            <a:pPr marL="0" indent="0" algn="ctr">
              <a:buNone/>
            </a:pPr>
            <a:r>
              <a:rPr lang="sr-Latn-BA" sz="2400" b="1" dirty="0"/>
              <a:t>POWER STATION</a:t>
            </a:r>
            <a:endParaRPr lang="sr-Latn-RS" sz="2400" b="1" dirty="0"/>
          </a:p>
          <a:p>
            <a:pPr marL="0" indent="0" algn="ctr">
              <a:buNone/>
            </a:pPr>
            <a:r>
              <a:rPr lang="sr-Latn-BA" sz="2400" b="1" dirty="0"/>
              <a:t>TRUCK</a:t>
            </a:r>
          </a:p>
          <a:p>
            <a:pPr marL="0" indent="0" algn="ctr">
              <a:buNone/>
            </a:pPr>
            <a:endParaRPr lang="sr-Latn-BA" sz="2400" b="1" dirty="0"/>
          </a:p>
        </p:txBody>
      </p:sp>
      <p:cxnSp>
        <p:nvCxnSpPr>
          <p:cNvPr id="5" name="Straight Arrow Connector 6">
            <a:extLst>
              <a:ext uri="{FF2B5EF4-FFF2-40B4-BE49-F238E27FC236}">
                <a16:creationId xmlns:a16="http://schemas.microsoft.com/office/drawing/2014/main" xmlns="" id="{AEE708B5-CCBB-41F3-8B6C-3700D0F1B631}"/>
              </a:ext>
            </a:extLst>
          </p:cNvPr>
          <p:cNvCxnSpPr>
            <a:cxnSpLocks/>
          </p:cNvCxnSpPr>
          <p:nvPr/>
        </p:nvCxnSpPr>
        <p:spPr>
          <a:xfrm>
            <a:off x="6637430" y="1827165"/>
            <a:ext cx="3145762" cy="1064375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xmlns="" id="{16D6595F-1126-4853-AD36-4B20ACAB4F16}"/>
              </a:ext>
            </a:extLst>
          </p:cNvPr>
          <p:cNvCxnSpPr>
            <a:cxnSpLocks/>
          </p:cNvCxnSpPr>
          <p:nvPr/>
        </p:nvCxnSpPr>
        <p:spPr>
          <a:xfrm>
            <a:off x="5533749" y="2376414"/>
            <a:ext cx="4160667" cy="27923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xmlns="" id="{D57A9DA9-6740-497A-A30E-607EBF92DBBE}"/>
              </a:ext>
            </a:extLst>
          </p:cNvPr>
          <p:cNvCxnSpPr>
            <a:cxnSpLocks/>
          </p:cNvCxnSpPr>
          <p:nvPr/>
        </p:nvCxnSpPr>
        <p:spPr>
          <a:xfrm>
            <a:off x="6359003" y="2809094"/>
            <a:ext cx="3335413" cy="991367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6">
            <a:extLst>
              <a:ext uri="{FF2B5EF4-FFF2-40B4-BE49-F238E27FC236}">
                <a16:creationId xmlns:a16="http://schemas.microsoft.com/office/drawing/2014/main" xmlns="" id="{692DAB70-F049-423D-8581-857E85C2F62B}"/>
              </a:ext>
            </a:extLst>
          </p:cNvPr>
          <p:cNvCxnSpPr>
            <a:cxnSpLocks/>
          </p:cNvCxnSpPr>
          <p:nvPr/>
        </p:nvCxnSpPr>
        <p:spPr>
          <a:xfrm flipV="1">
            <a:off x="5178702" y="1955450"/>
            <a:ext cx="4737655" cy="1328186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6">
            <a:extLst>
              <a:ext uri="{FF2B5EF4-FFF2-40B4-BE49-F238E27FC236}">
                <a16:creationId xmlns:a16="http://schemas.microsoft.com/office/drawing/2014/main" xmlns="" id="{F4A8095B-7CA9-4DE7-9107-98706643D0C3}"/>
              </a:ext>
            </a:extLst>
          </p:cNvPr>
          <p:cNvCxnSpPr>
            <a:cxnSpLocks/>
          </p:cNvCxnSpPr>
          <p:nvPr/>
        </p:nvCxnSpPr>
        <p:spPr>
          <a:xfrm>
            <a:off x="6723181" y="3811739"/>
            <a:ext cx="2672066" cy="953042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xmlns="" id="{B55DF55F-CE25-4ED7-A2B9-E6D101DDF90A}"/>
              </a:ext>
            </a:extLst>
          </p:cNvPr>
          <p:cNvCxnSpPr>
            <a:cxnSpLocks/>
          </p:cNvCxnSpPr>
          <p:nvPr/>
        </p:nvCxnSpPr>
        <p:spPr>
          <a:xfrm>
            <a:off x="6192656" y="4306139"/>
            <a:ext cx="3202591" cy="75539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6">
            <a:extLst>
              <a:ext uri="{FF2B5EF4-FFF2-40B4-BE49-F238E27FC236}">
                <a16:creationId xmlns:a16="http://schemas.microsoft.com/office/drawing/2014/main" xmlns="" id="{C525C11B-DF5D-426A-BA37-80312F3EDCC7}"/>
              </a:ext>
            </a:extLst>
          </p:cNvPr>
          <p:cNvCxnSpPr>
            <a:cxnSpLocks/>
          </p:cNvCxnSpPr>
          <p:nvPr/>
        </p:nvCxnSpPr>
        <p:spPr>
          <a:xfrm flipV="1">
            <a:off x="6986303" y="3385313"/>
            <a:ext cx="2729861" cy="1464593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6">
            <a:extLst>
              <a:ext uri="{FF2B5EF4-FFF2-40B4-BE49-F238E27FC236}">
                <a16:creationId xmlns:a16="http://schemas.microsoft.com/office/drawing/2014/main" xmlns="" id="{73802A27-845C-4007-BC84-9D1D5F8ADD9A}"/>
              </a:ext>
            </a:extLst>
          </p:cNvPr>
          <p:cNvCxnSpPr>
            <a:cxnSpLocks/>
          </p:cNvCxnSpPr>
          <p:nvPr/>
        </p:nvCxnSpPr>
        <p:spPr>
          <a:xfrm>
            <a:off x="7671328" y="5681996"/>
            <a:ext cx="2133400" cy="186144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6">
            <a:extLst>
              <a:ext uri="{FF2B5EF4-FFF2-40B4-BE49-F238E27FC236}">
                <a16:creationId xmlns:a16="http://schemas.microsoft.com/office/drawing/2014/main" xmlns="" id="{D74086AD-A18A-4067-A5AB-2084C787F14A}"/>
              </a:ext>
            </a:extLst>
          </p:cNvPr>
          <p:cNvCxnSpPr>
            <a:cxnSpLocks/>
          </p:cNvCxnSpPr>
          <p:nvPr/>
        </p:nvCxnSpPr>
        <p:spPr>
          <a:xfrm flipV="1">
            <a:off x="7284609" y="5404181"/>
            <a:ext cx="1903779" cy="872398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82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79476C-6CBA-4E1E-A620-3A36B30E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565"/>
          </a:xfrm>
        </p:spPr>
        <p:txBody>
          <a:bodyPr/>
          <a:lstStyle/>
          <a:p>
            <a:pPr algn="ctr"/>
            <a:r>
              <a:rPr lang="sr-Latn-RS" sz="4000" b="1" dirty="0"/>
              <a:t>CIRCLE THE ODD ONE OUT</a:t>
            </a:r>
            <a:endParaRPr lang="sr-Latn-BA" sz="4000" b="1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01C4BFB-79AE-4450-AC29-AEF60E06D94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3989" y="1853248"/>
            <a:ext cx="3328789" cy="44030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Latn-RS" sz="2400" dirty="0"/>
              <a:t>a) </a:t>
            </a:r>
            <a:r>
              <a:rPr lang="sr-Latn-RS" sz="2400" dirty="0" err="1"/>
              <a:t>danger</a:t>
            </a:r>
            <a:endParaRPr lang="sr-Latn-RS" sz="2400" dirty="0"/>
          </a:p>
          <a:p>
            <a:pPr marL="457200" indent="-457200">
              <a:buAutoNum type="arabicPeriod"/>
            </a:pPr>
            <a:r>
              <a:rPr lang="sr-Latn-RS" sz="2400" dirty="0"/>
              <a:t>a) last </a:t>
            </a:r>
            <a:r>
              <a:rPr lang="sr-Latn-RS" sz="2400" dirty="0" err="1"/>
              <a:t>week</a:t>
            </a:r>
            <a:endParaRPr lang="sr-Latn-RS" sz="2400" dirty="0"/>
          </a:p>
          <a:p>
            <a:pPr marL="457200" indent="-457200">
              <a:buAutoNum type="arabicPeriod"/>
            </a:pPr>
            <a:r>
              <a:rPr lang="sr-Latn-RS" sz="2400" dirty="0"/>
              <a:t>a) </a:t>
            </a:r>
            <a:r>
              <a:rPr lang="sr-Latn-RS" sz="2400" dirty="0" err="1"/>
              <a:t>succeed</a:t>
            </a:r>
            <a:endParaRPr lang="sr-Latn-RS" sz="2400" dirty="0"/>
          </a:p>
          <a:p>
            <a:pPr marL="457200" indent="-457200">
              <a:buAutoNum type="arabicPeriod"/>
            </a:pPr>
            <a:r>
              <a:rPr lang="sr-Latn-RS" sz="2400" dirty="0"/>
              <a:t>a) done</a:t>
            </a:r>
          </a:p>
          <a:p>
            <a:pPr marL="457200" indent="-457200">
              <a:buAutoNum type="arabicPeriod"/>
            </a:pPr>
            <a:r>
              <a:rPr lang="sr-Latn-RS" sz="2400" dirty="0"/>
              <a:t>a) </a:t>
            </a:r>
            <a:r>
              <a:rPr lang="sr-Latn-RS" sz="2400" dirty="0" err="1"/>
              <a:t>pollution</a:t>
            </a:r>
            <a:endParaRPr lang="sr-Latn-BA" sz="2400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xmlns="" id="{DAAED7A0-D24F-4834-9FFE-31617A4EEE6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11850" y="1877696"/>
            <a:ext cx="2897323" cy="4403090"/>
          </a:xfrm>
        </p:spPr>
        <p:txBody>
          <a:bodyPr>
            <a:normAutofit/>
          </a:bodyPr>
          <a:lstStyle/>
          <a:p>
            <a:r>
              <a:rPr lang="sr-Latn-RS" sz="2400" dirty="0"/>
              <a:t>b) </a:t>
            </a:r>
            <a:r>
              <a:rPr lang="sr-Latn-RS" sz="2400" dirty="0" err="1"/>
              <a:t>dangerous</a:t>
            </a:r>
            <a:endParaRPr lang="sr-Latn-RS" sz="2400" dirty="0"/>
          </a:p>
          <a:p>
            <a:r>
              <a:rPr lang="sr-Latn-RS" sz="2400" dirty="0"/>
              <a:t>b) in </a:t>
            </a:r>
            <a:r>
              <a:rPr lang="sr-Latn-RS" sz="2400" dirty="0" err="1"/>
              <a:t>January</a:t>
            </a:r>
            <a:endParaRPr lang="sr-Latn-RS" sz="2400" dirty="0"/>
          </a:p>
          <a:p>
            <a:r>
              <a:rPr lang="sr-Latn-BA" sz="2400" dirty="0"/>
              <a:t>b) </a:t>
            </a:r>
            <a:r>
              <a:rPr lang="sr-Latn-BA" sz="2400" dirty="0" err="1"/>
              <a:t>achieve</a:t>
            </a:r>
            <a:endParaRPr lang="sr-Latn-BA" sz="2400" dirty="0"/>
          </a:p>
          <a:p>
            <a:r>
              <a:rPr lang="sr-Latn-BA" sz="2400" dirty="0"/>
              <a:t>b) </a:t>
            </a:r>
            <a:r>
              <a:rPr lang="sr-Latn-BA" sz="2400" dirty="0" err="1"/>
              <a:t>swim</a:t>
            </a:r>
            <a:endParaRPr lang="sr-Latn-BA" sz="2400" dirty="0"/>
          </a:p>
          <a:p>
            <a:r>
              <a:rPr lang="sr-Latn-BA" sz="2400" dirty="0"/>
              <a:t>b) </a:t>
            </a:r>
            <a:r>
              <a:rPr lang="sr-Latn-BA" sz="2400" dirty="0" err="1"/>
              <a:t>environment</a:t>
            </a:r>
            <a:endParaRPr lang="sr-Latn-BA" sz="2400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xmlns="" id="{CCB7D5DC-83B2-4B9F-A473-CAFC9D15E53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287469" y="1851063"/>
            <a:ext cx="3328790" cy="4403090"/>
          </a:xfrm>
        </p:spPr>
        <p:txBody>
          <a:bodyPr>
            <a:normAutofit/>
          </a:bodyPr>
          <a:lstStyle/>
          <a:p>
            <a:r>
              <a:rPr lang="sr-Latn-RS" sz="2400" dirty="0"/>
              <a:t>c) </a:t>
            </a:r>
            <a:r>
              <a:rPr lang="sr-Latn-RS" sz="2400" dirty="0" err="1"/>
              <a:t>dangers</a:t>
            </a:r>
            <a:endParaRPr lang="sr-Latn-RS" sz="2400" dirty="0"/>
          </a:p>
          <a:p>
            <a:r>
              <a:rPr lang="sr-Latn-BA" sz="2400" dirty="0"/>
              <a:t>c) </a:t>
            </a:r>
            <a:r>
              <a:rPr lang="sr-Latn-BA" sz="2400" dirty="0" err="1"/>
              <a:t>recently</a:t>
            </a:r>
            <a:endParaRPr lang="sr-Latn-BA" sz="2400" dirty="0"/>
          </a:p>
          <a:p>
            <a:r>
              <a:rPr lang="sr-Latn-BA" sz="2400" dirty="0"/>
              <a:t>c) </a:t>
            </a:r>
            <a:r>
              <a:rPr lang="sr-Latn-BA" sz="2400" dirty="0" err="1"/>
              <a:t>career</a:t>
            </a:r>
            <a:endParaRPr lang="sr-Latn-BA" sz="2400" dirty="0"/>
          </a:p>
          <a:p>
            <a:r>
              <a:rPr lang="sr-Latn-BA" sz="2400" dirty="0"/>
              <a:t>c) </a:t>
            </a:r>
            <a:r>
              <a:rPr lang="sr-Latn-BA" sz="2400" dirty="0" err="1"/>
              <a:t>buy</a:t>
            </a:r>
            <a:endParaRPr lang="sr-Latn-BA" sz="2400" dirty="0"/>
          </a:p>
          <a:p>
            <a:r>
              <a:rPr lang="sr-Latn-BA" sz="2400" dirty="0"/>
              <a:t>c) </a:t>
            </a:r>
            <a:r>
              <a:rPr lang="sr-Latn-BA" sz="2400" dirty="0" err="1"/>
              <a:t>industrial</a:t>
            </a:r>
            <a:r>
              <a:rPr lang="sr-Latn-BA" sz="2400" dirty="0"/>
              <a:t> </a:t>
            </a:r>
            <a:r>
              <a:rPr lang="sr-Latn-BA" sz="2400" dirty="0" err="1"/>
              <a:t>waste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xmlns="" val="42083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5B5087-2753-4B00-B5A8-0384BDEB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1" y="48828"/>
            <a:ext cx="9404723" cy="1149657"/>
          </a:xfrm>
        </p:spPr>
        <p:txBody>
          <a:bodyPr/>
          <a:lstStyle/>
          <a:p>
            <a:pPr algn="ctr"/>
            <a:r>
              <a:rPr lang="sr-Latn-RS" sz="3600" b="1" dirty="0"/>
              <a:t>PUT THE VERBS IN THE CORRECT FORM OF PAST SIMPLE OR PRESENT PERFECT SIMPLE</a:t>
            </a:r>
            <a:endParaRPr lang="sr-Latn-BA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0272B3-CB48-4C68-B0AD-B00C7AB6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3" y="1766658"/>
            <a:ext cx="10963922" cy="4678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1.   </a:t>
            </a:r>
            <a:r>
              <a:rPr lang="sr-Latn-RS" sz="2400" dirty="0" err="1"/>
              <a:t>Maggie</a:t>
            </a:r>
            <a:r>
              <a:rPr lang="sr-Latn-RS" sz="2400" dirty="0"/>
              <a:t> _________ (do)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French</a:t>
            </a:r>
            <a:r>
              <a:rPr lang="sr-Latn-RS" sz="2400" dirty="0"/>
              <a:t> </a:t>
            </a:r>
            <a:r>
              <a:rPr lang="sr-Latn-RS" sz="2400" dirty="0" err="1"/>
              <a:t>course</a:t>
            </a:r>
            <a:r>
              <a:rPr lang="sr-Latn-RS" sz="2400" dirty="0"/>
              <a:t> last </a:t>
            </a:r>
            <a:r>
              <a:rPr lang="sr-Latn-RS" sz="2400" dirty="0" err="1"/>
              <a:t>year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2.   </a:t>
            </a:r>
            <a:r>
              <a:rPr lang="sr-Latn-RS" sz="2400" dirty="0" err="1"/>
              <a:t>That</a:t>
            </a:r>
            <a:r>
              <a:rPr lang="sr-Latn-RS" sz="2400" dirty="0"/>
              <a:t> </a:t>
            </a:r>
            <a:r>
              <a:rPr lang="sr-Latn-RS" sz="2400" dirty="0" err="1"/>
              <a:t>author</a:t>
            </a:r>
            <a:r>
              <a:rPr lang="sr-Latn-RS" sz="2400" dirty="0"/>
              <a:t> _____________ (</a:t>
            </a:r>
            <a:r>
              <a:rPr lang="sr-Latn-RS" sz="2400" dirty="0" err="1"/>
              <a:t>write</a:t>
            </a:r>
            <a:r>
              <a:rPr lang="sr-Latn-RS" sz="2400" dirty="0"/>
              <a:t>) </a:t>
            </a:r>
            <a:r>
              <a:rPr lang="sr-Latn-RS" sz="2400" dirty="0" err="1"/>
              <a:t>five</a:t>
            </a:r>
            <a:r>
              <a:rPr lang="sr-Latn-RS" sz="2400" dirty="0"/>
              <a:t> </a:t>
            </a:r>
            <a:r>
              <a:rPr lang="sr-Latn-RS" sz="2400" dirty="0" err="1"/>
              <a:t>texts</a:t>
            </a:r>
            <a:r>
              <a:rPr lang="sr-Latn-RS" sz="2400" dirty="0"/>
              <a:t> so far.</a:t>
            </a:r>
          </a:p>
          <a:p>
            <a:pPr marL="0" indent="0">
              <a:buNone/>
            </a:pPr>
            <a:r>
              <a:rPr lang="sr-Latn-RS" sz="2400" dirty="0"/>
              <a:t>3.   Mr. </a:t>
            </a:r>
            <a:r>
              <a:rPr lang="sr-Latn-RS" sz="2400" dirty="0" err="1"/>
              <a:t>Davis</a:t>
            </a:r>
            <a:r>
              <a:rPr lang="sr-Latn-RS" sz="2400" dirty="0"/>
              <a:t> __________ </a:t>
            </a:r>
            <a:r>
              <a:rPr lang="sr-Latn-RS" sz="2400" dirty="0" err="1"/>
              <a:t>never</a:t>
            </a:r>
            <a:r>
              <a:rPr lang="sr-Latn-RS" sz="2400" dirty="0"/>
              <a:t> __________ (</a:t>
            </a:r>
            <a:r>
              <a:rPr lang="sr-Latn-RS" sz="2400" dirty="0" err="1"/>
              <a:t>fly</a:t>
            </a:r>
            <a:r>
              <a:rPr lang="sr-Latn-RS" sz="2400" dirty="0"/>
              <a:t>) </a:t>
            </a:r>
            <a:r>
              <a:rPr lang="sr-Latn-RS" sz="2400" dirty="0" err="1"/>
              <a:t>before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4.   </a:t>
            </a:r>
            <a:r>
              <a:rPr lang="sr-Latn-RS" sz="2400" dirty="0" err="1"/>
              <a:t>My</a:t>
            </a:r>
            <a:r>
              <a:rPr lang="sr-Latn-RS" sz="2400" dirty="0"/>
              <a:t> </a:t>
            </a:r>
            <a:r>
              <a:rPr lang="sr-Latn-RS" sz="2400" dirty="0" err="1"/>
              <a:t>grandfather</a:t>
            </a:r>
            <a:r>
              <a:rPr lang="sr-Latn-RS" sz="2400" dirty="0"/>
              <a:t> _________ (be) a pilot </a:t>
            </a:r>
            <a:r>
              <a:rPr lang="sr-Latn-RS" sz="2400" dirty="0" err="1"/>
              <a:t>when</a:t>
            </a:r>
            <a:r>
              <a:rPr lang="sr-Latn-RS" sz="2400" dirty="0"/>
              <a:t> he </a:t>
            </a:r>
            <a:r>
              <a:rPr lang="sr-Latn-RS" sz="2400" dirty="0" err="1"/>
              <a:t>was</a:t>
            </a:r>
            <a:r>
              <a:rPr lang="sr-Latn-RS" sz="2400" dirty="0"/>
              <a:t> </a:t>
            </a:r>
            <a:r>
              <a:rPr lang="sr-Latn-RS" sz="2400" dirty="0" err="1"/>
              <a:t>young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5.   I ______________ (</a:t>
            </a:r>
            <a:r>
              <a:rPr lang="sr-Latn-RS" sz="2400" dirty="0" err="1"/>
              <a:t>have</a:t>
            </a:r>
            <a:r>
              <a:rPr lang="sr-Latn-RS" sz="2400"/>
              <a:t>) this</a:t>
            </a:r>
            <a:r>
              <a:rPr lang="sr-Latn-RS" sz="2400" dirty="0"/>
              <a:t> </a:t>
            </a:r>
            <a:r>
              <a:rPr lang="sr-Latn-RS" sz="2400" dirty="0" err="1"/>
              <a:t>watch</a:t>
            </a:r>
            <a:r>
              <a:rPr lang="sr-Latn-RS" sz="2400" dirty="0"/>
              <a:t> </a:t>
            </a:r>
            <a:r>
              <a:rPr lang="sr-Latn-RS" sz="2400" dirty="0" err="1"/>
              <a:t>for</a:t>
            </a:r>
            <a:r>
              <a:rPr lang="sr-Latn-RS" sz="2400" dirty="0"/>
              <a:t> </a:t>
            </a:r>
            <a:r>
              <a:rPr lang="sr-Latn-RS" sz="2400" dirty="0" err="1"/>
              <a:t>two</a:t>
            </a:r>
            <a:r>
              <a:rPr lang="sr-Latn-RS" sz="2400" dirty="0"/>
              <a:t> </a:t>
            </a:r>
            <a:r>
              <a:rPr lang="sr-Latn-RS" sz="2400" dirty="0" err="1"/>
              <a:t>years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6.   </a:t>
            </a:r>
            <a:r>
              <a:rPr lang="sr-Latn-RS" sz="2400" dirty="0" err="1"/>
              <a:t>Nikola’s</a:t>
            </a:r>
            <a:r>
              <a:rPr lang="sr-Latn-RS" sz="2400" dirty="0"/>
              <a:t> </a:t>
            </a:r>
            <a:r>
              <a:rPr lang="sr-Latn-RS" sz="2400" dirty="0" err="1"/>
              <a:t>friend</a:t>
            </a:r>
            <a:r>
              <a:rPr lang="sr-Latn-RS" sz="2400" dirty="0"/>
              <a:t> _________ (</a:t>
            </a:r>
            <a:r>
              <a:rPr lang="sr-Latn-RS" sz="2400" dirty="0" err="1"/>
              <a:t>finish</a:t>
            </a:r>
            <a:r>
              <a:rPr lang="sr-Latn-RS" sz="2400" dirty="0"/>
              <a:t>)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faculty</a:t>
            </a:r>
            <a:r>
              <a:rPr lang="sr-Latn-RS" sz="2400" dirty="0"/>
              <a:t> </a:t>
            </a:r>
            <a:r>
              <a:rPr lang="sr-Latn-RS" sz="2400" dirty="0" err="1"/>
              <a:t>yesterday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7.   </a:t>
            </a:r>
            <a:r>
              <a:rPr lang="sr-Latn-RS" sz="2400" dirty="0" err="1"/>
              <a:t>They</a:t>
            </a:r>
            <a:r>
              <a:rPr lang="sr-Latn-RS" sz="2400" dirty="0"/>
              <a:t> ______________ (</a:t>
            </a:r>
            <a:r>
              <a:rPr lang="sr-Latn-RS" sz="2400" dirty="0" err="1"/>
              <a:t>know</a:t>
            </a:r>
            <a:r>
              <a:rPr lang="sr-Latn-RS" sz="2400" dirty="0"/>
              <a:t>) </a:t>
            </a:r>
            <a:r>
              <a:rPr lang="sr-Latn-RS" sz="2400" dirty="0" err="1"/>
              <a:t>since</a:t>
            </a:r>
            <a:r>
              <a:rPr lang="sr-Latn-RS" sz="2400" dirty="0"/>
              <a:t> </a:t>
            </a:r>
            <a:r>
              <a:rPr lang="sr-Latn-RS" sz="2400" dirty="0" err="1"/>
              <a:t>they</a:t>
            </a:r>
            <a:r>
              <a:rPr lang="sr-Latn-RS" sz="2400" dirty="0"/>
              <a:t> </a:t>
            </a:r>
            <a:r>
              <a:rPr lang="sr-Latn-RS" sz="2400" dirty="0" err="1"/>
              <a:t>were</a:t>
            </a:r>
            <a:r>
              <a:rPr lang="sr-Latn-RS" sz="2400" dirty="0"/>
              <a:t> </a:t>
            </a:r>
            <a:r>
              <a:rPr lang="sr-Latn-RS" sz="2400" dirty="0" err="1"/>
              <a:t>children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8.   </a:t>
            </a:r>
            <a:r>
              <a:rPr lang="sr-Latn-RS" sz="2400" dirty="0" err="1"/>
              <a:t>She</a:t>
            </a:r>
            <a:r>
              <a:rPr lang="sr-Latn-RS" sz="2400" dirty="0"/>
              <a:t> ________________ (</a:t>
            </a:r>
            <a:r>
              <a:rPr lang="sr-Latn-RS" sz="2400" dirty="0" err="1"/>
              <a:t>not</a:t>
            </a:r>
            <a:r>
              <a:rPr lang="sr-Latn-RS" sz="2400" dirty="0"/>
              <a:t> go </a:t>
            </a:r>
            <a:r>
              <a:rPr lang="sr-Latn-RS" sz="2400" dirty="0" err="1"/>
              <a:t>out</a:t>
            </a:r>
            <a:r>
              <a:rPr lang="sr-Latn-RS" sz="2400" dirty="0"/>
              <a:t>) last </a:t>
            </a:r>
            <a:r>
              <a:rPr lang="sr-Latn-RS" sz="2400" dirty="0" err="1"/>
              <a:t>month</a:t>
            </a:r>
            <a:r>
              <a:rPr lang="sr-Latn-RS" sz="2400" dirty="0"/>
              <a:t>. </a:t>
            </a:r>
            <a:r>
              <a:rPr lang="sr-Latn-RS" sz="2400" dirty="0" err="1"/>
              <a:t>She</a:t>
            </a:r>
            <a:r>
              <a:rPr lang="sr-Latn-RS" sz="2400" dirty="0"/>
              <a:t> </a:t>
            </a:r>
            <a:r>
              <a:rPr lang="sr-Latn-RS" sz="2400" dirty="0" err="1"/>
              <a:t>was</a:t>
            </a:r>
            <a:r>
              <a:rPr lang="sr-Latn-RS" sz="2400" dirty="0"/>
              <a:t> </a:t>
            </a:r>
            <a:r>
              <a:rPr lang="sr-Latn-RS" sz="2400" dirty="0" err="1"/>
              <a:t>sick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BA" sz="2400" dirty="0"/>
              <a:t>9.   </a:t>
            </a:r>
            <a:r>
              <a:rPr lang="sr-Latn-BA" sz="2400" dirty="0" err="1"/>
              <a:t>We</a:t>
            </a:r>
            <a:r>
              <a:rPr lang="sr-Latn-BA" sz="2400" dirty="0"/>
              <a:t> ___________________ (be) on </a:t>
            </a:r>
            <a:r>
              <a:rPr lang="sr-Latn-BA" sz="2400" dirty="0" err="1"/>
              <a:t>holiday</a:t>
            </a:r>
            <a:r>
              <a:rPr lang="sr-Latn-BA" sz="2400" dirty="0"/>
              <a:t> </a:t>
            </a:r>
            <a:r>
              <a:rPr lang="sr-Latn-BA" sz="2400" dirty="0" err="1"/>
              <a:t>this</a:t>
            </a:r>
            <a:r>
              <a:rPr lang="sr-Latn-BA" sz="2400" dirty="0"/>
              <a:t> </a:t>
            </a:r>
            <a:r>
              <a:rPr lang="sr-Latn-BA" sz="2400" dirty="0" err="1"/>
              <a:t>year</a:t>
            </a:r>
            <a:r>
              <a:rPr lang="sr-Latn-BA" sz="2400" dirty="0"/>
              <a:t>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DDA69F6-07F0-4F9D-A6E3-B3D8BE2F37CF}"/>
              </a:ext>
            </a:extLst>
          </p:cNvPr>
          <p:cNvSpPr txBox="1">
            <a:spLocks/>
          </p:cNvSpPr>
          <p:nvPr/>
        </p:nvSpPr>
        <p:spPr>
          <a:xfrm>
            <a:off x="2654424" y="1686758"/>
            <a:ext cx="781234" cy="5511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did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2400" b="1" dirty="0"/>
          </a:p>
        </p:txBody>
      </p:sp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xmlns="" id="{959119C7-EFA5-4A50-BA30-575A01D3A14F}"/>
              </a:ext>
            </a:extLst>
          </p:cNvPr>
          <p:cNvSpPr txBox="1">
            <a:spLocks/>
          </p:cNvSpPr>
          <p:nvPr/>
        </p:nvSpPr>
        <p:spPr>
          <a:xfrm>
            <a:off x="2938507" y="2193535"/>
            <a:ext cx="1828800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has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written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6" name="Rezervirano mjesto sadržaja 3">
            <a:extLst>
              <a:ext uri="{FF2B5EF4-FFF2-40B4-BE49-F238E27FC236}">
                <a16:creationId xmlns:a16="http://schemas.microsoft.com/office/drawing/2014/main" xmlns="" id="{FE99B6BC-AA71-45B9-9170-EEE25E045950}"/>
              </a:ext>
            </a:extLst>
          </p:cNvPr>
          <p:cNvSpPr txBox="1">
            <a:spLocks/>
          </p:cNvSpPr>
          <p:nvPr/>
        </p:nvSpPr>
        <p:spPr>
          <a:xfrm>
            <a:off x="2352581" y="2664799"/>
            <a:ext cx="1828800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has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xmlns="" id="{BF04CB84-120A-499F-9C64-DA56F8E1FF7B}"/>
              </a:ext>
            </a:extLst>
          </p:cNvPr>
          <p:cNvSpPr txBox="1">
            <a:spLocks/>
          </p:cNvSpPr>
          <p:nvPr/>
        </p:nvSpPr>
        <p:spPr>
          <a:xfrm>
            <a:off x="4802815" y="2664799"/>
            <a:ext cx="1828800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flown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xmlns="" id="{58CD8451-132F-412D-A115-E92A90BB6E93}"/>
              </a:ext>
            </a:extLst>
          </p:cNvPr>
          <p:cNvSpPr txBox="1">
            <a:spLocks/>
          </p:cNvSpPr>
          <p:nvPr/>
        </p:nvSpPr>
        <p:spPr>
          <a:xfrm>
            <a:off x="3266981" y="3226657"/>
            <a:ext cx="1828800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was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9" name="Rezervirano mjesto sadržaja 3">
            <a:extLst>
              <a:ext uri="{FF2B5EF4-FFF2-40B4-BE49-F238E27FC236}">
                <a16:creationId xmlns:a16="http://schemas.microsoft.com/office/drawing/2014/main" xmlns="" id="{B53E149D-16E1-421A-A447-E35BF960A683}"/>
              </a:ext>
            </a:extLst>
          </p:cNvPr>
          <p:cNvSpPr txBox="1">
            <a:spLocks/>
          </p:cNvSpPr>
          <p:nvPr/>
        </p:nvSpPr>
        <p:spPr>
          <a:xfrm>
            <a:off x="1438181" y="3685163"/>
            <a:ext cx="1828800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have</a:t>
            </a:r>
            <a:r>
              <a:rPr lang="sr-Latn-RS" sz="2400" b="1" dirty="0">
                <a:solidFill>
                  <a:srgbClr val="FF0000"/>
                </a:solidFill>
              </a:rPr>
              <a:t>  had</a:t>
            </a: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10" name="Rezervirano mjesto sadržaja 3">
            <a:extLst>
              <a:ext uri="{FF2B5EF4-FFF2-40B4-BE49-F238E27FC236}">
                <a16:creationId xmlns:a16="http://schemas.microsoft.com/office/drawing/2014/main" xmlns="" id="{94F56C61-809C-4599-91C0-DAF4EF72604C}"/>
              </a:ext>
            </a:extLst>
          </p:cNvPr>
          <p:cNvSpPr txBox="1">
            <a:spLocks/>
          </p:cNvSpPr>
          <p:nvPr/>
        </p:nvSpPr>
        <p:spPr>
          <a:xfrm>
            <a:off x="2974015" y="4203760"/>
            <a:ext cx="1828800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finished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xmlns="" id="{69CCA8F0-FD94-4CFA-A1D7-0F00E115944A}"/>
              </a:ext>
            </a:extLst>
          </p:cNvPr>
          <p:cNvSpPr txBox="1">
            <a:spLocks/>
          </p:cNvSpPr>
          <p:nvPr/>
        </p:nvSpPr>
        <p:spPr>
          <a:xfrm>
            <a:off x="1959001" y="4641890"/>
            <a:ext cx="2030028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have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known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xmlns="" id="{E1940545-57EA-4CF7-BE1E-5E3F8DCB7927}"/>
              </a:ext>
            </a:extLst>
          </p:cNvPr>
          <p:cNvSpPr txBox="1">
            <a:spLocks/>
          </p:cNvSpPr>
          <p:nvPr/>
        </p:nvSpPr>
        <p:spPr>
          <a:xfrm>
            <a:off x="1701555" y="5135047"/>
            <a:ext cx="2320030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did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not</a:t>
            </a:r>
            <a:r>
              <a:rPr lang="sr-Latn-RS" sz="2400" b="1" dirty="0">
                <a:solidFill>
                  <a:srgbClr val="FF0000"/>
                </a:solidFill>
              </a:rPr>
              <a:t> go </a:t>
            </a:r>
            <a:r>
              <a:rPr lang="sr-Latn-RS" sz="2400" b="1" dirty="0" err="1">
                <a:solidFill>
                  <a:srgbClr val="FF0000"/>
                </a:solidFill>
              </a:rPr>
              <a:t>out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xmlns="" id="{AE516504-B75E-439E-8E34-98EA326EDDEE}"/>
              </a:ext>
            </a:extLst>
          </p:cNvPr>
          <p:cNvSpPr txBox="1">
            <a:spLocks/>
          </p:cNvSpPr>
          <p:nvPr/>
        </p:nvSpPr>
        <p:spPr>
          <a:xfrm>
            <a:off x="1843597" y="5648566"/>
            <a:ext cx="2402888" cy="568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have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not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been</a:t>
            </a:r>
            <a:endParaRPr lang="sr-Latn-RS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sr-Latn-BA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342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B060AC-6B79-4529-889C-1171BAA1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99" y="183110"/>
            <a:ext cx="9404723" cy="763523"/>
          </a:xfrm>
        </p:spPr>
        <p:txBody>
          <a:bodyPr/>
          <a:lstStyle/>
          <a:p>
            <a:pPr algn="ctr"/>
            <a:r>
              <a:rPr lang="sr-Latn-RS" b="1" dirty="0"/>
              <a:t>LABEL THE PICTURES</a:t>
            </a:r>
            <a:endParaRPr lang="sr-Latn-BA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103AE9-6954-4AE2-AB55-0C5341E6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58" y="2880005"/>
            <a:ext cx="1781608" cy="399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dirty="0" err="1"/>
              <a:t>Keyboard</a:t>
            </a:r>
            <a:endParaRPr lang="sr-Latn-BA" sz="24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A1000FBB-DEE6-4868-A681-E9FBBFAB6BD9}"/>
              </a:ext>
            </a:extLst>
          </p:cNvPr>
          <p:cNvSpPr txBox="1">
            <a:spLocks/>
          </p:cNvSpPr>
          <p:nvPr/>
        </p:nvSpPr>
        <p:spPr>
          <a:xfrm>
            <a:off x="1476761" y="5810070"/>
            <a:ext cx="1781608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Spice</a:t>
            </a:r>
            <a:endParaRPr lang="sr-Latn-BA" sz="2400" b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28B32433-7BBA-489A-BFB0-FAA01EDBDD68}"/>
              </a:ext>
            </a:extLst>
          </p:cNvPr>
          <p:cNvSpPr txBox="1">
            <a:spLocks/>
          </p:cNvSpPr>
          <p:nvPr/>
        </p:nvSpPr>
        <p:spPr>
          <a:xfrm>
            <a:off x="5080425" y="3092239"/>
            <a:ext cx="2932955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Exhaust</a:t>
            </a:r>
            <a:r>
              <a:rPr lang="sr-Latn-RS" sz="2400" b="1" dirty="0"/>
              <a:t> </a:t>
            </a:r>
            <a:r>
              <a:rPr lang="sr-Latn-RS" sz="2400" b="1" dirty="0" err="1"/>
              <a:t>fumes</a:t>
            </a:r>
            <a:endParaRPr lang="sr-Latn-BA" sz="2400" b="1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ED9B2D6D-70FB-4F91-93E8-4DAF7D5BCECF}"/>
              </a:ext>
            </a:extLst>
          </p:cNvPr>
          <p:cNvSpPr txBox="1">
            <a:spLocks/>
          </p:cNvSpPr>
          <p:nvPr/>
        </p:nvSpPr>
        <p:spPr>
          <a:xfrm>
            <a:off x="9016991" y="5312637"/>
            <a:ext cx="2540735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2400" b="1" dirty="0" err="1"/>
              <a:t>The</a:t>
            </a:r>
            <a:r>
              <a:rPr lang="sr-Latn-RS" sz="2400" b="1" dirty="0"/>
              <a:t> </a:t>
            </a:r>
            <a:r>
              <a:rPr lang="sr-Latn-RS" sz="2400" b="1" dirty="0" err="1"/>
              <a:t>Earth’s</a:t>
            </a:r>
            <a:r>
              <a:rPr lang="sr-Latn-RS" sz="2400" b="1" dirty="0"/>
              <a:t> </a:t>
            </a:r>
            <a:r>
              <a:rPr lang="sr-Latn-RS" sz="2400" b="1" dirty="0" err="1"/>
              <a:t>crust</a:t>
            </a:r>
            <a:endParaRPr lang="sr-Latn-BA" sz="2400" b="1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6A034529-2A76-42E2-BFF3-0A160CFA11DB}"/>
              </a:ext>
            </a:extLst>
          </p:cNvPr>
          <p:cNvGrpSpPr/>
          <p:nvPr/>
        </p:nvGrpSpPr>
        <p:grpSpPr>
          <a:xfrm>
            <a:off x="400976" y="1276539"/>
            <a:ext cx="7635678" cy="4713257"/>
            <a:chOff x="400976" y="1276539"/>
            <a:chExt cx="7635678" cy="4713257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xmlns="" id="{4091AAD0-8CA1-4865-8DA0-C4587F40B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976" y="1565526"/>
              <a:ext cx="3362325" cy="1314450"/>
            </a:xfrm>
            <a:prstGeom prst="rect">
              <a:avLst/>
            </a:prstGeom>
          </p:spPr>
        </p:pic>
        <p:pic>
          <p:nvPicPr>
            <p:cNvPr id="2052" name="Picture 4" descr="Top 10 spices you should have in your kitchen">
              <a:extLst>
                <a:ext uri="{FF2B5EF4-FFF2-40B4-BE49-F238E27FC236}">
                  <a16:creationId xmlns:a16="http://schemas.microsoft.com/office/drawing/2014/main" xmlns="" id="{47FA6760-84E5-46CB-AE78-DA9EB8F06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76" y="3591883"/>
              <a:ext cx="3327280" cy="221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Air Pollution Increases COPD Risk, Speeds Aging Process | RT">
              <a:extLst>
                <a:ext uri="{FF2B5EF4-FFF2-40B4-BE49-F238E27FC236}">
                  <a16:creationId xmlns:a16="http://schemas.microsoft.com/office/drawing/2014/main" xmlns="" id="{C58094B8-9394-4599-A87F-241F79D40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808" y="1276539"/>
              <a:ext cx="3784846" cy="1892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Slika 4">
              <a:extLst>
                <a:ext uri="{FF2B5EF4-FFF2-40B4-BE49-F238E27FC236}">
                  <a16:creationId xmlns:a16="http://schemas.microsoft.com/office/drawing/2014/main" xmlns="" id="{BD17CDE3-6C10-412A-A395-897B2C47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4132" y="3689039"/>
              <a:ext cx="2468723" cy="2300757"/>
            </a:xfrm>
            <a:prstGeom prst="rect">
              <a:avLst/>
            </a:prstGeom>
          </p:spPr>
        </p:pic>
      </p:grp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007CCE53-6660-4EE4-9B50-C62D0AC90943}"/>
              </a:ext>
            </a:extLst>
          </p:cNvPr>
          <p:cNvSpPr txBox="1">
            <a:spLocks/>
          </p:cNvSpPr>
          <p:nvPr/>
        </p:nvSpPr>
        <p:spPr>
          <a:xfrm>
            <a:off x="4723009" y="5987383"/>
            <a:ext cx="3423536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University</a:t>
            </a:r>
            <a:r>
              <a:rPr lang="sr-Latn-RS" sz="2400" b="1" dirty="0"/>
              <a:t> diploma</a:t>
            </a:r>
            <a:endParaRPr lang="sr-Latn-BA" sz="2400" b="1" dirty="0"/>
          </a:p>
        </p:txBody>
      </p:sp>
      <p:pic>
        <p:nvPicPr>
          <p:cNvPr id="9" name="Picture 2" descr="It's Snowing Iron Near the Earth's Core - Universe Today">
            <a:extLst>
              <a:ext uri="{FF2B5EF4-FFF2-40B4-BE49-F238E27FC236}">
                <a16:creationId xmlns:a16="http://schemas.microsoft.com/office/drawing/2014/main" xmlns="" id="{121A6092-F717-41F4-AC94-62043838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545" y="1928117"/>
            <a:ext cx="3810001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6">
            <a:extLst>
              <a:ext uri="{FF2B5EF4-FFF2-40B4-BE49-F238E27FC236}">
                <a16:creationId xmlns:a16="http://schemas.microsoft.com/office/drawing/2014/main" xmlns="" id="{747E5F10-7E43-47E0-95C1-507DB1175004}"/>
              </a:ext>
            </a:extLst>
          </p:cNvPr>
          <p:cNvCxnSpPr>
            <a:cxnSpLocks/>
          </p:cNvCxnSpPr>
          <p:nvPr/>
        </p:nvCxnSpPr>
        <p:spPr>
          <a:xfrm flipH="1" flipV="1">
            <a:off x="9241654" y="4172505"/>
            <a:ext cx="674703" cy="1134910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3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E2FF456-7D8D-493A-89CD-7D4F620AD079}"/>
              </a:ext>
            </a:extLst>
          </p:cNvPr>
          <p:cNvSpPr txBox="1">
            <a:spLocks/>
          </p:cNvSpPr>
          <p:nvPr/>
        </p:nvSpPr>
        <p:spPr>
          <a:xfrm>
            <a:off x="1551763" y="2623071"/>
            <a:ext cx="1781608" cy="3994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/>
              <a:t>PC</a:t>
            </a:r>
            <a:endParaRPr lang="sr-Latn-BA" sz="2400" b="1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10BD4C58-F493-40DA-92D7-8F9788AD5A03}"/>
              </a:ext>
            </a:extLst>
          </p:cNvPr>
          <p:cNvSpPr txBox="1">
            <a:spLocks/>
          </p:cNvSpPr>
          <p:nvPr/>
        </p:nvSpPr>
        <p:spPr>
          <a:xfrm>
            <a:off x="9367547" y="2713889"/>
            <a:ext cx="1781608" cy="3994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Curious</a:t>
            </a:r>
            <a:endParaRPr lang="sr-Latn-BA" sz="24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ADBE7E86-DC8D-42CB-BDA5-46AA851D1EE8}"/>
              </a:ext>
            </a:extLst>
          </p:cNvPr>
          <p:cNvSpPr txBox="1">
            <a:spLocks/>
          </p:cNvSpPr>
          <p:nvPr/>
        </p:nvSpPr>
        <p:spPr>
          <a:xfrm>
            <a:off x="4996324" y="2687423"/>
            <a:ext cx="1781608" cy="3994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Goods</a:t>
            </a:r>
            <a:endParaRPr lang="sr-Latn-BA" sz="2400" b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4FC58657-F2F1-476F-9D95-F7ACAD1D62C3}"/>
              </a:ext>
            </a:extLst>
          </p:cNvPr>
          <p:cNvSpPr txBox="1">
            <a:spLocks/>
          </p:cNvSpPr>
          <p:nvPr/>
        </p:nvSpPr>
        <p:spPr>
          <a:xfrm>
            <a:off x="1787523" y="6070907"/>
            <a:ext cx="2482635" cy="3994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Deforestation</a:t>
            </a:r>
            <a:endParaRPr lang="sr-Latn-BA" sz="2400" b="1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456BC6C6-46D1-4226-8617-9AB95C980269}"/>
              </a:ext>
            </a:extLst>
          </p:cNvPr>
          <p:cNvGrpSpPr/>
          <p:nvPr/>
        </p:nvGrpSpPr>
        <p:grpSpPr>
          <a:xfrm>
            <a:off x="1000056" y="276750"/>
            <a:ext cx="9258294" cy="5890391"/>
            <a:chOff x="936874" y="-150396"/>
            <a:chExt cx="9469594" cy="5890391"/>
          </a:xfrm>
        </p:grpSpPr>
        <p:pic>
          <p:nvPicPr>
            <p:cNvPr id="1030" name="Picture 6" descr="Rural Economy, Consumer Goods Sales To See Revival Ahead, Says ...">
              <a:extLst>
                <a:ext uri="{FF2B5EF4-FFF2-40B4-BE49-F238E27FC236}">
                  <a16:creationId xmlns:a16="http://schemas.microsoft.com/office/drawing/2014/main" xmlns="" id="{06294146-DF70-40A2-AC54-A01180977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426" y="-150396"/>
              <a:ext cx="3683054" cy="24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eforestation and forest degradation | IUCN">
              <a:extLst>
                <a:ext uri="{FF2B5EF4-FFF2-40B4-BE49-F238E27FC236}">
                  <a16:creationId xmlns:a16="http://schemas.microsoft.com/office/drawing/2014/main" xmlns="" id="{B9F55A3B-C340-42EC-811C-3E6B48B81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74" y="2874455"/>
              <a:ext cx="4773135" cy="280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Endangered Species Are Our Responsibility To Care For">
              <a:extLst>
                <a:ext uri="{FF2B5EF4-FFF2-40B4-BE49-F238E27FC236}">
                  <a16:creationId xmlns:a16="http://schemas.microsoft.com/office/drawing/2014/main" xmlns="" id="{D41BE83C-5A14-4D0F-BA8F-BB0C9099D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818" y="2838891"/>
              <a:ext cx="3467650" cy="290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97134B15-4D52-4BD4-A00F-981B76D3ABFE}"/>
              </a:ext>
            </a:extLst>
          </p:cNvPr>
          <p:cNvSpPr txBox="1">
            <a:spLocks/>
          </p:cNvSpPr>
          <p:nvPr/>
        </p:nvSpPr>
        <p:spPr>
          <a:xfrm>
            <a:off x="6777932" y="6181775"/>
            <a:ext cx="3724386" cy="3994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2400" b="1" dirty="0" err="1"/>
              <a:t>Endangered</a:t>
            </a:r>
            <a:r>
              <a:rPr lang="sr-Latn-RS" sz="2400" b="1" dirty="0"/>
              <a:t> </a:t>
            </a:r>
            <a:r>
              <a:rPr lang="sr-Latn-RS" sz="2400" b="1" dirty="0" err="1"/>
              <a:t>species</a:t>
            </a:r>
            <a:endParaRPr lang="sr-Latn-BA" sz="2400" b="1" dirty="0"/>
          </a:p>
        </p:txBody>
      </p:sp>
      <p:pic>
        <p:nvPicPr>
          <p:cNvPr id="2050" name="Picture 2" descr="Anketa: Koliko je star vaš računar?">
            <a:extLst>
              <a:ext uri="{FF2B5EF4-FFF2-40B4-BE49-F238E27FC236}">
                <a16:creationId xmlns:a16="http://schemas.microsoft.com/office/drawing/2014/main" xmlns="" id="{D75B9B6A-F25F-4B61-87F8-54AB188F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51" y="395776"/>
            <a:ext cx="3600873" cy="22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r child's curiosity is actually a good thing - everymum">
            <a:extLst>
              <a:ext uri="{FF2B5EF4-FFF2-40B4-BE49-F238E27FC236}">
                <a16:creationId xmlns:a16="http://schemas.microsoft.com/office/drawing/2014/main" xmlns="" id="{9DC3C096-B0A2-4DE5-BB82-D26FB1B6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356" y="574437"/>
            <a:ext cx="3870593" cy="21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4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xmlns="" id="{ED8CAE1A-2CBC-43B0-A41F-32C15F5F713A}"/>
              </a:ext>
            </a:extLst>
          </p:cNvPr>
          <p:cNvSpPr txBox="1">
            <a:spLocks/>
          </p:cNvSpPr>
          <p:nvPr/>
        </p:nvSpPr>
        <p:spPr>
          <a:xfrm>
            <a:off x="352148" y="1225119"/>
            <a:ext cx="11292395" cy="5060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2400" dirty="0"/>
              <a:t>1.    </a:t>
            </a:r>
            <a:r>
              <a:rPr lang="sr-Latn-RS" sz="2400" dirty="0" err="1"/>
              <a:t>There</a:t>
            </a:r>
            <a:r>
              <a:rPr lang="sr-Latn-RS" sz="2400" dirty="0"/>
              <a:t> are more </a:t>
            </a:r>
            <a:r>
              <a:rPr lang="sr-Latn-RS" sz="2400" dirty="0" err="1"/>
              <a:t>and</a:t>
            </a:r>
            <a:r>
              <a:rPr lang="sr-Latn-RS" sz="2400" dirty="0"/>
              <a:t> more </a:t>
            </a:r>
            <a:r>
              <a:rPr lang="sr-Latn-RS" sz="2400" b="1" dirty="0" err="1">
                <a:solidFill>
                  <a:srgbClr val="FF0000"/>
                </a:solidFill>
              </a:rPr>
              <a:t>endangered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species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dirty="0" err="1"/>
              <a:t>like</a:t>
            </a:r>
            <a:r>
              <a:rPr lang="sr-Latn-RS" sz="2400" dirty="0"/>
              <a:t> </a:t>
            </a:r>
            <a:r>
              <a:rPr lang="sr-Latn-RS" sz="2400" dirty="0" err="1"/>
              <a:t>white</a:t>
            </a:r>
            <a:r>
              <a:rPr lang="sr-Latn-RS" sz="2400" dirty="0"/>
              <a:t> </a:t>
            </a:r>
            <a:r>
              <a:rPr lang="sr-Latn-RS" sz="2400" dirty="0" err="1"/>
              <a:t>bears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2.    </a:t>
            </a:r>
            <a:r>
              <a:rPr lang="sr-Latn-RS" sz="2400" dirty="0" err="1"/>
              <a:t>How</a:t>
            </a:r>
            <a:r>
              <a:rPr lang="sr-Latn-RS" sz="2400" dirty="0"/>
              <a:t> </a:t>
            </a:r>
            <a:r>
              <a:rPr lang="sr-Latn-RS" sz="2400" dirty="0" err="1"/>
              <a:t>much</a:t>
            </a:r>
            <a:r>
              <a:rPr lang="sr-Latn-RS" sz="2400" dirty="0"/>
              <a:t> </a:t>
            </a:r>
            <a:r>
              <a:rPr lang="sr-Latn-RS" sz="2400" dirty="0" err="1"/>
              <a:t>does</a:t>
            </a:r>
            <a:r>
              <a:rPr lang="sr-Latn-RS" sz="2400" dirty="0"/>
              <a:t> one </a:t>
            </a:r>
            <a:r>
              <a:rPr lang="sr-Latn-RS" sz="2400" b="1" dirty="0">
                <a:solidFill>
                  <a:srgbClr val="FF0000"/>
                </a:solidFill>
              </a:rPr>
              <a:t>PC</a:t>
            </a:r>
            <a:r>
              <a:rPr lang="sr-Latn-RS" sz="2400" dirty="0"/>
              <a:t> </a:t>
            </a:r>
            <a:r>
              <a:rPr lang="sr-Latn-RS" sz="2400" dirty="0" err="1"/>
              <a:t>cost</a:t>
            </a:r>
            <a:r>
              <a:rPr lang="sr-Latn-RS" sz="2400" dirty="0"/>
              <a:t>? I </a:t>
            </a:r>
            <a:r>
              <a:rPr lang="sr-Latn-RS" sz="2400" dirty="0" err="1"/>
              <a:t>want</a:t>
            </a:r>
            <a:r>
              <a:rPr lang="sr-Latn-RS" sz="2400" dirty="0"/>
              <a:t> </a:t>
            </a:r>
            <a:r>
              <a:rPr lang="sr-Latn-RS" sz="2400" dirty="0" err="1"/>
              <a:t>it</a:t>
            </a:r>
            <a:r>
              <a:rPr lang="sr-Latn-RS" sz="2400" dirty="0"/>
              <a:t> </a:t>
            </a:r>
            <a:r>
              <a:rPr lang="sr-Latn-RS" sz="2400" dirty="0" err="1"/>
              <a:t>for</a:t>
            </a:r>
            <a:r>
              <a:rPr lang="sr-Latn-RS" sz="2400" dirty="0"/>
              <a:t> </a:t>
            </a:r>
            <a:r>
              <a:rPr lang="sr-Latn-RS" sz="2400" dirty="0" err="1"/>
              <a:t>my</a:t>
            </a:r>
            <a:r>
              <a:rPr lang="sr-Latn-RS" sz="2400" dirty="0"/>
              <a:t> IT </a:t>
            </a:r>
            <a:r>
              <a:rPr lang="sr-Latn-RS" sz="2400" dirty="0" err="1"/>
              <a:t>studies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3.    </a:t>
            </a:r>
            <a:r>
              <a:rPr lang="sr-Latn-RS" sz="2400" dirty="0" err="1"/>
              <a:t>They</a:t>
            </a:r>
            <a:r>
              <a:rPr lang="sr-Latn-RS" sz="2400" dirty="0"/>
              <a:t> </a:t>
            </a:r>
            <a:r>
              <a:rPr lang="sr-Latn-RS" sz="2400" dirty="0" err="1"/>
              <a:t>need</a:t>
            </a:r>
            <a:r>
              <a:rPr lang="sr-Latn-RS" sz="2400" dirty="0"/>
              <a:t> </a:t>
            </a:r>
            <a:r>
              <a:rPr lang="sr-Latn-RS" sz="2400" dirty="0" err="1"/>
              <a:t>markets</a:t>
            </a:r>
            <a:r>
              <a:rPr lang="sr-Latn-RS" sz="2400" dirty="0"/>
              <a:t> to </a:t>
            </a:r>
            <a:r>
              <a:rPr lang="sr-Latn-RS" sz="2400" dirty="0" err="1"/>
              <a:t>sell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goods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4.    </a:t>
            </a:r>
            <a:r>
              <a:rPr lang="sr-Latn-RS" sz="2400" dirty="0" err="1"/>
              <a:t>Aunt</a:t>
            </a:r>
            <a:r>
              <a:rPr lang="sr-Latn-RS" sz="2400" dirty="0"/>
              <a:t> </a:t>
            </a:r>
            <a:r>
              <a:rPr lang="sr-Latn-RS" sz="2400" dirty="0" err="1"/>
              <a:t>Sarah</a:t>
            </a:r>
            <a:r>
              <a:rPr lang="sr-Latn-RS" sz="2400" dirty="0"/>
              <a:t> </a:t>
            </a:r>
            <a:r>
              <a:rPr lang="sr-Latn-RS" sz="2400" dirty="0" err="1"/>
              <a:t>never</a:t>
            </a:r>
            <a:r>
              <a:rPr lang="sr-Latn-RS" sz="2400" dirty="0"/>
              <a:t> </a:t>
            </a:r>
            <a:r>
              <a:rPr lang="sr-Latn-RS" sz="2400" dirty="0" err="1"/>
              <a:t>used</a:t>
            </a:r>
            <a:r>
              <a:rPr lang="sr-Latn-RS" sz="2400" dirty="0"/>
              <a:t> </a:t>
            </a:r>
            <a:r>
              <a:rPr lang="sr-Latn-RS" sz="2400" dirty="0" err="1"/>
              <a:t>any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spices</a:t>
            </a:r>
            <a:r>
              <a:rPr lang="sr-Latn-RS" sz="2400" dirty="0"/>
              <a:t> in </a:t>
            </a:r>
            <a:r>
              <a:rPr lang="sr-Latn-RS" sz="2400" dirty="0" err="1"/>
              <a:t>these</a:t>
            </a:r>
            <a:r>
              <a:rPr lang="sr-Latn-RS" sz="2400" dirty="0"/>
              <a:t> </a:t>
            </a:r>
            <a:r>
              <a:rPr lang="sr-Latn-RS" sz="2400" dirty="0" err="1"/>
              <a:t>pies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5.    </a:t>
            </a:r>
            <a:r>
              <a:rPr lang="sr-Latn-RS" sz="2400" dirty="0" err="1"/>
              <a:t>Minerals</a:t>
            </a:r>
            <a:r>
              <a:rPr lang="sr-Latn-RS" sz="2400" dirty="0"/>
              <a:t> </a:t>
            </a:r>
            <a:r>
              <a:rPr lang="sr-Latn-RS" sz="2400" dirty="0" err="1"/>
              <a:t>show</a:t>
            </a:r>
            <a:r>
              <a:rPr lang="sr-Latn-RS" sz="2400" dirty="0"/>
              <a:t> </a:t>
            </a:r>
            <a:r>
              <a:rPr lang="sr-Latn-RS" sz="2400" dirty="0" err="1"/>
              <a:t>naturally</a:t>
            </a:r>
            <a:r>
              <a:rPr lang="sr-Latn-RS" sz="2400" dirty="0"/>
              <a:t> in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Earth’s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crust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6.   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machine</a:t>
            </a:r>
            <a:r>
              <a:rPr lang="sr-Latn-RS" sz="2400" dirty="0"/>
              <a:t> is </a:t>
            </a:r>
            <a:r>
              <a:rPr lang="sr-Latn-RS" sz="2400" dirty="0" err="1"/>
              <a:t>operated</a:t>
            </a:r>
            <a:r>
              <a:rPr lang="sr-Latn-RS" sz="2400" dirty="0"/>
              <a:t> </a:t>
            </a:r>
            <a:r>
              <a:rPr lang="sr-Latn-RS" sz="2400" dirty="0" err="1"/>
              <a:t>by</a:t>
            </a:r>
            <a:r>
              <a:rPr lang="sr-Latn-RS" sz="2400" dirty="0"/>
              <a:t>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keyboard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7.   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destruction</a:t>
            </a:r>
            <a:r>
              <a:rPr lang="sr-Latn-RS" sz="2400" dirty="0"/>
              <a:t> </a:t>
            </a:r>
            <a:r>
              <a:rPr lang="sr-Latn-RS" sz="2400" dirty="0" err="1"/>
              <a:t>of</a:t>
            </a:r>
            <a:r>
              <a:rPr lang="sr-Latn-RS" sz="2400" dirty="0"/>
              <a:t> </a:t>
            </a:r>
            <a:r>
              <a:rPr lang="sr-Latn-RS" sz="2400" dirty="0" err="1"/>
              <a:t>trees</a:t>
            </a:r>
            <a:r>
              <a:rPr lang="sr-Latn-RS" sz="2400" dirty="0"/>
              <a:t> </a:t>
            </a:r>
            <a:r>
              <a:rPr lang="sr-Latn-RS" sz="2400" dirty="0" err="1"/>
              <a:t>has</a:t>
            </a:r>
            <a:r>
              <a:rPr lang="sr-Latn-RS" sz="2400" dirty="0"/>
              <a:t> </a:t>
            </a:r>
            <a:r>
              <a:rPr lang="sr-Latn-RS" sz="2400" dirty="0" err="1"/>
              <a:t>resulted</a:t>
            </a:r>
            <a:r>
              <a:rPr lang="sr-Latn-RS" sz="2400" dirty="0"/>
              <a:t> in </a:t>
            </a:r>
            <a:r>
              <a:rPr lang="sr-Latn-RS" sz="2400" dirty="0" err="1"/>
              <a:t>almost</a:t>
            </a:r>
            <a:r>
              <a:rPr lang="sr-Latn-RS" sz="2400" dirty="0"/>
              <a:t> </a:t>
            </a:r>
            <a:r>
              <a:rPr lang="sr-Latn-RS" sz="2400" dirty="0" err="1"/>
              <a:t>comlete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deforestation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8.    </a:t>
            </a:r>
            <a:r>
              <a:rPr lang="sr-Latn-RS" sz="2400" dirty="0" err="1"/>
              <a:t>She</a:t>
            </a:r>
            <a:r>
              <a:rPr lang="sr-Latn-RS" sz="2400" dirty="0"/>
              <a:t> </a:t>
            </a:r>
            <a:r>
              <a:rPr lang="sr-Latn-RS" sz="2400" dirty="0" err="1"/>
              <a:t>looked</a:t>
            </a:r>
            <a:r>
              <a:rPr lang="sr-Latn-RS" sz="2400" dirty="0"/>
              <a:t> at </a:t>
            </a:r>
            <a:r>
              <a:rPr lang="sr-Latn-RS" sz="2400" dirty="0" err="1"/>
              <a:t>him</a:t>
            </a:r>
            <a:r>
              <a:rPr lang="sr-Latn-RS" sz="2400" dirty="0"/>
              <a:t> </a:t>
            </a:r>
            <a:r>
              <a:rPr lang="sr-Latn-RS" sz="2400" dirty="0" err="1"/>
              <a:t>with</a:t>
            </a:r>
            <a:r>
              <a:rPr lang="sr-Latn-RS" sz="2400" dirty="0"/>
              <a:t> a </a:t>
            </a:r>
            <a:r>
              <a:rPr lang="sr-Latn-RS" sz="2400" b="1" dirty="0" err="1">
                <a:solidFill>
                  <a:srgbClr val="FF0000"/>
                </a:solidFill>
              </a:rPr>
              <a:t>curious</a:t>
            </a:r>
            <a:r>
              <a:rPr lang="sr-Latn-RS" sz="2400" dirty="0"/>
              <a:t> </a:t>
            </a:r>
            <a:r>
              <a:rPr lang="sr-Latn-RS" sz="2400" dirty="0" err="1"/>
              <a:t>smile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9.   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university</a:t>
            </a:r>
            <a:r>
              <a:rPr lang="sr-Latn-RS" sz="2400" b="1" dirty="0">
                <a:solidFill>
                  <a:srgbClr val="FF0000"/>
                </a:solidFill>
              </a:rPr>
              <a:t> diploma </a:t>
            </a:r>
            <a:r>
              <a:rPr lang="sr-Latn-RS" sz="2400" dirty="0" err="1"/>
              <a:t>was</a:t>
            </a:r>
            <a:r>
              <a:rPr lang="sr-Latn-RS" sz="2400" dirty="0"/>
              <a:t> </a:t>
            </a:r>
            <a:r>
              <a:rPr lang="sr-Latn-RS" sz="2400" dirty="0" err="1"/>
              <a:t>written</a:t>
            </a:r>
            <a:r>
              <a:rPr lang="sr-Latn-RS" sz="2400" dirty="0"/>
              <a:t> in </a:t>
            </a:r>
            <a:r>
              <a:rPr lang="sr-Latn-RS" sz="2400" dirty="0" err="1"/>
              <a:t>English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10.  </a:t>
            </a:r>
            <a:r>
              <a:rPr lang="sr-Latn-RS" sz="2400" b="1" dirty="0" err="1">
                <a:solidFill>
                  <a:srgbClr val="FF0000"/>
                </a:solidFill>
              </a:rPr>
              <a:t>Exhaust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fumes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dirty="0"/>
              <a:t>from </a:t>
            </a:r>
            <a:r>
              <a:rPr lang="sr-Latn-RS" sz="2400" dirty="0" err="1"/>
              <a:t>cars</a:t>
            </a:r>
            <a:r>
              <a:rPr lang="sr-Latn-RS" sz="2400" dirty="0"/>
              <a:t> are </a:t>
            </a:r>
            <a:r>
              <a:rPr lang="sr-Latn-RS" sz="2400" dirty="0" err="1"/>
              <a:t>poisoning</a:t>
            </a:r>
            <a:r>
              <a:rPr lang="sr-Latn-RS" sz="2400" dirty="0"/>
              <a:t>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air</a:t>
            </a:r>
            <a:r>
              <a:rPr lang="sr-Latn-RS" sz="2400" dirty="0"/>
              <a:t> </a:t>
            </a:r>
            <a:r>
              <a:rPr lang="sr-Latn-RS" sz="2400" dirty="0" err="1"/>
              <a:t>of</a:t>
            </a:r>
            <a:r>
              <a:rPr lang="sr-Latn-RS" sz="2400" dirty="0"/>
              <a:t> </a:t>
            </a:r>
            <a:r>
              <a:rPr lang="sr-Latn-RS" sz="2400" dirty="0" err="1"/>
              <a:t>our</a:t>
            </a:r>
            <a:r>
              <a:rPr lang="sr-Latn-RS" sz="2400" dirty="0"/>
              <a:t> </a:t>
            </a:r>
            <a:r>
              <a:rPr lang="sr-Latn-RS" sz="2400" dirty="0" err="1"/>
              <a:t>cities</a:t>
            </a:r>
            <a:r>
              <a:rPr lang="sr-Latn-RS" sz="2400" dirty="0"/>
              <a:t>.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78FF87F4-1A91-4766-BF5B-40AA63B9D6B6}"/>
              </a:ext>
            </a:extLst>
          </p:cNvPr>
          <p:cNvSpPr txBox="1">
            <a:spLocks/>
          </p:cNvSpPr>
          <p:nvPr/>
        </p:nvSpPr>
        <p:spPr>
          <a:xfrm>
            <a:off x="671763" y="161256"/>
            <a:ext cx="9404723" cy="7442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b="1" dirty="0"/>
              <a:t>EXAMPLES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xmlns="" val="28290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199372-BF5C-4351-90DA-1F1DD62D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HAVE A NICE AND SUNNY SUMMER HOLIDAY</a:t>
            </a:r>
            <a:endParaRPr lang="sr-Latn-BA" b="1" dirty="0"/>
          </a:p>
        </p:txBody>
      </p:sp>
      <p:pic>
        <p:nvPicPr>
          <p:cNvPr id="3074" name="Picture 2" descr="Holiday vocabulary in English - Learn online with Games Pictures ...">
            <a:extLst>
              <a:ext uri="{FF2B5EF4-FFF2-40B4-BE49-F238E27FC236}">
                <a16:creationId xmlns:a16="http://schemas.microsoft.com/office/drawing/2014/main" xmlns="" id="{1995BD68-9862-4216-8F39-60FCB299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506" y="1853248"/>
            <a:ext cx="8988733" cy="48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633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260</TotalTime>
  <Words>448</Words>
  <Application>Microsoft Office PowerPoint</Application>
  <PresentationFormat>Custom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 REVISION</vt:lpstr>
      <vt:lpstr>MATCH THE QUESTIONS WITH THE APPROPRIATE WORD ON THE RIGHT</vt:lpstr>
      <vt:lpstr>CIRCLE THE ODD ONE OUT</vt:lpstr>
      <vt:lpstr>PUT THE VERBS IN THE CORRECT FORM OF PAST SIMPLE OR PRESENT PERFECT SIMPLE</vt:lpstr>
      <vt:lpstr>LABEL THE PICTURES</vt:lpstr>
      <vt:lpstr>Slide 6</vt:lpstr>
      <vt:lpstr>Slide 7</vt:lpstr>
      <vt:lpstr>HAVE A NICE AND SUNNY SUMMER HOLIDAY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REVISION</dc:title>
  <dc:creator>Branko</dc:creator>
  <cp:lastModifiedBy>Kristina Mataruga</cp:lastModifiedBy>
  <cp:revision>41</cp:revision>
  <dcterms:created xsi:type="dcterms:W3CDTF">2020-05-25T16:34:01Z</dcterms:created>
  <dcterms:modified xsi:type="dcterms:W3CDTF">2020-06-01T11:32:25Z</dcterms:modified>
</cp:coreProperties>
</file>