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eg" ContentType="vide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61838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FF66FF"/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02" y="-17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087E-777E-4DBB-B13A-D9DBC8BED664}" type="datetimeFigureOut">
              <a:rPr lang="sr-Latn-BA" smtClean="0"/>
              <a:pPr/>
              <a:t>8.6.2020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CC2A-1074-4FB5-9ABE-0E721A13B7C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249442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087E-777E-4DBB-B13A-D9DBC8BED664}" type="datetimeFigureOut">
              <a:rPr lang="sr-Latn-BA" smtClean="0"/>
              <a:pPr/>
              <a:t>8.6.2020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CC2A-1074-4FB5-9ABE-0E721A13B7C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126995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087E-777E-4DBB-B13A-D9DBC8BED664}" type="datetimeFigureOut">
              <a:rPr lang="sr-Latn-BA" smtClean="0"/>
              <a:pPr/>
              <a:t>8.6.2020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CC2A-1074-4FB5-9ABE-0E721A13B7C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34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087E-777E-4DBB-B13A-D9DBC8BED664}" type="datetimeFigureOut">
              <a:rPr lang="sr-Latn-BA" smtClean="0"/>
              <a:pPr/>
              <a:t>8.6.2020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CC2A-1074-4FB5-9ABE-0E721A13B7C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64068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087E-777E-4DBB-B13A-D9DBC8BED664}" type="datetimeFigureOut">
              <a:rPr lang="sr-Latn-BA" smtClean="0"/>
              <a:pPr/>
              <a:t>8.6.2020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CC2A-1074-4FB5-9ABE-0E721A13B7C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39555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087E-777E-4DBB-B13A-D9DBC8BED664}" type="datetimeFigureOut">
              <a:rPr lang="sr-Latn-BA" smtClean="0"/>
              <a:pPr/>
              <a:t>8.6.2020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CC2A-1074-4FB5-9ABE-0E721A13B7C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272566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087E-777E-4DBB-B13A-D9DBC8BED664}" type="datetimeFigureOut">
              <a:rPr lang="sr-Latn-BA" smtClean="0"/>
              <a:pPr/>
              <a:t>8.6.2020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CC2A-1074-4FB5-9ABE-0E721A13B7C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31638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087E-777E-4DBB-B13A-D9DBC8BED664}" type="datetimeFigureOut">
              <a:rPr lang="sr-Latn-BA" smtClean="0"/>
              <a:pPr/>
              <a:t>8.6.2020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CC2A-1074-4FB5-9ABE-0E721A13B7C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399873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087E-777E-4DBB-B13A-D9DBC8BED664}" type="datetimeFigureOut">
              <a:rPr lang="sr-Latn-BA" smtClean="0"/>
              <a:pPr/>
              <a:t>8.6.2020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CC2A-1074-4FB5-9ABE-0E721A13B7C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53460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087E-777E-4DBB-B13A-D9DBC8BED664}" type="datetimeFigureOut">
              <a:rPr lang="sr-Latn-BA" smtClean="0"/>
              <a:pPr/>
              <a:t>8.6.2020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CC2A-1074-4FB5-9ABE-0E721A13B7C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228029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087E-777E-4DBB-B13A-D9DBC8BED664}" type="datetimeFigureOut">
              <a:rPr lang="sr-Latn-BA" smtClean="0"/>
              <a:pPr/>
              <a:t>8.6.2020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CC2A-1074-4FB5-9ABE-0E721A13B7C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41901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7087E-777E-4DBB-B13A-D9DBC8BED664}" type="datetimeFigureOut">
              <a:rPr lang="sr-Latn-BA" smtClean="0"/>
              <a:pPr/>
              <a:t>8.6.2020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6CC2A-1074-4FB5-9ABE-0E721A13B7C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214788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eg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TEMATIKA MPEG.mpe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rcRect l="12839" r="13335" b="4166"/>
          <a:stretch>
            <a:fillRect/>
          </a:stretch>
        </p:blipFill>
        <p:spPr>
          <a:xfrm>
            <a:off x="3056583" y="1988840"/>
            <a:ext cx="4968552" cy="3312368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624535" y="404664"/>
            <a:ext cx="6400800" cy="1944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x-none" sz="6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МАТЕМАТИКА</a:t>
            </a:r>
            <a:endParaRPr kumimoji="0" lang="sr-Latn-BA" sz="6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19" y="692696"/>
            <a:ext cx="11017224" cy="5306144"/>
          </a:xfrm>
        </p:spPr>
        <p:txBody>
          <a:bodyPr>
            <a:normAutofit lnSpcReduction="10000"/>
          </a:bodyPr>
          <a:lstStyle/>
          <a:p>
            <a:pPr algn="l"/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Милан </a:t>
            </a:r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 купио 5 биоскопских улазница по 6 КМ и 7 свезака. Укупно је потрошио 86 КМ. Израчунај колико је коштала једна свеска.</a:t>
            </a:r>
          </a:p>
          <a:p>
            <a:pPr algn="l"/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Улазнице: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6=30</a:t>
            </a:r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86-30=56</a:t>
            </a:r>
          </a:p>
          <a:p>
            <a:pPr algn="l"/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х=56</a:t>
            </a:r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х=56:7</a:t>
            </a:r>
          </a:p>
          <a:p>
            <a:pPr algn="l"/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Х=8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r-Cyrl-R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дговор: Једна свеска је коштала 8 КМ.</a:t>
            </a:r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sr-Latn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oie_transparent - 2020-05-28T192106.9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4935" y="2564904"/>
            <a:ext cx="5361763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90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0439" y="1916832"/>
            <a:ext cx="8513287" cy="2448272"/>
          </a:xfrm>
        </p:spPr>
        <p:txBody>
          <a:bodyPr>
            <a:normAutofit lnSpcReduction="10000"/>
          </a:bodyPr>
          <a:lstStyle/>
          <a:p>
            <a:r>
              <a:rPr lang="x-none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Једначине са множењем и дијељењем</a:t>
            </a:r>
            <a:endParaRPr lang="sr-Latn-BA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oie_transparent - 2020-05-28T182405.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70375" y="-2622104"/>
            <a:ext cx="6669358" cy="11913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38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ie_transparent - 2020-05-28T182405.128.png"/>
          <p:cNvPicPr>
            <a:picLocks noChangeAspect="1"/>
          </p:cNvPicPr>
          <p:nvPr/>
        </p:nvPicPr>
        <p:blipFill>
          <a:blip r:embed="rId2" cstate="print"/>
          <a:srcRect l="12546" t="9941"/>
          <a:stretch>
            <a:fillRect/>
          </a:stretch>
        </p:blipFill>
        <p:spPr>
          <a:xfrm rot="5400000">
            <a:off x="2563788" y="-2563788"/>
            <a:ext cx="6858000" cy="1198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1052738"/>
            <a:ext cx="10337562" cy="1008111"/>
          </a:xfrm>
        </p:spPr>
        <p:txBody>
          <a:bodyPr/>
          <a:lstStyle/>
          <a:p>
            <a:r>
              <a:rPr lang="x-non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Непознати чинилац</a:t>
            </a:r>
            <a:endParaRPr lang="sr-Latn-B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1916832"/>
            <a:ext cx="8513287" cy="3721968"/>
          </a:xfrm>
        </p:spPr>
        <p:txBody>
          <a:bodyPr>
            <a:normAutofit fontScale="92500"/>
          </a:bodyPr>
          <a:lstStyle/>
          <a:p>
            <a:r>
              <a:rPr lang="sr-Latn-BA" dirty="0">
                <a:solidFill>
                  <a:schemeClr val="bg1"/>
                </a:solidFill>
              </a:rPr>
              <a:t> 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 множењ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ствар је 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проста</a:t>
            </a:r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Latn-B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 </a:t>
            </a:r>
            <a:r>
              <a:rPr lang="sr-Latn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чинилац не знаш ти,</a:t>
            </a:r>
          </a:p>
          <a:p>
            <a:r>
              <a:rPr lang="sr-Latn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ПРОИЗВОД ПОЗНАТИМ ЧИНИОЦЕМ </a:t>
            </a:r>
            <a:r>
              <a:rPr lang="sr-Latn-BA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ПОД</a:t>
            </a:r>
            <a:r>
              <a:rPr lang="sr-Cyrl-BA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ИЈ</a:t>
            </a:r>
            <a:r>
              <a:rPr lang="sr-Latn-BA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ЕЛИ</a:t>
            </a:r>
            <a:r>
              <a:rPr lang="sr-Latn-BA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r-Latn-BA" sz="2800" dirty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r-Latn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задовољни ће бити сви. </a:t>
            </a:r>
          </a:p>
          <a:p>
            <a:r>
              <a:rPr lang="sr-Latn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Latn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x=b,</a:t>
            </a:r>
            <a:r>
              <a:rPr lang="sr-Cyrl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x=b:a</a:t>
            </a:r>
          </a:p>
          <a:p>
            <a:r>
              <a:rPr lang="sr-Latn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sr-Latn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Latn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a=b,</a:t>
            </a:r>
            <a:r>
              <a:rPr lang="sr-Cyrl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x=b:a</a:t>
            </a:r>
          </a:p>
          <a:p>
            <a:endParaRPr lang="sr-Latn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0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ie_transparent - 2020-05-28T182405.128.png"/>
          <p:cNvPicPr>
            <a:picLocks noChangeAspect="1"/>
          </p:cNvPicPr>
          <p:nvPr/>
        </p:nvPicPr>
        <p:blipFill>
          <a:blip r:embed="rId2" cstate="print"/>
          <a:srcRect l="12546" t="9941"/>
          <a:stretch>
            <a:fillRect/>
          </a:stretch>
        </p:blipFill>
        <p:spPr>
          <a:xfrm rot="16200000" flipH="1">
            <a:off x="2622104" y="-2361454"/>
            <a:ext cx="6597351" cy="11841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980730"/>
            <a:ext cx="10337562" cy="1080119"/>
          </a:xfrm>
        </p:spPr>
        <p:txBody>
          <a:bodyPr/>
          <a:lstStyle/>
          <a:p>
            <a:r>
              <a:rPr lang="x-non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Непознати дјелилац</a:t>
            </a:r>
            <a:endParaRPr lang="sr-Latn-B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1988840"/>
            <a:ext cx="8513287" cy="3649960"/>
          </a:xfrm>
        </p:spPr>
        <p:txBody>
          <a:bodyPr/>
          <a:lstStyle/>
          <a:p>
            <a:r>
              <a:rPr lang="sr-Latn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Непознати 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елилац </a:t>
            </a:r>
            <a:r>
              <a:rPr lang="sr-Latn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 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</a:t>
            </a:r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иј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еши</a:t>
            </a:r>
            <a:r>
              <a:rPr lang="sr-Latn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sr-Latn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 све мисли ђак ће да 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погр</a:t>
            </a:r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иј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еши</a:t>
            </a:r>
            <a:r>
              <a:rPr lang="sr-Latn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sr-Latn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ал' ђак 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ешто </a:t>
            </a:r>
            <a:r>
              <a:rPr lang="sr-Latn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барата техником,</a:t>
            </a:r>
          </a:p>
          <a:p>
            <a:r>
              <a:rPr lang="sr-Latn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ПОД</a:t>
            </a:r>
            <a:r>
              <a:rPr lang="x-none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ИЈ</a:t>
            </a:r>
            <a:r>
              <a:rPr lang="sr-Latn-BA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ЕЛИЋЕ Д</a:t>
            </a:r>
            <a:r>
              <a:rPr lang="x-none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Ј</a:t>
            </a:r>
            <a:r>
              <a:rPr lang="sr-Latn-BA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ЕЉЕНИК </a:t>
            </a:r>
            <a:r>
              <a:rPr lang="sr-Latn-BA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КОЛИЧНИКОМ. </a:t>
            </a:r>
          </a:p>
          <a:p>
            <a:r>
              <a:rPr lang="sr-Latn-BA" sz="4400" dirty="0">
                <a:solidFill>
                  <a:schemeClr val="bg1"/>
                </a:solidFill>
              </a:rPr>
              <a:t>a</a:t>
            </a:r>
            <a:r>
              <a:rPr lang="sr-Latn-BA" sz="4400" dirty="0" smtClean="0">
                <a:solidFill>
                  <a:schemeClr val="bg1"/>
                </a:solidFill>
              </a:rPr>
              <a:t>:x=b,</a:t>
            </a:r>
            <a:r>
              <a:rPr lang="sr-Cyrl-BA" sz="4400" dirty="0" smtClean="0">
                <a:solidFill>
                  <a:schemeClr val="bg1"/>
                </a:solidFill>
              </a:rPr>
              <a:t> </a:t>
            </a:r>
            <a:r>
              <a:rPr lang="sr-Latn-BA" sz="4400" dirty="0" smtClean="0">
                <a:solidFill>
                  <a:schemeClr val="bg1"/>
                </a:solidFill>
              </a:rPr>
              <a:t>x=a:b</a:t>
            </a:r>
            <a:endParaRPr lang="sr-Latn-B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8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1196753"/>
            <a:ext cx="10337562" cy="1080119"/>
          </a:xfrm>
        </p:spPr>
        <p:txBody>
          <a:bodyPr/>
          <a:lstStyle/>
          <a:p>
            <a:r>
              <a:rPr lang="x-non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Непознати дјељеник</a:t>
            </a:r>
            <a:endParaRPr lang="sr-Latn-B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2420888"/>
            <a:ext cx="8513287" cy="3217912"/>
          </a:xfrm>
        </p:spPr>
        <p:txBody>
          <a:bodyPr>
            <a:normAutofit/>
          </a:bodyPr>
          <a:lstStyle/>
          <a:p>
            <a:r>
              <a:rPr lang="sr-Latn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школи је учила и мама тај познати стари трик, </a:t>
            </a:r>
          </a:p>
          <a:p>
            <a:r>
              <a:rPr lang="sr-Latn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</a:t>
            </a:r>
            <a:r>
              <a:rPr lang="sr-Latn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</a:t>
            </a:r>
            <a:r>
              <a:rPr lang="sr-Latn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ељеник </a:t>
            </a:r>
            <a:r>
              <a:rPr lang="sr-Latn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рачунамо кад </a:t>
            </a:r>
          </a:p>
          <a:p>
            <a:r>
              <a:rPr lang="sr-Latn-BA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ПОМНОЖИМО </a:t>
            </a:r>
            <a:r>
              <a:rPr lang="sr-Latn-BA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x-none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Ј</a:t>
            </a:r>
            <a:r>
              <a:rPr lang="sr-Latn-BA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ЕЛИЛАЦ </a:t>
            </a:r>
            <a:r>
              <a:rPr lang="sr-Latn-BA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И КОЛИЧНИК</a:t>
            </a:r>
            <a:r>
              <a:rPr lang="sr-Latn-BA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x-none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x:a=b,</a:t>
            </a:r>
            <a:r>
              <a:rPr lang="sr-Cyrl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x=b</a:t>
            </a:r>
            <a:r>
              <a:rPr lang="sr-Latn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Latn-B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r-Latn-BA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sr-Latn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oie_transparent - 2020-05-28T182405.128.png"/>
          <p:cNvPicPr>
            <a:picLocks noChangeAspect="1"/>
          </p:cNvPicPr>
          <p:nvPr/>
        </p:nvPicPr>
        <p:blipFill>
          <a:blip r:embed="rId2" cstate="print"/>
          <a:srcRect l="12546" t="87404"/>
          <a:stretch>
            <a:fillRect/>
          </a:stretch>
        </p:blipFill>
        <p:spPr>
          <a:xfrm rot="16200000" flipH="1">
            <a:off x="7904746" y="2600907"/>
            <a:ext cx="6858000" cy="1656185"/>
          </a:xfrm>
          <a:prstGeom prst="rect">
            <a:avLst/>
          </a:prstGeom>
        </p:spPr>
      </p:pic>
      <p:pic>
        <p:nvPicPr>
          <p:cNvPr id="6" name="Picture 5" descr="oie_transparent - 2020-05-28T182405.128.png"/>
          <p:cNvPicPr>
            <a:picLocks noChangeAspect="1"/>
          </p:cNvPicPr>
          <p:nvPr/>
        </p:nvPicPr>
        <p:blipFill>
          <a:blip r:embed="rId2" cstate="print"/>
          <a:srcRect l="12546" t="87404"/>
          <a:stretch>
            <a:fillRect/>
          </a:stretch>
        </p:blipFill>
        <p:spPr>
          <a:xfrm rot="5400000">
            <a:off x="-2600908" y="2600906"/>
            <a:ext cx="6858000" cy="1656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78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2447" y="548680"/>
            <a:ext cx="8513287" cy="3960440"/>
          </a:xfrm>
        </p:spPr>
        <p:txBody>
          <a:bodyPr>
            <a:noAutofit/>
          </a:bodyPr>
          <a:lstStyle/>
          <a:p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Уџбеник,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страна </a:t>
            </a:r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124</a:t>
            </a:r>
          </a:p>
          <a:p>
            <a:pPr algn="l"/>
            <a:endParaRPr lang="x-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Ријеши једначине:</a:t>
            </a:r>
            <a:endParaRPr lang="sr-Cyrl-BA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х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6=54                    </a:t>
            </a:r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 х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8=48</a:t>
            </a:r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х=54:6</a:t>
            </a:r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х=9</a:t>
            </a:r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Пр.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6=54</a:t>
            </a:r>
            <a:endParaRPr lang="sr-Latn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4975" y="3501008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х=48:8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656983" y="4077072"/>
            <a:ext cx="857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х=6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656983" y="4653136"/>
            <a:ext cx="2188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Пр.</a:t>
            </a:r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3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x-none" sz="3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x-none" sz="3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8=48</a:t>
            </a:r>
            <a:endParaRPr lang="sr-Latn-BA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oie_transparent - 2020-05-28T182405.128.png"/>
          <p:cNvPicPr>
            <a:picLocks noChangeAspect="1"/>
          </p:cNvPicPr>
          <p:nvPr/>
        </p:nvPicPr>
        <p:blipFill>
          <a:blip r:embed="rId2" cstate="print"/>
          <a:srcRect l="12546" t="87404"/>
          <a:stretch>
            <a:fillRect/>
          </a:stretch>
        </p:blipFill>
        <p:spPr>
          <a:xfrm rot="16200000" flipH="1">
            <a:off x="7904746" y="2600907"/>
            <a:ext cx="6858000" cy="1656185"/>
          </a:xfrm>
          <a:prstGeom prst="rect">
            <a:avLst/>
          </a:prstGeom>
        </p:spPr>
      </p:pic>
      <p:pic>
        <p:nvPicPr>
          <p:cNvPr id="15" name="Picture 14" descr="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81767">
            <a:off x="11330774" y="5224882"/>
            <a:ext cx="763213" cy="764704"/>
          </a:xfrm>
          <a:prstGeom prst="rect">
            <a:avLst/>
          </a:prstGeom>
        </p:spPr>
      </p:pic>
      <p:pic>
        <p:nvPicPr>
          <p:cNvPr id="16" name="Picture 15" descr="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70492" y="1484784"/>
            <a:ext cx="691346" cy="692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945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399" y="-387424"/>
            <a:ext cx="8513287" cy="5306144"/>
          </a:xfrm>
        </p:spPr>
        <p:txBody>
          <a:bodyPr>
            <a:noAutofit/>
          </a:bodyPr>
          <a:lstStyle/>
          <a:p>
            <a:pPr algn="l"/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l"/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в)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х:2=24                  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г)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х:4=15</a:t>
            </a:r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х=24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                    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х=15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х=48                        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х=60</a:t>
            </a:r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Пр.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48:2=24              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Пр.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60:4=15</a:t>
            </a:r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x-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д) 32:х=16</a:t>
            </a:r>
          </a:p>
          <a:p>
            <a:pPr algn="l"/>
            <a:r>
              <a:rPr lang="x-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х=32:16</a:t>
            </a:r>
          </a:p>
          <a:p>
            <a:pPr algn="l"/>
            <a:r>
              <a:rPr lang="x-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х=2</a:t>
            </a:r>
          </a:p>
          <a:p>
            <a:pPr algn="l"/>
            <a:r>
              <a:rPr lang="x-non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x-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Пр.32:2=16</a:t>
            </a:r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x-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sr-Latn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Kids count - Oklahoma Institute for Child Advocacy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99" y="4005064"/>
            <a:ext cx="4896544" cy="2561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402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303" y="620688"/>
            <a:ext cx="10089291" cy="4514056"/>
          </a:xfrm>
        </p:spPr>
        <p:txBody>
          <a:bodyPr>
            <a:normAutofit/>
          </a:bodyPr>
          <a:lstStyle/>
          <a:p>
            <a:pPr algn="l"/>
            <a:endParaRPr lang="x-none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На паркиралишту је било 8 аутомобила,а затим </a:t>
            </a:r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 пристигло </a:t>
            </a:r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још 8 пута толико, тако да их је укупно било 72. Колико аутомобила је накнадно дошло?</a:t>
            </a:r>
          </a:p>
          <a:p>
            <a:pPr algn="l"/>
            <a:endParaRPr lang="x-none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8=64</a:t>
            </a:r>
            <a:endParaRPr lang="x-none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8+64=72</a:t>
            </a:r>
          </a:p>
          <a:p>
            <a:pPr algn="l"/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Одговор:</a:t>
            </a:r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Накнадно </a:t>
            </a:r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 дошло 64 аутомобила.</a:t>
            </a:r>
            <a:endParaRPr lang="sr-Latn-B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oie_transparent - 2020-05-28T185054.99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8685" y="2492896"/>
            <a:ext cx="3963153" cy="3963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311" y="620688"/>
            <a:ext cx="10945216" cy="5400600"/>
          </a:xfrm>
        </p:spPr>
        <p:txBody>
          <a:bodyPr>
            <a:normAutofit/>
          </a:bodyPr>
          <a:lstStyle/>
          <a:p>
            <a:pPr algn="l"/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Љиљана </a:t>
            </a:r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 купила неколико свезака и платила их 5 КМ по комаду, а једну хемијску оловку је платила 4 КМ. </a:t>
            </a:r>
            <a:r>
              <a:rPr lang="x-none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купно је потрошила 49 КМ. Колико је свезака купила Љиљана?</a:t>
            </a:r>
          </a:p>
          <a:p>
            <a:pPr algn="l"/>
            <a:endParaRPr lang="x-non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49-4=45</a:t>
            </a:r>
          </a:p>
          <a:p>
            <a:pPr algn="l"/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5=45</a:t>
            </a:r>
            <a:endParaRPr lang="x-none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Х=45:5</a:t>
            </a:r>
          </a:p>
          <a:p>
            <a:pPr algn="l"/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Х=9</a:t>
            </a:r>
          </a:p>
          <a:p>
            <a:pPr algn="l"/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Пр.</a:t>
            </a:r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5=45</a:t>
            </a:r>
            <a:endParaRPr lang="x-none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Одговор:</a:t>
            </a:r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Љиљана </a:t>
            </a:r>
            <a:r>
              <a:rPr lang="x-non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 купила 9 свезака.</a:t>
            </a:r>
          </a:p>
          <a:p>
            <a:pPr algn="l"/>
            <a:endParaRPr lang="x-non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sr-Latn-B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oie_transparent - 2020-05-28T185801.3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5255" y="2348880"/>
            <a:ext cx="2736304" cy="4134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0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299</Words>
  <Application>Microsoft Office PowerPoint</Application>
  <PresentationFormat>Custom</PresentationFormat>
  <Paragraphs>66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Непознати чинилац</vt:lpstr>
      <vt:lpstr>Непознати дјелилац</vt:lpstr>
      <vt:lpstr>Непознати дјељеник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PC</cp:lastModifiedBy>
  <cp:revision>18</cp:revision>
  <dcterms:created xsi:type="dcterms:W3CDTF">2020-05-25T15:04:54Z</dcterms:created>
  <dcterms:modified xsi:type="dcterms:W3CDTF">2020-06-08T08:00:26Z</dcterms:modified>
</cp:coreProperties>
</file>