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66" r:id="rId2"/>
    <p:sldId id="267" r:id="rId3"/>
    <p:sldId id="268" r:id="rId4"/>
    <p:sldId id="272" r:id="rId5"/>
    <p:sldId id="274" r:id="rId6"/>
    <p:sldId id="275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750D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72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3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64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56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5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52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44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0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46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6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5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750D">
            <a:alpha val="8705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52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12" Type="http://schemas.openxmlformats.org/officeDocument/2006/relationships/image" Target="../media/image23.png"/><Relationship Id="rId2" Type="http://schemas.openxmlformats.org/officeDocument/2006/relationships/image" Target="../media/image11.png"/><Relationship Id="rId16" Type="http://schemas.openxmlformats.org/officeDocument/2006/relationships/image" Target="../media/image1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2.png"/><Relationship Id="rId5" Type="http://schemas.openxmlformats.org/officeDocument/2006/relationships/image" Target="../media/image13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2.png"/><Relationship Id="rId14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120.png"/><Relationship Id="rId16" Type="http://schemas.openxmlformats.org/officeDocument/2006/relationships/image" Target="../media/image40.png"/><Relationship Id="rId20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19" Type="http://schemas.openxmlformats.org/officeDocument/2006/relationships/image" Target="../media/image43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17.png"/><Relationship Id="rId3" Type="http://schemas.openxmlformats.org/officeDocument/2006/relationships/image" Target="../media/image430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45.png"/><Relationship Id="rId16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10" Type="http://schemas.openxmlformats.org/officeDocument/2006/relationships/image" Target="../media/image59.png"/><Relationship Id="rId4" Type="http://schemas.openxmlformats.org/officeDocument/2006/relationships/image" Target="../media/image451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19.png"/><Relationship Id="rId7" Type="http://schemas.openxmlformats.org/officeDocument/2006/relationships/image" Target="../media/image2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0.png"/><Relationship Id="rId11" Type="http://schemas.openxmlformats.org/officeDocument/2006/relationships/image" Target="../media/image47.png"/><Relationship Id="rId5" Type="http://schemas.openxmlformats.org/officeDocument/2006/relationships/image" Target="../media/image431.png"/><Relationship Id="rId10" Type="http://schemas.openxmlformats.org/officeDocument/2006/relationships/image" Target="../media/image49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sr-Latn-RS" dirty="0"/>
            </a:b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6855" y="1499143"/>
            <a:ext cx="9144000" cy="1655762"/>
          </a:xfrm>
        </p:spPr>
        <p:txBody>
          <a:bodyPr>
            <a:normAutofit/>
          </a:bodyPr>
          <a:lstStyle/>
          <a:p>
            <a:r>
              <a:rPr lang="sr-Cyrl-RS" sz="5400" b="1" dirty="0">
                <a:solidFill>
                  <a:schemeClr val="bg1"/>
                </a:solidFill>
              </a:rPr>
              <a:t> </a:t>
            </a:r>
            <a:r>
              <a:rPr lang="sr-Latn-RS" sz="5400" b="1" dirty="0">
                <a:solidFill>
                  <a:schemeClr val="bg1"/>
                </a:solidFill>
              </a:rPr>
              <a:t>J</a:t>
            </a:r>
            <a:r>
              <a:rPr lang="sr-Cyrl-RS" sz="5400" b="1" dirty="0">
                <a:solidFill>
                  <a:schemeClr val="bg1"/>
                </a:solidFill>
              </a:rPr>
              <a:t>едначине и неједначине у скупу </a:t>
            </a:r>
            <a:r>
              <a:rPr lang="sr-Latn-RS" sz="5400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99374" y="83203"/>
            <a:ext cx="10393251" cy="13713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b="1" dirty="0">
                <a:solidFill>
                  <a:schemeClr val="bg1"/>
                </a:solidFill>
              </a:rPr>
              <a:t>Пр</a:t>
            </a:r>
            <a:r>
              <a:rPr lang="sr-Cyrl-RS" b="1" dirty="0">
                <a:solidFill>
                  <a:schemeClr val="bg1"/>
                </a:solidFill>
              </a:rPr>
              <a:t>имјена рационалних  бројева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149" y="3536032"/>
            <a:ext cx="4839286" cy="153899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0925" y="4549123"/>
            <a:ext cx="2171700" cy="21050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665" y="5075026"/>
            <a:ext cx="1842867" cy="123250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718370" y="3604780"/>
            <a:ext cx="2715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/>
              <a:t>ВЈЕЖБА</a:t>
            </a:r>
            <a:endParaRPr lang="sr-Latn-RS" sz="2800" b="1" dirty="0"/>
          </a:p>
        </p:txBody>
      </p:sp>
    </p:spTree>
    <p:extLst>
      <p:ext uri="{BB962C8B-B14F-4D97-AF65-F5344CB8AC3E}">
        <p14:creationId xmlns:p14="http://schemas.microsoft.com/office/powerpoint/2010/main" val="252744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20879" y="304186"/>
                <a:ext cx="10416057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r-Cyrl-BA" sz="2800" b="1" u="sng" dirty="0">
                    <a:solidFill>
                      <a:schemeClr val="bg1"/>
                    </a:solidFill>
                  </a:rPr>
                  <a:t>Примјер </a:t>
                </a:r>
                <a:r>
                  <a:rPr lang="sr-Latn-BA" sz="2800" b="1" u="sng" dirty="0">
                    <a:solidFill>
                      <a:schemeClr val="bg1"/>
                    </a:solidFill>
                  </a:rPr>
                  <a:t>1</a:t>
                </a:r>
                <a:r>
                  <a:rPr lang="sr-Cyrl-RS" sz="2800" b="1" u="sng" dirty="0">
                    <a:solidFill>
                      <a:schemeClr val="bg1"/>
                    </a:solidFill>
                  </a:rPr>
                  <a:t>.</a:t>
                </a:r>
                <a:r>
                  <a:rPr lang="sr-Cyrl-RS" sz="2800" b="1" dirty="0">
                    <a:solidFill>
                      <a:schemeClr val="bg1"/>
                    </a:solidFill>
                  </a:rPr>
                  <a:t>  Који број треба подијелити збиром бројева </a:t>
                </a:r>
                <a14:m>
                  <m:oMath xmlns:m="http://schemas.openxmlformats.org/officeDocument/2006/math">
                    <m:r>
                      <a:rPr lang="sr-Latn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sr-Latn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sr-Latn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sr-Latn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и </m:t>
                    </m:r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𝟗</m:t>
                    </m:r>
                  </m:oMath>
                </a14:m>
                <a:endParaRPr lang="sr-Cyrl-RS" sz="2800" b="1" dirty="0">
                  <a:solidFill>
                    <a:schemeClr val="bg1"/>
                  </a:solidFill>
                </a:endParaRPr>
              </a:p>
              <a:p>
                <a:r>
                  <a:rPr lang="sr-Cyrl-RS" sz="2800" b="1" dirty="0">
                    <a:solidFill>
                      <a:schemeClr val="bg1"/>
                    </a:solidFill>
                  </a:rPr>
                  <a:t> да би се добио број  - 1,4 ?</a:t>
                </a:r>
                <a:endParaRPr lang="sr-Latn-RS" sz="2800" b="1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79" y="304186"/>
                <a:ext cx="10416057" cy="1145570"/>
              </a:xfrm>
              <a:prstGeom prst="rect">
                <a:avLst/>
              </a:prstGeom>
              <a:blipFill>
                <a:blip r:embed="rId2"/>
                <a:stretch>
                  <a:fillRect l="-1229" b="-14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0268" y="1643144"/>
                <a:ext cx="3635034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d>
                        <m:d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sr-Latn-R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sr-Latn-R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+0,9</m:t>
                          </m:r>
                        </m:e>
                      </m:d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=−1,4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68" y="1643144"/>
                <a:ext cx="3635034" cy="968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0270" y="2614070"/>
                <a:ext cx="373371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d>
                        <m:d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,4+0,9</m:t>
                          </m:r>
                        </m:e>
                      </m:d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=−1,4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70" y="2614070"/>
                <a:ext cx="3733714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00269" y="3151333"/>
                <a:ext cx="22694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0,5=−1,4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69" y="3151333"/>
                <a:ext cx="2269467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00270" y="3694148"/>
                <a:ext cx="22999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=−1,4 ∙0,5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70" y="3694148"/>
                <a:ext cx="229998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00269" y="4298615"/>
                <a:ext cx="148963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=−0,7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69" y="4298615"/>
                <a:ext cx="148963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00269" y="4774226"/>
                <a:ext cx="1475725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69" y="4774226"/>
                <a:ext cx="1475725" cy="8066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100034" y="5057637"/>
            <a:ext cx="4348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>
                <a:solidFill>
                  <a:schemeClr val="bg1"/>
                </a:solidFill>
              </a:rPr>
              <a:t>Одговор:</a:t>
            </a:r>
            <a:r>
              <a:rPr lang="sr-Cyrl-RS" sz="2800" dirty="0">
                <a:solidFill>
                  <a:schemeClr val="bg1"/>
                </a:solidFill>
              </a:rPr>
              <a:t> То је број  - 0,7.</a:t>
            </a:r>
            <a:endParaRPr lang="sr-Latn-R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356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20879" y="304186"/>
                <a:ext cx="11412095" cy="11435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Cyrl-BA" sz="2800" b="1" u="sng" dirty="0">
                    <a:solidFill>
                      <a:schemeClr val="bg1"/>
                    </a:solidFill>
                  </a:rPr>
                  <a:t>Примјер </a:t>
                </a:r>
                <a:r>
                  <a:rPr lang="sr-Cyrl-RS" sz="2800" b="1" u="sng" dirty="0">
                    <a:solidFill>
                      <a:schemeClr val="bg1"/>
                    </a:solidFill>
                  </a:rPr>
                  <a:t>2.</a:t>
                </a:r>
                <a:r>
                  <a:rPr lang="sr-Cyrl-RS" sz="2800" b="1" dirty="0">
                    <a:solidFill>
                      <a:schemeClr val="bg1"/>
                    </a:solidFill>
                  </a:rPr>
                  <a:t>  Ако четвороструку вриједност непознатог броја умањимо за </a:t>
                </a:r>
                <a14:m>
                  <m:oMath xmlns:m="http://schemas.openxmlformats.org/officeDocument/2006/math">
                    <m:r>
                      <a:rPr lang="sr-Latn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f>
                      <m:fPr>
                        <m:ctrlPr>
                          <a:rPr lang="sr-Latn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sr-Cyrl-RS" sz="2800" b="1" dirty="0">
                    <a:solidFill>
                      <a:schemeClr val="bg1"/>
                    </a:solidFill>
                  </a:rPr>
                  <a:t>, добићемо број 3,8. Коју вриједност има непознати број?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79" y="304186"/>
                <a:ext cx="11412095" cy="1143518"/>
              </a:xfrm>
              <a:prstGeom prst="rect">
                <a:avLst/>
              </a:prstGeom>
              <a:blipFill>
                <a:blip r:embed="rId2"/>
                <a:stretch>
                  <a:fillRect l="-1122" t="-5348" b="-6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335182" y="1580113"/>
                <a:ext cx="3245568" cy="9681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f>
                            <m:fPr>
                              <m:ctrlPr>
                                <a:rPr lang="sr-Cyrl-R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Cyrl-R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Cyrl-RS" sz="28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3,8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5182" y="1580113"/>
                <a:ext cx="3245568" cy="968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1260360" y="2649816"/>
            <a:ext cx="940158" cy="60809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400419" y="3507955"/>
                <a:ext cx="2432269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419" y="3507955"/>
                <a:ext cx="2432269" cy="8094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 flipV="1">
            <a:off x="3467115" y="2484321"/>
            <a:ext cx="248861" cy="34871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415599" y="3029572"/>
            <a:ext cx="300377" cy="3358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83274" y="2495927"/>
            <a:ext cx="349646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r-Cyrl-RS" sz="2000" dirty="0">
                <a:solidFill>
                  <a:schemeClr val="bg1"/>
                </a:solidFill>
              </a:rPr>
              <a:t>19</a:t>
            </a:r>
            <a:endParaRPr lang="sr-Latn-RS" sz="2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809069" y="3001941"/>
                <a:ext cx="34964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sr-Latn-R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9069" y="3001941"/>
                <a:ext cx="349646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400419" y="4621945"/>
                <a:ext cx="2631040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76−105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419" y="4621945"/>
                <a:ext cx="2631040" cy="8182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70877" y="1710850"/>
                <a:ext cx="193501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877" y="1710850"/>
                <a:ext cx="1935017" cy="80945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/>
          <p:cNvSpPr/>
          <p:nvPr/>
        </p:nvSpPr>
        <p:spPr>
          <a:xfrm>
            <a:off x="6199094" y="1817086"/>
            <a:ext cx="375528" cy="70156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770877" y="2691475"/>
                <a:ext cx="2061590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 </m:t>
                      </m:r>
                      <m:f>
                        <m:fPr>
                          <m:ctrlP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877" y="2691475"/>
                <a:ext cx="2061590" cy="80945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765762" y="3648823"/>
                <a:ext cx="2013565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762" y="3648823"/>
                <a:ext cx="2013565" cy="80945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765762" y="4630730"/>
                <a:ext cx="1554272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sr-Latn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29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80</m:t>
                          </m:r>
                        </m:den>
                      </m:f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762" y="4630730"/>
                <a:ext cx="1554272" cy="80945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380411" y="2520140"/>
                <a:ext cx="2432269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38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0411" y="2520140"/>
                <a:ext cx="2432269" cy="80945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7705894" y="4834662"/>
            <a:ext cx="862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>
                <a:solidFill>
                  <a:schemeClr val="bg1"/>
                </a:solidFill>
              </a:rPr>
              <a:t>или</a:t>
            </a:r>
            <a:endParaRPr lang="sr-Latn-RS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768939" y="4880828"/>
                <a:ext cx="20859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=−0,3625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8939" y="4880828"/>
                <a:ext cx="2085956" cy="43088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671930" y="5792010"/>
                <a:ext cx="4518523" cy="704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sz="2800" b="1" dirty="0">
                    <a:solidFill>
                      <a:schemeClr val="bg1"/>
                    </a:solidFill>
                  </a:rPr>
                  <a:t>Одговор:</a:t>
                </a:r>
                <a:r>
                  <a:rPr lang="sr-Cyrl-RS" sz="2800" dirty="0">
                    <a:solidFill>
                      <a:schemeClr val="bg1"/>
                    </a:solidFill>
                  </a:rPr>
                  <a:t> То је број  </a:t>
                </a:r>
                <a14:m>
                  <m:oMath xmlns:m="http://schemas.openxmlformats.org/officeDocument/2006/math">
                    <m:r>
                      <a:rPr lang="sr-Cyrl-R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sr-Cyrl-R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29</m:t>
                        </m:r>
                      </m:num>
                      <m:den>
                        <m:r>
                          <a:rPr lang="sr-Cyrl-R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80</m:t>
                        </m:r>
                      </m:den>
                    </m:f>
                    <m:r>
                      <a:rPr lang="sr-Cyrl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sz="2800" dirty="0">
                    <a:solidFill>
                      <a:schemeClr val="bg1"/>
                    </a:solidFill>
                  </a:rPr>
                  <a:t>.</a:t>
                </a:r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1930" y="5792010"/>
                <a:ext cx="4518523" cy="704552"/>
              </a:xfrm>
              <a:prstGeom prst="rect">
                <a:avLst/>
              </a:prstGeom>
              <a:blipFill>
                <a:blip r:embed="rId16"/>
                <a:stretch>
                  <a:fillRect l="-2695" b="-11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367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8" grpId="0"/>
      <p:bldP spid="16" grpId="0"/>
      <p:bldP spid="17" grpId="0"/>
      <p:bldP spid="19" grpId="0"/>
      <p:bldP spid="20" grpId="0"/>
      <p:bldP spid="21" grpId="0" animBg="1"/>
      <p:bldP spid="22" grpId="0"/>
      <p:bldP spid="23" grpId="0"/>
      <p:bldP spid="24" grpId="0"/>
      <p:bldP spid="25" grpId="0"/>
      <p:bldP spid="27" grpId="0"/>
      <p:bldP spid="28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620879" y="304186"/>
                <a:ext cx="11160304" cy="13700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Cyrl-BA" sz="2400" b="1" u="sng" dirty="0">
                    <a:solidFill>
                      <a:schemeClr val="bg1"/>
                    </a:solidFill>
                  </a:rPr>
                  <a:t>Примјер</a:t>
                </a:r>
                <a:r>
                  <a:rPr lang="sr-Latn-RS" sz="2400" b="1" u="sng" dirty="0">
                    <a:solidFill>
                      <a:schemeClr val="bg1"/>
                    </a:solidFill>
                  </a:rPr>
                  <a:t> 3</a:t>
                </a:r>
                <a:r>
                  <a:rPr lang="sr-Cyrl-BA" sz="2400" b="1" u="sng" dirty="0">
                    <a:solidFill>
                      <a:schemeClr val="bg1"/>
                    </a:solidFill>
                  </a:rPr>
                  <a:t> </a:t>
                </a:r>
                <a:r>
                  <a:rPr lang="sr-Cyrl-RS" sz="2400" b="1" u="sng" dirty="0">
                    <a:solidFill>
                      <a:schemeClr val="bg1"/>
                    </a:solidFill>
                  </a:rPr>
                  <a:t>.</a:t>
                </a:r>
                <a:r>
                  <a:rPr lang="sr-Cyrl-RS" sz="2400" b="1" dirty="0">
                    <a:solidFill>
                      <a:schemeClr val="bg1"/>
                    </a:solidFill>
                  </a:rPr>
                  <a:t> Милан је свој џепарац потрошио за три дана. Првог дана  је потрошио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sr-Cyrl-R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sr-Cyrl-RS" sz="2400" b="1" dirty="0">
                    <a:solidFill>
                      <a:schemeClr val="bg1"/>
                    </a:solidFill>
                  </a:rPr>
                  <a:t> цијеле суме, другог дана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sr-Cyrl-R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sr-Cyrl-RS" sz="2400" b="1" dirty="0">
                    <a:solidFill>
                      <a:schemeClr val="bg1"/>
                    </a:solidFill>
                  </a:rPr>
                  <a:t> остатка, а трећег дана 60 КМ више него другог дана. Колики је џепарац Милан имао?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79" y="304186"/>
                <a:ext cx="11160304" cy="1370055"/>
              </a:xfrm>
              <a:prstGeom prst="rect">
                <a:avLst/>
              </a:prstGeom>
              <a:blipFill>
                <a:blip r:embed="rId2"/>
                <a:stretch>
                  <a:fillRect l="-874" t="-3556" r="-1365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20879" y="1765307"/>
                <a:ext cx="408260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sz="2400" dirty="0">
                    <a:solidFill>
                      <a:schemeClr val="bg1"/>
                    </a:solidFill>
                  </a:rPr>
                  <a:t>Укупан Миланов џепарац:  </a:t>
                </a:r>
                <a14:m>
                  <m:oMath xmlns:m="http://schemas.openxmlformats.org/officeDocument/2006/math">
                    <m:r>
                      <a:rPr lang="sr-Latn-R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R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sr-Latn-R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79" y="1765307"/>
                <a:ext cx="4082604" cy="461665"/>
              </a:xfrm>
              <a:prstGeom prst="rect">
                <a:avLst/>
              </a:prstGeom>
              <a:blipFill>
                <a:blip r:embed="rId3"/>
                <a:stretch>
                  <a:fillRect l="-2388" t="-10667" b="-30667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3015" y="2122879"/>
                <a:ext cx="6529588" cy="622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2400" dirty="0">
                    <a:solidFill>
                      <a:schemeClr val="bg1"/>
                    </a:solidFill>
                  </a:rPr>
                  <a:t>1. </a:t>
                </a:r>
                <a:r>
                  <a:rPr lang="sr-Cyrl-RS" sz="2400" dirty="0">
                    <a:solidFill>
                      <a:schemeClr val="bg1"/>
                    </a:solidFill>
                  </a:rPr>
                  <a:t>дан </a:t>
                </a:r>
                <a:r>
                  <a:rPr lang="sr-Cyrl-RS" sz="2400" b="1" i="0" dirty="0">
                    <a:solidFill>
                      <a:schemeClr val="bg1"/>
                    </a:solidFill>
                    <a:latin typeface="+mj-lt"/>
                  </a:rPr>
                  <a:t>(а)</a:t>
                </a:r>
                <a:r>
                  <a:rPr lang="sr-Latn-RS" sz="2400" b="1" i="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sr-Latn-RS" sz="2400" dirty="0">
                    <a:solidFill>
                      <a:schemeClr val="bg1"/>
                    </a:solidFill>
                  </a:rPr>
                  <a:t>je </a:t>
                </a:r>
                <a:r>
                  <a:rPr lang="sr-Cyrl-RS" sz="2400" dirty="0">
                    <a:solidFill>
                      <a:schemeClr val="bg1"/>
                    </a:solidFill>
                  </a:rPr>
                  <a:t>потрошио:</a:t>
                </a:r>
                <a:r>
                  <a:rPr lang="sr-Latn-RS" sz="2400" dirty="0">
                    <a:solidFill>
                      <a:schemeClr val="bg1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Latn-R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sr-Latn-R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R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Cyrl-RS" sz="2400" dirty="0">
                    <a:solidFill>
                      <a:schemeClr val="bg1"/>
                    </a:solidFill>
                  </a:rPr>
                  <a:t>,</a:t>
                </a:r>
                <a:r>
                  <a:rPr lang="sr-Latn-RS" sz="2400" dirty="0">
                    <a:solidFill>
                      <a:schemeClr val="bg1"/>
                    </a:solidFill>
                  </a:rPr>
                  <a:t>   </a:t>
                </a:r>
                <a:r>
                  <a:rPr lang="sr-Cyrl-RS" sz="2400" dirty="0">
                    <a:solidFill>
                      <a:schemeClr val="bg1"/>
                    </a:solidFill>
                  </a:rPr>
                  <a:t>(остатак је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R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sr-Latn-R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Cyrl-RS" sz="2400" dirty="0">
                    <a:solidFill>
                      <a:schemeClr val="bg1"/>
                    </a:solidFill>
                  </a:rPr>
                  <a:t>)</a:t>
                </a:r>
                <a:endParaRPr lang="sr-Latn-R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015" y="2122879"/>
                <a:ext cx="6529588" cy="622414"/>
              </a:xfrm>
              <a:prstGeom prst="rect">
                <a:avLst/>
              </a:prstGeom>
              <a:blipFill>
                <a:blip r:embed="rId4"/>
                <a:stretch>
                  <a:fillRect l="-1401" b="-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0136" y="2762719"/>
                <a:ext cx="5318969" cy="6171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RS" sz="2400" dirty="0">
                    <a:solidFill>
                      <a:schemeClr val="bg1"/>
                    </a:solidFill>
                  </a:rPr>
                  <a:t>2. дан </a:t>
                </a:r>
                <a:r>
                  <a:rPr lang="sr-Latn-RS" sz="2400" b="1" i="0" dirty="0">
                    <a:solidFill>
                      <a:schemeClr val="bg1"/>
                    </a:solidFill>
                    <a:latin typeface="+mj-lt"/>
                  </a:rPr>
                  <a:t>(b)</a:t>
                </a:r>
                <a:r>
                  <a:rPr lang="sr-Cyrl-RS" sz="2400" b="1" i="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sr-Cyrl-RS" sz="2400" dirty="0">
                    <a:solidFill>
                      <a:schemeClr val="bg1"/>
                    </a:solidFill>
                  </a:rPr>
                  <a:t>је потрошио: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R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R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sr-Cyrl-R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sr-Cyrl-R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Cyrl-R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sr-Latn-R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Latn-R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R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R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sr-Latn-R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R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sr-Latn-R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136" y="2762719"/>
                <a:ext cx="5318969" cy="617157"/>
              </a:xfrm>
              <a:prstGeom prst="rect">
                <a:avLst/>
              </a:prstGeom>
              <a:blipFill>
                <a:blip r:embed="rId5"/>
                <a:stretch>
                  <a:fillRect l="-1718" b="-9901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87257" y="3366997"/>
                <a:ext cx="4520477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2400" dirty="0">
                    <a:solidFill>
                      <a:schemeClr val="bg1"/>
                    </a:solidFill>
                  </a:rPr>
                  <a:t>3. </a:t>
                </a:r>
                <a:r>
                  <a:rPr lang="sr-Cyrl-RS" sz="2400" dirty="0">
                    <a:solidFill>
                      <a:schemeClr val="bg1"/>
                    </a:solidFill>
                  </a:rPr>
                  <a:t>дан</a:t>
                </a:r>
                <a:r>
                  <a:rPr lang="sr-Latn-RS" sz="2400" dirty="0">
                    <a:solidFill>
                      <a:schemeClr val="bg1"/>
                    </a:solidFill>
                  </a:rPr>
                  <a:t> </a:t>
                </a:r>
                <a:r>
                  <a:rPr lang="sr-Latn-RS" sz="2400" b="1" i="0" dirty="0">
                    <a:solidFill>
                      <a:schemeClr val="bg1"/>
                    </a:solidFill>
                    <a:latin typeface="+mj-lt"/>
                  </a:rPr>
                  <a:t>(c)</a:t>
                </a:r>
                <a:r>
                  <a:rPr lang="sr-Cyrl-RS" sz="2400" b="1" i="0" dirty="0">
                    <a:solidFill>
                      <a:schemeClr val="bg1"/>
                    </a:solidFill>
                    <a:latin typeface="+mj-lt"/>
                  </a:rPr>
                  <a:t> </a:t>
                </a:r>
                <a:r>
                  <a:rPr lang="sr-Cyrl-RS" sz="2400" dirty="0">
                    <a:solidFill>
                      <a:schemeClr val="bg1"/>
                    </a:solidFill>
                  </a:rPr>
                  <a:t>је потрошио: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R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RS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sr-Latn-R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Latn-R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sr-Cyrl-R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sr-Cyrl-R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60</m:t>
                    </m:r>
                  </m:oMath>
                </a14:m>
                <a:endParaRPr lang="sr-Latn-RS" sz="2400" dirty="0">
                  <a:solidFill>
                    <a:schemeClr val="bg1"/>
                  </a:solidFill>
                </a:endParaRPr>
              </a:p>
              <a:p>
                <a:endParaRPr lang="sr-Latn-R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257" y="3366997"/>
                <a:ext cx="4520477" cy="986296"/>
              </a:xfrm>
              <a:prstGeom prst="rect">
                <a:avLst/>
              </a:prstGeom>
              <a:blipFill>
                <a:blip r:embed="rId6"/>
                <a:stretch>
                  <a:fillRect l="-2159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1637" y="4035097"/>
                <a:ext cx="428866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sr-Latn-R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637" y="4035097"/>
                <a:ext cx="4288662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3241" y="4588348"/>
                <a:ext cx="4057880" cy="6428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r-Latn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sr-Latn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sr-Latn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+60=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sr-Latn-R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41" y="4588348"/>
                <a:ext cx="4057880" cy="64286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Oval 11"/>
          <p:cNvSpPr/>
          <p:nvPr/>
        </p:nvSpPr>
        <p:spPr>
          <a:xfrm>
            <a:off x="633242" y="4481043"/>
            <a:ext cx="2599356" cy="93292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33241" y="5788794"/>
                <a:ext cx="4057880" cy="7607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Latn-RS" sz="2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sr-Latn-R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  <m:f>
                            <m:fPr>
                              <m:ctrlP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den>
                          </m:f>
                          <m:r>
                            <a:rPr lang="sr-Latn-R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den>
                          </m:f>
                        </m:e>
                      </m:d>
                      <m:r>
                        <a:rPr lang="sr-Latn-RS" sz="2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+60=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sr-Latn-R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241" y="5788794"/>
                <a:ext cx="4057880" cy="7607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00136" y="5336262"/>
            <a:ext cx="367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>
                <a:solidFill>
                  <a:srgbClr val="FFFF00"/>
                </a:solidFill>
              </a:rPr>
              <a:t>Примјенимо дистрибутивност</a:t>
            </a:r>
            <a:endParaRPr lang="sr-Latn-RS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627267" y="1735131"/>
                <a:ext cx="3950016" cy="7607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Latn-RS" sz="2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Cyrl-RS" sz="2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40+</m:t>
                              </m:r>
                              <m: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  <m:r>
                                <a:rPr lang="sr-Cyrl-RS" sz="22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+9</m:t>
                              </m:r>
                            </m:num>
                            <m:den>
                              <m: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den>
                          </m:f>
                        </m:e>
                      </m:d>
                      <m:r>
                        <a:rPr lang="sr-Latn-RS" sz="2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+60=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sr-Latn-R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267" y="1735131"/>
                <a:ext cx="3950016" cy="7607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84599" y="2591153"/>
                <a:ext cx="3088030" cy="6428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58</m:t>
                          </m:r>
                        </m:num>
                        <m:den>
                          <m:r>
                            <a:rPr lang="sr-Cyrl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sr-Latn-RS" sz="2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+60=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sr-Latn-R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4599" y="2591153"/>
                <a:ext cx="3088030" cy="64286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8237014" y="2678278"/>
            <a:ext cx="464744" cy="53790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827964" y="3171475"/>
                <a:ext cx="2801300" cy="64286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60=</m:t>
                      </m:r>
                      <m:r>
                        <a:rPr lang="sr-Cyrl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R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58</m:t>
                          </m:r>
                        </m:num>
                        <m:den>
                          <m:r>
                            <a:rPr lang="sr-Cyrl-R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sr-Latn-RS" sz="2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sr-Latn-R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7964" y="3171475"/>
                <a:ext cx="2801300" cy="64286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862639" y="3873208"/>
                <a:ext cx="3088031" cy="7607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60=</m:t>
                      </m:r>
                      <m:d>
                        <m:dPr>
                          <m:ctrlPr>
                            <a:rPr lang="sr-Latn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Cyrl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num>
                            <m:den>
                              <m:r>
                                <a:rPr lang="sr-Cyrl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den>
                          </m:f>
                          <m:r>
                            <a:rPr lang="sr-Cyrl-R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sr-Latn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Cyrl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58</m:t>
                              </m:r>
                            </m:num>
                            <m:den>
                              <m:r>
                                <a:rPr lang="sr-Cyrl-RS" sz="2200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64</m:t>
                              </m:r>
                            </m:den>
                          </m:f>
                        </m:e>
                      </m:d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sr-Latn-R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2639" y="3873208"/>
                <a:ext cx="3088031" cy="76072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67376" y="4532137"/>
                <a:ext cx="2395549" cy="636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sr-Cyrl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sr-Latn-RS" sz="2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sr-Latn-R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7376" y="4532137"/>
                <a:ext cx="2395549" cy="6360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42603" y="5202924"/>
                <a:ext cx="1916801" cy="636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sr-Cyrl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:</m:t>
                      </m:r>
                      <m:f>
                        <m:fPr>
                          <m:ctrlPr>
                            <a:rPr lang="sr-Latn-R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sr-Cyrl-R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sr-Latn-R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2603" y="5202924"/>
                <a:ext cx="1916801" cy="63600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082612" y="5864853"/>
                <a:ext cx="1709842" cy="6360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60</m:t>
                      </m:r>
                      <m:r>
                        <a:rPr lang="sr-Cyrl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R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2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sr-Cyrl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sr-Cyrl-RS" sz="2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sr-Latn-RS" sz="2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612" y="5864853"/>
                <a:ext cx="1709842" cy="63600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 flipV="1">
            <a:off x="7732111" y="6032918"/>
            <a:ext cx="300377" cy="33583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 flipV="1">
            <a:off x="8342984" y="6298342"/>
            <a:ext cx="249308" cy="25117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442808" y="6361742"/>
                <a:ext cx="34964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sr-Latn-R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2808" y="6361742"/>
                <a:ext cx="349646" cy="307777"/>
              </a:xfrm>
              <a:prstGeom prst="rect">
                <a:avLst/>
              </a:prstGeom>
              <a:blipFill>
                <a:blip r:embed="rId1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400922" y="5769373"/>
                <a:ext cx="349646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sr-Latn-RS" sz="2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0922" y="5769373"/>
                <a:ext cx="349646" cy="307777"/>
              </a:xfrm>
              <a:prstGeom prst="rect">
                <a:avLst/>
              </a:prstGeom>
              <a:blipFill>
                <a:blip r:embed="rId18"/>
                <a:stretch>
                  <a:fillRect l="-15789" r="-15789" b="-5882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698332" y="6032918"/>
                <a:ext cx="32541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m:oMathPara>
                </a14:m>
                <a:endParaRPr lang="sr-Latn-R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8332" y="6032918"/>
                <a:ext cx="325410" cy="276999"/>
              </a:xfrm>
              <a:prstGeom prst="rect">
                <a:avLst/>
              </a:prstGeom>
              <a:blipFill>
                <a:blip r:embed="rId19"/>
                <a:stretch>
                  <a:fillRect l="-13208" r="-11321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9127804" y="6011285"/>
                <a:ext cx="1709842" cy="338554"/>
              </a:xfrm>
              <a:prstGeom prst="rect">
                <a:avLst/>
              </a:prstGeom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R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sr-Cyrl-R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40 </m:t>
                      </m:r>
                      <m:r>
                        <a:rPr lang="sr-Latn-R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𝐾𝑀</m:t>
                      </m:r>
                    </m:oMath>
                  </m:oMathPara>
                </a14:m>
                <a:endParaRPr lang="sr-Latn-R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7804" y="6011285"/>
                <a:ext cx="1709842" cy="338554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837F2288-3641-42DB-9FD9-2CD0A6A18FEB}"/>
              </a:ext>
            </a:extLst>
          </p:cNvPr>
          <p:cNvSpPr txBox="1"/>
          <p:nvPr/>
        </p:nvSpPr>
        <p:spPr>
          <a:xfrm>
            <a:off x="9825359" y="4266989"/>
            <a:ext cx="1980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>
                <a:solidFill>
                  <a:schemeClr val="bg1"/>
                </a:solidFill>
              </a:rPr>
              <a:t>Одговор:</a:t>
            </a:r>
          </a:p>
          <a:p>
            <a:r>
              <a:rPr lang="sr-Cyrl-RS" sz="2400" dirty="0">
                <a:solidFill>
                  <a:schemeClr val="bg1"/>
                </a:solidFill>
              </a:rPr>
              <a:t>Милан је имао 640 КМ џепарца.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1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  <p:bldP spid="24" grpId="0"/>
      <p:bldP spid="27" grpId="0"/>
      <p:bldP spid="28" grpId="0"/>
      <p:bldP spid="29" grpId="0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22049" y="301884"/>
                <a:ext cx="11618181" cy="15744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r-Cyrl-BA" sz="2800" b="1" u="sng" dirty="0">
                    <a:solidFill>
                      <a:schemeClr val="bg1"/>
                    </a:solidFill>
                  </a:rPr>
                  <a:t>Примјер 4</a:t>
                </a:r>
                <a:r>
                  <a:rPr lang="sr-Cyrl-RS" sz="2800" b="1" u="sng" dirty="0">
                    <a:solidFill>
                      <a:schemeClr val="bg1"/>
                    </a:solidFill>
                  </a:rPr>
                  <a:t>.</a:t>
                </a:r>
                <a:r>
                  <a:rPr lang="sr-Cyrl-RS" sz="2800" b="1" dirty="0">
                    <a:solidFill>
                      <a:schemeClr val="bg1"/>
                    </a:solidFill>
                  </a:rPr>
                  <a:t>  Количник броја – </a:t>
                </a:r>
                <a:r>
                  <a:rPr lang="en-US" sz="2800" b="1" dirty="0">
                    <a:solidFill>
                      <a:schemeClr val="bg1"/>
                    </a:solidFill>
                  </a:rPr>
                  <a:t>1</a:t>
                </a:r>
                <a:r>
                  <a:rPr lang="sr-Cyrl-RS" sz="2800" b="1" dirty="0">
                    <a:solidFill>
                      <a:schemeClr val="bg1"/>
                    </a:solidFill>
                  </a:rPr>
                  <a:t>5 и неког непознатог броја умањен за </a:t>
                </a:r>
                <a14:m>
                  <m:oMath xmlns:m="http://schemas.openxmlformats.org/officeDocument/2006/math"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f>
                      <m:fPr>
                        <m:ctrlP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sr-Cyrl-RS" sz="2800" b="1" u="sng" dirty="0">
                  <a:solidFill>
                    <a:srgbClr val="FFFF00"/>
                  </a:solidFill>
                </a:endParaRPr>
              </a:p>
              <a:p>
                <a:r>
                  <a:rPr lang="sr-Cyrl-RS" sz="2800" b="1" u="sng" dirty="0">
                    <a:solidFill>
                      <a:srgbClr val="FFFF00"/>
                    </a:solidFill>
                  </a:rPr>
                  <a:t>није мањи  од </a:t>
                </a:r>
                <a14:m>
                  <m:oMath xmlns:m="http://schemas.openxmlformats.org/officeDocument/2006/math">
                    <m:r>
                      <a:rPr lang="sr-Cyrl-RS" sz="28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sr-Cyrl-RS" sz="2800" b="1" dirty="0">
                    <a:solidFill>
                      <a:schemeClr val="bg1"/>
                    </a:solidFill>
                  </a:rPr>
                  <a:t>количника бројева 0,1 и  - 0,01. Који рационални бројеви </a:t>
                </a:r>
              </a:p>
              <a:p>
                <a:r>
                  <a:rPr lang="sr-Cyrl-RS" sz="2800" b="1" dirty="0">
                    <a:solidFill>
                      <a:schemeClr val="bg1"/>
                    </a:solidFill>
                  </a:rPr>
                  <a:t>задовољавају тај услов?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49" y="301884"/>
                <a:ext cx="11618181" cy="1574405"/>
              </a:xfrm>
              <a:prstGeom prst="rect">
                <a:avLst/>
              </a:prstGeom>
              <a:blipFill>
                <a:blip r:embed="rId2"/>
                <a:stretch>
                  <a:fillRect l="-1049" b="-10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12187" y="2204120"/>
                <a:ext cx="4862037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15 :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−2</m:t>
                      </m:r>
                      <m:f>
                        <m:fPr>
                          <m:ctrlP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≥0,1 :(−0,01)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87" y="2204120"/>
                <a:ext cx="4862037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022580" y="2370002"/>
            <a:ext cx="495795" cy="54701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7" name="Straight Arrow Connector 6"/>
          <p:cNvCxnSpPr>
            <a:cxnSpLocks/>
            <a:stCxn id="6" idx="0"/>
          </p:cNvCxnSpPr>
          <p:nvPr/>
        </p:nvCxnSpPr>
        <p:spPr>
          <a:xfrm flipH="1" flipV="1">
            <a:off x="1837708" y="1371284"/>
            <a:ext cx="1432770" cy="998718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579409" y="2049302"/>
                <a:ext cx="737280" cy="309093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Cyrl-R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9409" y="2049302"/>
                <a:ext cx="737280" cy="3090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12291" y="2061334"/>
                <a:ext cx="737280" cy="309093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R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R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Cyrl-R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sr-Latn-R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2291" y="2061334"/>
                <a:ext cx="737280" cy="3090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76021" y="3059861"/>
                <a:ext cx="4238468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 :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−2</m:t>
                      </m:r>
                      <m:f>
                        <m:fPr>
                          <m:ctrlP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≥10 :(−1)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21" y="3059861"/>
                <a:ext cx="4238468" cy="8066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76021" y="4158265"/>
                <a:ext cx="34469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−15 :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−2,5 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≥−10 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21" y="4158265"/>
                <a:ext cx="3446906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val 13"/>
          <p:cNvSpPr/>
          <p:nvPr/>
        </p:nvSpPr>
        <p:spPr>
          <a:xfrm>
            <a:off x="647489" y="4000221"/>
            <a:ext cx="1364974" cy="69762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6527" y="4886163"/>
                <a:ext cx="336835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 :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≥−10+2,5</m:t>
                      </m:r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527" y="4886163"/>
                <a:ext cx="3368358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76021" y="5604442"/>
                <a:ext cx="25435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 :</m:t>
                    </m:r>
                    <m:r>
                      <a:rPr lang="sr-Latn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Cyrl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Cyrl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≥−7,5</m:t>
                    </m:r>
                  </m:oMath>
                </a14:m>
                <a:r>
                  <a:rPr lang="sr-Cyrl-RS" sz="2800" dirty="0">
                    <a:solidFill>
                      <a:schemeClr val="bg1"/>
                    </a:solidFill>
                  </a:rPr>
                  <a:t> </a:t>
                </a:r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021" y="5604442"/>
                <a:ext cx="2543581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37006" y="2342422"/>
                <a:ext cx="276306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sr-Latn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sr-Latn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7006" y="2342422"/>
                <a:ext cx="2763064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7324049" y="2339962"/>
            <a:ext cx="463826" cy="596241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19" name="Straight Arrow Connector 18"/>
          <p:cNvCxnSpPr>
            <a:cxnSpLocks/>
          </p:cNvCxnSpPr>
          <p:nvPr/>
        </p:nvCxnSpPr>
        <p:spPr>
          <a:xfrm>
            <a:off x="7787875" y="2738552"/>
            <a:ext cx="2080575" cy="20779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747585" y="2654030"/>
            <a:ext cx="1983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b="1" dirty="0">
                <a:solidFill>
                  <a:srgbClr val="FFFF00"/>
                </a:solidFill>
              </a:rPr>
              <a:t>Мијењамо  знак </a:t>
            </a:r>
          </a:p>
          <a:p>
            <a:pPr algn="ctr"/>
            <a:r>
              <a:rPr lang="sr-Cyrl-RS" b="1" dirty="0">
                <a:solidFill>
                  <a:srgbClr val="FFFF00"/>
                </a:solidFill>
              </a:rPr>
              <a:t>неједнакости</a:t>
            </a:r>
            <a:endParaRPr lang="sr-Latn-RS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98620" y="3759337"/>
                <a:ext cx="9137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Cyrl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sr-Cyrl-R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2</a:t>
                </a:r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8620" y="3759337"/>
                <a:ext cx="913776" cy="430887"/>
              </a:xfrm>
              <a:prstGeom prst="rect">
                <a:avLst/>
              </a:prstGeom>
              <a:blipFill>
                <a:blip r:embed="rId11"/>
                <a:stretch>
                  <a:fillRect t="-24286" r="-22000" b="-5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694272" y="5512033"/>
                <a:ext cx="255432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endChr m:val=""/>
                          <m:ctrlPr>
                            <a:rPr lang="sr-Latn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−∞,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"/>
                              <m:endChr m:val="]"/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272" y="5512033"/>
                <a:ext cx="2554320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9">
            <a:extLst>
              <a:ext uri="{FF2B5EF4-FFF2-40B4-BE49-F238E27FC236}">
                <a16:creationId xmlns:a16="http://schemas.microsoft.com/office/drawing/2014/main" id="{490AEA43-2868-4878-BD00-CC8D8DFBA4DF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29034" b="29573"/>
          <a:stretch/>
        </p:blipFill>
        <p:spPr>
          <a:xfrm>
            <a:off x="6111644" y="4349033"/>
            <a:ext cx="5191850" cy="10742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52A629-9DDB-4D87-AD39-E4F7E6975E78}"/>
                  </a:ext>
                </a:extLst>
              </p:cNvPr>
              <p:cNvSpPr txBox="1"/>
              <p:nvPr/>
            </p:nvSpPr>
            <p:spPr>
              <a:xfrm>
                <a:off x="9169522" y="1933060"/>
                <a:ext cx="578063" cy="369332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Cyrl-R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3D52A629-9DDB-4D87-AD39-E4F7E6975E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9522" y="1933060"/>
                <a:ext cx="578063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D91D2C3-DECC-45E3-8E60-E3E8E5311B06}"/>
                  </a:ext>
                </a:extLst>
              </p:cNvPr>
              <p:cNvSpPr txBox="1"/>
              <p:nvPr/>
            </p:nvSpPr>
            <p:spPr>
              <a:xfrm>
                <a:off x="8182173" y="1908656"/>
                <a:ext cx="578063" cy="369332"/>
              </a:xfrm>
              <a:prstGeom prst="rect">
                <a:avLst/>
              </a:prstGeom>
              <a:noFill/>
              <a:ln>
                <a:solidFill>
                  <a:srgbClr val="FFFF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Cyrl-R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6D91D2C3-DECC-45E3-8E60-E3E8E5311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2173" y="1908656"/>
                <a:ext cx="578063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rgbClr val="FFFF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DEB19BA-710A-4246-B465-50570D986ACE}"/>
                  </a:ext>
                </a:extLst>
              </p:cNvPr>
              <p:cNvSpPr txBox="1"/>
              <p:nvPr/>
            </p:nvSpPr>
            <p:spPr>
              <a:xfrm>
                <a:off x="7019270" y="3256184"/>
                <a:ext cx="29618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Cyrl-R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50 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d>
                        <m:dPr>
                          <m:ctrlPr>
                            <a:rPr lang="sr-Latn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sr-Cyrl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BDEB19BA-710A-4246-B465-50570D986A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9270" y="3256184"/>
                <a:ext cx="2961836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465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1" grpId="0" animBg="1"/>
      <p:bldP spid="12" grpId="0"/>
      <p:bldP spid="13" grpId="0"/>
      <p:bldP spid="14" grpId="0" animBg="1"/>
      <p:bldP spid="15" grpId="0"/>
      <p:bldP spid="16" grpId="0"/>
      <p:bldP spid="17" grpId="0"/>
      <p:bldP spid="18" grpId="0" animBg="1"/>
      <p:bldP spid="25" grpId="0"/>
      <p:bldP spid="42" grpId="0" animBg="1"/>
      <p:bldP spid="46" grpId="0" animBg="1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20879" y="304186"/>
                <a:ext cx="11452879" cy="1145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sr-Cyrl-BA" sz="2800" b="1" u="sng" dirty="0">
                    <a:solidFill>
                      <a:schemeClr val="bg1"/>
                    </a:solidFill>
                  </a:rPr>
                  <a:t>Примјер 5</a:t>
                </a:r>
                <a:r>
                  <a:rPr lang="sr-Cyrl-RS" sz="2800" b="1" u="sng" dirty="0">
                    <a:solidFill>
                      <a:schemeClr val="bg1"/>
                    </a:solidFill>
                  </a:rPr>
                  <a:t>.</a:t>
                </a:r>
                <a:r>
                  <a:rPr lang="sr-Cyrl-RS" sz="2800" b="1" dirty="0">
                    <a:solidFill>
                      <a:schemeClr val="bg1"/>
                    </a:solidFill>
                  </a:rPr>
                  <a:t>  Ако се од петнаестине неког броја одузме 0,6 разлика </a:t>
                </a:r>
                <a:r>
                  <a:rPr lang="sr-Cyrl-RS" sz="2800" b="1" u="sng" dirty="0">
                    <a:solidFill>
                      <a:srgbClr val="FFFF00"/>
                    </a:solidFill>
                  </a:rPr>
                  <a:t>неће</a:t>
                </a:r>
              </a:p>
              <a:p>
                <a:r>
                  <a:rPr lang="sr-Cyrl-RS" sz="2800" b="1" u="sng" dirty="0">
                    <a:solidFill>
                      <a:srgbClr val="FFFF00"/>
                    </a:solidFill>
                  </a:rPr>
                  <a:t>бити већа од </a:t>
                </a:r>
                <a14:m>
                  <m:oMath xmlns:m="http://schemas.openxmlformats.org/officeDocument/2006/math">
                    <m:r>
                      <a:rPr lang="sr-Cyrl-RS" sz="28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sr-Cyrl-RS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sr-Cyrl-RS" sz="2800" b="1" dirty="0">
                    <a:solidFill>
                      <a:schemeClr val="bg1"/>
                    </a:solidFill>
                  </a:rPr>
                  <a:t> . Који рационални бројеви задовољавају тај услов?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879" y="304186"/>
                <a:ext cx="11452879" cy="1145570"/>
              </a:xfrm>
              <a:prstGeom prst="rect">
                <a:avLst/>
              </a:prstGeom>
              <a:blipFill>
                <a:blip r:embed="rId2"/>
                <a:stretch>
                  <a:fillRect l="-1118" t="-5319"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5467" y="1880416"/>
                <a:ext cx="2835135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0,6</m:t>
                      </m:r>
                      <m:r>
                        <a:rPr lang="sr-Latn-R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5467" y="1880416"/>
                <a:ext cx="2835135" cy="8094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val 5"/>
          <p:cNvSpPr/>
          <p:nvPr/>
        </p:nvSpPr>
        <p:spPr>
          <a:xfrm>
            <a:off x="3019787" y="2097072"/>
            <a:ext cx="495795" cy="54701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cxnSp>
        <p:nvCxnSpPr>
          <p:cNvPr id="8" name="Straight Arrow Connector 7"/>
          <p:cNvCxnSpPr>
            <a:cxnSpLocks/>
            <a:stCxn id="6" idx="0"/>
          </p:cNvCxnSpPr>
          <p:nvPr/>
        </p:nvCxnSpPr>
        <p:spPr>
          <a:xfrm flipH="1" flipV="1">
            <a:off x="2310709" y="1313528"/>
            <a:ext cx="956976" cy="783544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914400" y="1880416"/>
            <a:ext cx="1232452" cy="976539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142991" y="2907151"/>
                <a:ext cx="2761397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91" y="2907151"/>
                <a:ext cx="2761397" cy="8094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142991" y="3933886"/>
                <a:ext cx="2701573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sr-Latn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−10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91" y="3933886"/>
                <a:ext cx="2701573" cy="80945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142991" y="4960621"/>
                <a:ext cx="1876796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Cyrl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sr-Latn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2991" y="4960621"/>
                <a:ext cx="1876796" cy="8094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186872" y="1893022"/>
                <a:ext cx="2003369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sr-Latn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sr-Cyrl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: </m:t>
                      </m:r>
                      <m:f>
                        <m:fPr>
                          <m:ctrlP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Cyrl-R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6872" y="1893022"/>
                <a:ext cx="2003369" cy="8094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31932" y="3171345"/>
                <a:ext cx="137277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R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R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1</a:t>
                </a:r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1932" y="3171345"/>
                <a:ext cx="1372778" cy="430887"/>
              </a:xfrm>
              <a:prstGeom prst="rect">
                <a:avLst/>
              </a:prstGeom>
              <a:blipFill>
                <a:blip r:embed="rId8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27550" y="5336194"/>
                <a:ext cx="255432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R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endChr m:val=""/>
                          <m:ctrlPr>
                            <a:rPr lang="sr-Latn-R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−∞,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begChr m:val=""/>
                              <m:endChr m:val="]"/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sr-Latn-R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550" y="5336194"/>
                <a:ext cx="2554320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8EFE834-F774-4FE9-A4CB-213C76D217C2}"/>
              </a:ext>
            </a:extLst>
          </p:cNvPr>
          <p:cNvCxnSpPr/>
          <p:nvPr/>
        </p:nvCxnSpPr>
        <p:spPr>
          <a:xfrm flipH="1">
            <a:off x="3402478" y="3430927"/>
            <a:ext cx="501910" cy="2856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4F78F49-8989-4560-9DB4-DDD0D44C95F0}"/>
              </a:ext>
            </a:extLst>
          </p:cNvPr>
          <p:cNvCxnSpPr/>
          <p:nvPr/>
        </p:nvCxnSpPr>
        <p:spPr>
          <a:xfrm flipH="1">
            <a:off x="3446230" y="2964844"/>
            <a:ext cx="458158" cy="2423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F1E8A74-6BCD-4438-B136-2D2C08E4B314}"/>
              </a:ext>
            </a:extLst>
          </p:cNvPr>
          <p:cNvSpPr txBox="1"/>
          <p:nvPr/>
        </p:nvSpPr>
        <p:spPr>
          <a:xfrm>
            <a:off x="3904387" y="3368141"/>
            <a:ext cx="37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369E380-2B5B-4049-8B76-C68DBE3F1484}"/>
              </a:ext>
            </a:extLst>
          </p:cNvPr>
          <p:cNvSpPr txBox="1"/>
          <p:nvPr/>
        </p:nvSpPr>
        <p:spPr>
          <a:xfrm>
            <a:off x="3904388" y="2751196"/>
            <a:ext cx="37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391B928-CBEC-4BB2-B3A4-97ECA947EDBF}"/>
              </a:ext>
            </a:extLst>
          </p:cNvPr>
          <p:cNvGrpSpPr/>
          <p:nvPr/>
        </p:nvGrpSpPr>
        <p:grpSpPr>
          <a:xfrm>
            <a:off x="5172418" y="3933886"/>
            <a:ext cx="5191850" cy="1057423"/>
            <a:chOff x="5172916" y="3799523"/>
            <a:chExt cx="5191850" cy="1057423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CE1235A-53B9-400F-96A6-855BC82E7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172916" y="3799523"/>
              <a:ext cx="5191850" cy="1057423"/>
            </a:xfrm>
            <a:prstGeom prst="rect">
              <a:avLst/>
            </a:prstGeom>
          </p:spPr>
        </p:pic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FEADDB9-0354-433D-AF0A-DB17A9B97EF4}"/>
                </a:ext>
              </a:extLst>
            </p:cNvPr>
            <p:cNvSpPr txBox="1"/>
            <p:nvPr/>
          </p:nvSpPr>
          <p:spPr>
            <a:xfrm>
              <a:off x="7563236" y="4472333"/>
              <a:ext cx="61414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sr-Cyrl-RS" dirty="0"/>
                <a:t>- 1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36063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0" grpId="0" animBg="1"/>
      <p:bldP spid="11" grpId="0"/>
      <p:bldP spid="12" grpId="0"/>
      <p:bldP spid="13" grpId="0"/>
      <p:bldP spid="14" grpId="0"/>
      <p:bldP spid="16" grpId="0"/>
      <p:bldP spid="19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51" y="1606999"/>
            <a:ext cx="5240628" cy="275893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4000"/>
              </a:spcBef>
              <a:buNone/>
            </a:pPr>
            <a:r>
              <a:rPr lang="sr-Cyrl-BA" sz="3600" b="1" dirty="0">
                <a:solidFill>
                  <a:schemeClr val="bg1"/>
                </a:solidFill>
              </a:rPr>
              <a:t>Домаћи рад</a:t>
            </a:r>
          </a:p>
          <a:p>
            <a:pPr marL="0" indent="0" algn="ctr">
              <a:spcBef>
                <a:spcPts val="4000"/>
              </a:spcBef>
              <a:buNone/>
            </a:pPr>
            <a:r>
              <a:rPr lang="sr-Cyrl-BA" sz="3600" b="1" dirty="0">
                <a:solidFill>
                  <a:schemeClr val="bg1"/>
                </a:solidFill>
              </a:rPr>
              <a:t>Нема домаће задаће </a:t>
            </a:r>
            <a:r>
              <a:rPr lang="sr-Cyrl-BA" sz="3600" b="1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sr-Cyrl-BA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210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84363"/>
            <a:ext cx="9144000" cy="1986597"/>
          </a:xfrm>
        </p:spPr>
        <p:txBody>
          <a:bodyPr/>
          <a:lstStyle/>
          <a:p>
            <a:r>
              <a:rPr lang="sr-Cyrl-BA" b="1" dirty="0">
                <a:solidFill>
                  <a:schemeClr val="bg1"/>
                </a:solidFill>
              </a:rPr>
              <a:t>Хвала на пажњи!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49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</TotalTime>
  <Words>532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Хвала на пажњи!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Проценат и примјена процента</dc:title>
  <dc:creator>Irena Bojičić</dc:creator>
  <cp:lastModifiedBy>Irena</cp:lastModifiedBy>
  <cp:revision>98</cp:revision>
  <dcterms:created xsi:type="dcterms:W3CDTF">2020-05-16T15:46:48Z</dcterms:created>
  <dcterms:modified xsi:type="dcterms:W3CDTF">2020-05-26T18:23:09Z</dcterms:modified>
</cp:coreProperties>
</file>