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6" r:id="rId23"/>
    <p:sldId id="285" r:id="rId24"/>
    <p:sldId id="281" r:id="rId25"/>
    <p:sldId id="282" r:id="rId26"/>
    <p:sldId id="283" r:id="rId27"/>
    <p:sldId id="284" r:id="rId28"/>
    <p:sldId id="278" r:id="rId2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7895" autoAdjust="0"/>
  </p:normalViewPr>
  <p:slideViewPr>
    <p:cSldViewPr>
      <p:cViewPr varScale="1">
        <p:scale>
          <a:sx n="76" d="100"/>
          <a:sy n="76" d="100"/>
        </p:scale>
        <p:origin x="-17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0374-0E84-47AE-962C-E4A6F6024511}" type="datetimeFigureOut">
              <a:rPr lang="sr-Latn-RS" smtClean="0"/>
              <a:pPr/>
              <a:t>23.5.2020.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1C6E-A273-4D32-86DF-CA859BB6F19B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0374-0E84-47AE-962C-E4A6F6024511}" type="datetimeFigureOut">
              <a:rPr lang="sr-Latn-RS" smtClean="0"/>
              <a:pPr/>
              <a:t>23.5.2020.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1C6E-A273-4D32-86DF-CA859BB6F19B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0374-0E84-47AE-962C-E4A6F6024511}" type="datetimeFigureOut">
              <a:rPr lang="sr-Latn-RS" smtClean="0"/>
              <a:pPr/>
              <a:t>23.5.2020.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1C6E-A273-4D32-86DF-CA859BB6F19B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0374-0E84-47AE-962C-E4A6F6024511}" type="datetimeFigureOut">
              <a:rPr lang="sr-Latn-RS" smtClean="0"/>
              <a:pPr/>
              <a:t>23.5.2020.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1C6E-A273-4D32-86DF-CA859BB6F19B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0374-0E84-47AE-962C-E4A6F6024511}" type="datetimeFigureOut">
              <a:rPr lang="sr-Latn-RS" smtClean="0"/>
              <a:pPr/>
              <a:t>23.5.2020.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3BB1C6E-A273-4D32-86DF-CA859BB6F19B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0374-0E84-47AE-962C-E4A6F6024511}" type="datetimeFigureOut">
              <a:rPr lang="sr-Latn-RS" smtClean="0"/>
              <a:pPr/>
              <a:t>23.5.2020.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1C6E-A273-4D32-86DF-CA859BB6F19B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0374-0E84-47AE-962C-E4A6F6024511}" type="datetimeFigureOut">
              <a:rPr lang="sr-Latn-RS" smtClean="0"/>
              <a:pPr/>
              <a:t>23.5.2020.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1C6E-A273-4D32-86DF-CA859BB6F19B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0374-0E84-47AE-962C-E4A6F6024511}" type="datetimeFigureOut">
              <a:rPr lang="sr-Latn-RS" smtClean="0"/>
              <a:pPr/>
              <a:t>23.5.2020.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1C6E-A273-4D32-86DF-CA859BB6F19B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0374-0E84-47AE-962C-E4A6F6024511}" type="datetimeFigureOut">
              <a:rPr lang="sr-Latn-RS" smtClean="0"/>
              <a:pPr/>
              <a:t>23.5.2020.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1C6E-A273-4D32-86DF-CA859BB6F19B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0374-0E84-47AE-962C-E4A6F6024511}" type="datetimeFigureOut">
              <a:rPr lang="sr-Latn-RS" smtClean="0"/>
              <a:pPr/>
              <a:t>23.5.2020.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1C6E-A273-4D32-86DF-CA859BB6F19B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0374-0E84-47AE-962C-E4A6F6024511}" type="datetimeFigureOut">
              <a:rPr lang="sr-Latn-RS" smtClean="0"/>
              <a:pPr/>
              <a:t>23.5.2020.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1C6E-A273-4D32-86DF-CA859BB6F19B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BA0374-0E84-47AE-962C-E4A6F6024511}" type="datetimeFigureOut">
              <a:rPr lang="sr-Latn-RS" smtClean="0"/>
              <a:pPr/>
              <a:t>23.5.2020.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BB1C6E-A273-4D32-86DF-CA859BB6F19B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O</a:t>
            </a:r>
            <a:r>
              <a:rPr lang="sr-Cyrl-RS" dirty="0" smtClean="0"/>
              <a:t>снови информатике 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Девети разред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422515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Додавање графике и линка</a:t>
            </a:r>
            <a:endParaRPr lang="sr-Latn-R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274" y="1340768"/>
            <a:ext cx="7784158" cy="5517231"/>
          </a:xfrm>
        </p:spPr>
      </p:pic>
    </p:spTree>
    <p:extLst>
      <p:ext uri="{BB962C8B-B14F-4D97-AF65-F5344CB8AC3E}">
        <p14:creationId xmlns:p14="http://schemas.microsoft.com/office/powerpoint/2010/main" xmlns="" val="35515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Форме </a:t>
            </a:r>
            <a:endParaRPr lang="sr-Latn-R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05" y="1124744"/>
            <a:ext cx="8681061" cy="3528391"/>
          </a:xfrm>
        </p:spPr>
      </p:pic>
      <p:sp>
        <p:nvSpPr>
          <p:cNvPr id="3" name="TextBox 2"/>
          <p:cNvSpPr txBox="1"/>
          <p:nvPr/>
        </p:nvSpPr>
        <p:spPr>
          <a:xfrm>
            <a:off x="467544" y="4795897"/>
            <a:ext cx="4104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 Командно дугме</a:t>
            </a:r>
          </a:p>
          <a:p>
            <a:r>
              <a:rPr lang="sr-Cyrl-RS" sz="3200" dirty="0" smtClean="0"/>
              <a:t>Радио дугме </a:t>
            </a:r>
            <a:endParaRPr lang="sr-Latn-RS" sz="3200" dirty="0" smtClean="0"/>
          </a:p>
          <a:p>
            <a:r>
              <a:rPr lang="sr-Latn-RS" sz="3200" dirty="0" smtClean="0"/>
              <a:t>Chechbox</a:t>
            </a:r>
          </a:p>
          <a:p>
            <a:r>
              <a:rPr lang="sr-Cyrl-RS" sz="3200" dirty="0" smtClean="0"/>
              <a:t>Текстуално поље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xmlns="" val="40342886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Израда Веб сајта </a:t>
            </a:r>
            <a:endParaRPr lang="sr-Latn-R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sz="4000" dirty="0" smtClean="0"/>
              <a:t>Појму и структури Веб сајта </a:t>
            </a:r>
          </a:p>
          <a:p>
            <a:r>
              <a:rPr lang="sr-Cyrl-RS" sz="4000" dirty="0" smtClean="0"/>
              <a:t>Почетна страница </a:t>
            </a:r>
          </a:p>
          <a:p>
            <a:r>
              <a:rPr lang="sr-Cyrl-RS" sz="4000" dirty="0" smtClean="0"/>
              <a:t>Додавање и уклањање страница </a:t>
            </a:r>
          </a:p>
          <a:p>
            <a:r>
              <a:rPr lang="sr-Cyrl-RS" sz="4000" dirty="0" smtClean="0"/>
              <a:t>Унос табела</a:t>
            </a:r>
          </a:p>
          <a:p>
            <a:r>
              <a:rPr lang="sr-Cyrl-RS" sz="4000" dirty="0" smtClean="0"/>
              <a:t>Унос графичких објеката</a:t>
            </a:r>
            <a:endParaRPr lang="sr-Latn-RS" sz="4000" dirty="0" smtClean="0"/>
          </a:p>
          <a:p>
            <a:r>
              <a:rPr lang="sr-Cyrl-RS" sz="4000" dirty="0" smtClean="0"/>
              <a:t>Додавање навигације и линка</a:t>
            </a:r>
          </a:p>
          <a:p>
            <a:r>
              <a:rPr lang="sr-Cyrl-RS" sz="4000" dirty="0" smtClean="0"/>
              <a:t>Преглед странице у Веб читачу </a:t>
            </a:r>
          </a:p>
          <a:p>
            <a:pPr marL="0" indent="0">
              <a:buNone/>
            </a:pPr>
            <a:endParaRPr lang="sr-Cyrl-RS" dirty="0" smtClean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8974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3803848" cy="56319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b="1" dirty="0"/>
              <a:t>Шта је уствари </a:t>
            </a:r>
            <a:r>
              <a:rPr lang="sr-Cyrl-RS" sz="2600" b="1" dirty="0"/>
              <a:t>Веб</a:t>
            </a:r>
            <a:r>
              <a:rPr lang="ru-RU" sz="2600" b="1" dirty="0"/>
              <a:t>- сајт?</a:t>
            </a:r>
          </a:p>
          <a:p>
            <a:pPr marL="0" indent="0">
              <a:buNone/>
            </a:pPr>
            <a:r>
              <a:rPr lang="sr-Latn-RS" sz="2600" b="1" dirty="0"/>
              <a:t>Web</a:t>
            </a:r>
            <a:r>
              <a:rPr lang="ru-RU" sz="2600" b="1" dirty="0"/>
              <a:t>-сајт представља једну или више страница које садрже слике, текст, блогове, видео материјале и друге начине комуникације потребне да би се информисали клијенти и посјетиоци тог сајта</a:t>
            </a:r>
            <a:r>
              <a:rPr lang="ru-RU" b="1" dirty="0"/>
              <a:t>.</a:t>
            </a:r>
          </a:p>
        </p:txBody>
      </p:sp>
      <p:pic>
        <p:nvPicPr>
          <p:cNvPr id="4" name="Picture 2" descr="Kako napraviti profitabilan web sajt">
            <a:extLst>
              <a:ext uri="{FF2B5EF4-FFF2-40B4-BE49-F238E27FC236}">
                <a16:creationId xmlns:a16="http://schemas.microsoft.com/office/drawing/2014/main" xmlns="" id="{0420C361-EB56-472F-9359-F64064EB1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4724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271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4724400" cy="5668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/>
              <a:t>У зависности од садржаја и потребе клијената који користе сајт разликујемо: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Статички –садржај се неће често мијењати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Динамички –садржај  који се често мијења </a:t>
            </a: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r>
              <a:rPr lang="ru-RU" sz="2800" dirty="0"/>
              <a:t>Сајтом приказујете све оно што сматрате битним за Ваше посјетиоце, јер је важно да они добију информације које желе на </a:t>
            </a:r>
            <a:r>
              <a:rPr lang="ru-RU" sz="2800" dirty="0" smtClean="0"/>
              <a:t>најлакши </a:t>
            </a:r>
            <a:r>
              <a:rPr lang="ru-RU" sz="2800" dirty="0"/>
              <a:t>начин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000" dirty="0"/>
          </a:p>
        </p:txBody>
      </p:sp>
      <p:pic>
        <p:nvPicPr>
          <p:cNvPr id="7" name="Picture 2" descr="Русија успјешно тестирала сопствени интернет">
            <a:extLst>
              <a:ext uri="{FF2B5EF4-FFF2-40B4-BE49-F238E27FC236}">
                <a16:creationId xmlns:a16="http://schemas.microsoft.com/office/drawing/2014/main" xmlns="" id="{AC84639F-3317-415D-A05E-6A0E975CB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8115" y="1447800"/>
            <a:ext cx="3863663" cy="290068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9554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Почетна страница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Почетна страница се састоји од: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Заглавља- наслов странице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Навигација-мени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Подножје – основно подаци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Банер – информације које се мењају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Трака 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позадина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07368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7064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Додавање и уклањање страница  </a:t>
            </a:r>
            <a:endParaRPr lang="sr-Latn-R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312368" cy="292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61" y="4834499"/>
            <a:ext cx="4752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smtClean="0"/>
              <a:t>Insert – Page</a:t>
            </a:r>
          </a:p>
          <a:p>
            <a:pPr marL="285750" indent="-285750">
              <a:buFontTx/>
              <a:buChar char="-"/>
            </a:pPr>
            <a:r>
              <a:rPr lang="sr-Latn-RS" sz="3200" dirty="0" smtClean="0"/>
              <a:t>Insert Blank Page</a:t>
            </a:r>
          </a:p>
          <a:p>
            <a:pPr marL="285750" indent="-285750">
              <a:buFontTx/>
              <a:buChar char="-"/>
            </a:pPr>
            <a:r>
              <a:rPr lang="sr-Latn-RS" sz="3200" dirty="0" smtClean="0"/>
              <a:t>Insert Duplicate Page</a:t>
            </a:r>
          </a:p>
          <a:p>
            <a:pPr marL="285750" indent="-285750">
              <a:buFontTx/>
              <a:buChar char="-"/>
            </a:pPr>
            <a:r>
              <a:rPr lang="sr-Latn-RS" sz="3200" dirty="0" smtClean="0"/>
              <a:t>Insert page </a:t>
            </a:r>
            <a:endParaRPr lang="sr-Latn-R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4324350" cy="415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37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Унос табела </a:t>
            </a:r>
            <a:endParaRPr lang="sr-Latn-R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1556792"/>
            <a:ext cx="324103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421384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848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Унос графичких објеката</a:t>
            </a:r>
            <a:endParaRPr lang="sr-Latn-R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64096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9732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sr-Cyrl-RS" dirty="0" smtClean="0"/>
              <a:t>Поновимо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2841179"/>
          </a:xfrm>
        </p:spPr>
        <p:txBody>
          <a:bodyPr/>
          <a:lstStyle/>
          <a:p>
            <a:r>
              <a:rPr lang="sr-Cyrl-RS" dirty="0" smtClean="0"/>
              <a:t>Основе </a:t>
            </a:r>
            <a:r>
              <a:rPr lang="sr-Latn-RS" dirty="0" smtClean="0"/>
              <a:t>HTML</a:t>
            </a:r>
            <a:r>
              <a:rPr lang="sr-Cyrl-RS" dirty="0" smtClean="0"/>
              <a:t> језика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Израда Веб сајта 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348880"/>
            <a:ext cx="374441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899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80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64" y="93407"/>
            <a:ext cx="7053542" cy="1400530"/>
          </a:xfrm>
        </p:spPr>
        <p:txBody>
          <a:bodyPr/>
          <a:lstStyle/>
          <a:p>
            <a:r>
              <a:rPr lang="bs-Cyrl-BA" b="1" dirty="0" smtClean="0"/>
              <a:t>Навигација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085" y="1337695"/>
            <a:ext cx="7185041" cy="4195481"/>
          </a:xfrm>
        </p:spPr>
        <p:txBody>
          <a:bodyPr>
            <a:normAutofit fontScale="92500"/>
          </a:bodyPr>
          <a:lstStyle/>
          <a:p>
            <a:r>
              <a:rPr lang="bs-Cyrl-BA" sz="2800" b="1" dirty="0" smtClean="0"/>
              <a:t>Навигација</a:t>
            </a:r>
            <a:r>
              <a:rPr lang="bs-Cyrl-BA" sz="2800" dirty="0" smtClean="0"/>
              <a:t>-систем интерактивних елемената који омогућава кориснику кретање из странице на страницу сајта.</a:t>
            </a:r>
          </a:p>
          <a:p>
            <a:r>
              <a:rPr lang="bs-Cyrl-BA" sz="2800" dirty="0" smtClean="0"/>
              <a:t>Навигација мора бити једноставна и јасна сваком кориснику који посјети веб страницу.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s-Cyrl-BA" sz="2800" dirty="0" smtClean="0"/>
              <a:t>Треба да одговори на питања:</a:t>
            </a:r>
          </a:p>
          <a:p>
            <a:r>
              <a:rPr lang="bs-Cyrl-BA" sz="2800" dirty="0" smtClean="0"/>
              <a:t>Гдје сам?</a:t>
            </a:r>
          </a:p>
          <a:p>
            <a:r>
              <a:rPr lang="bs-Cyrl-BA" sz="2800" dirty="0" smtClean="0"/>
              <a:t>Гдје сам био?</a:t>
            </a:r>
          </a:p>
          <a:p>
            <a:r>
              <a:rPr lang="bs-Cyrl-BA" sz="2800" dirty="0" smtClean="0"/>
              <a:t>Куда могу ићи?</a:t>
            </a:r>
          </a:p>
          <a:p>
            <a:pPr marL="0" indent="0">
              <a:buNone/>
            </a:pPr>
            <a:endParaRPr lang="bs-Cyrl-BA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2204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-72" b="5021"/>
          <a:stretch/>
        </p:blipFill>
        <p:spPr>
          <a:xfrm>
            <a:off x="577157" y="1846906"/>
            <a:ext cx="6151831" cy="48656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25305" y="1846906"/>
            <a:ext cx="305555" cy="434567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66138" y="2013354"/>
            <a:ext cx="305555" cy="434567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01" y="0"/>
            <a:ext cx="7053542" cy="1147527"/>
          </a:xfrm>
        </p:spPr>
        <p:txBody>
          <a:bodyPr/>
          <a:lstStyle/>
          <a:p>
            <a:r>
              <a:rPr lang="bs-Cyrl-BA" b="1" dirty="0" smtClean="0"/>
              <a:t>Додавање навигације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44" y="1038931"/>
            <a:ext cx="6709906" cy="4195481"/>
          </a:xfrm>
        </p:spPr>
        <p:txBody>
          <a:bodyPr/>
          <a:lstStyle/>
          <a:p>
            <a:r>
              <a:rPr lang="bs-Cyrl-BA" dirty="0" smtClean="0"/>
              <a:t>Можете на више начина:Први начин</a:t>
            </a:r>
            <a:r>
              <a:rPr lang="bs-Latn-BA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473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01639"/>
            <a:ext cx="5982077" cy="49850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59251" y="1801639"/>
            <a:ext cx="305555" cy="434567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977" y="1969174"/>
            <a:ext cx="305555" cy="434567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" y="235437"/>
            <a:ext cx="7053542" cy="745291"/>
          </a:xfrm>
        </p:spPr>
        <p:txBody>
          <a:bodyPr/>
          <a:lstStyle/>
          <a:p>
            <a:r>
              <a:rPr lang="bs-Cyrl-BA" b="1" dirty="0" smtClean="0"/>
              <a:t>Додавање навигације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64" y="903129"/>
            <a:ext cx="6709906" cy="4195481"/>
          </a:xfrm>
        </p:spPr>
        <p:txBody>
          <a:bodyPr/>
          <a:lstStyle/>
          <a:p>
            <a:pPr marL="137160" indent="0">
              <a:buNone/>
            </a:pPr>
            <a:r>
              <a:rPr lang="bs-Cyrl-BA" dirty="0" smtClean="0"/>
              <a:t>Други начин</a:t>
            </a:r>
            <a:r>
              <a:rPr lang="bs-Latn-BA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836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b="1" dirty="0"/>
              <a:t>Додавање навигације и линка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412" t="29460" r="29500" b="35594"/>
          <a:stretch/>
        </p:blipFill>
        <p:spPr>
          <a:xfrm>
            <a:off x="3880542" y="2756616"/>
            <a:ext cx="4841341" cy="34312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764" y="1583450"/>
            <a:ext cx="6864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/>
              <a:t>У отвореном програмском прозору бирамо са којом страницом желимо да повежемо селектовану ријеч и из које фасцикле: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56173" y="3522728"/>
            <a:ext cx="318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 smtClean="0"/>
              <a:t>Постојећег документа интернета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6173" y="4217269"/>
            <a:ext cx="344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 smtClean="0"/>
              <a:t>Са странице истог документа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3232088" y="3740016"/>
            <a:ext cx="8419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960483" y="4401936"/>
            <a:ext cx="111357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6173" y="4776695"/>
            <a:ext cx="352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 smtClean="0"/>
              <a:t>Са креираним документом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2946903" y="5004577"/>
            <a:ext cx="111357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6173" y="5461317"/>
            <a:ext cx="323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 smtClean="0"/>
              <a:t>Са неком мејл адресом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2946903" y="5645984"/>
            <a:ext cx="111357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33307" y="5613366"/>
            <a:ext cx="570369" cy="434567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963561" y="4532641"/>
            <a:ext cx="672221" cy="244055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257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152" y="0"/>
            <a:ext cx="7053542" cy="1400530"/>
          </a:xfrm>
        </p:spPr>
        <p:txBody>
          <a:bodyPr/>
          <a:lstStyle/>
          <a:p>
            <a:r>
              <a:rPr lang="bs-Cyrl-BA" b="1" dirty="0" smtClean="0"/>
              <a:t>Додавње линка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51" b="3657"/>
          <a:stretch/>
        </p:blipFill>
        <p:spPr>
          <a:xfrm>
            <a:off x="1115212" y="1853621"/>
            <a:ext cx="5654517" cy="45833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80663" y="929241"/>
            <a:ext cx="8046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s-Cyrl-BA" sz="2400" dirty="0" smtClean="0"/>
              <a:t>Одредимо мјесто гдје постављамо линк идемо на картицу Формат изаберемо опцију </a:t>
            </a:r>
            <a:r>
              <a:rPr lang="bs-Latn-BA" sz="2400" dirty="0" smtClean="0"/>
              <a:t>(Create Link) </a:t>
            </a:r>
            <a:r>
              <a:rPr lang="bs-Cyrl-BA" sz="2400" dirty="0"/>
              <a:t>к</a:t>
            </a:r>
            <a:r>
              <a:rPr lang="bs-Cyrl-BA" sz="2400" dirty="0" smtClean="0"/>
              <a:t>реирај </a:t>
            </a:r>
            <a:r>
              <a:rPr lang="bs-Cyrl-BA" sz="2400" dirty="0"/>
              <a:t>л</a:t>
            </a:r>
            <a:r>
              <a:rPr lang="bs-Cyrl-BA" sz="2400" dirty="0" smtClean="0"/>
              <a:t>инк.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319879" y="1853620"/>
            <a:ext cx="468997" cy="373532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0" y="2040386"/>
            <a:ext cx="448147" cy="467424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157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b="1" dirty="0" smtClean="0"/>
              <a:t>Преглед Веб сајта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23" y="1152984"/>
            <a:ext cx="7150883" cy="4195481"/>
          </a:xfrm>
        </p:spPr>
        <p:txBody>
          <a:bodyPr/>
          <a:lstStyle/>
          <a:p>
            <a:r>
              <a:rPr lang="bs-Cyrl-BA" dirty="0" smtClean="0"/>
              <a:t>Сваки корак израде сајта можете прегледати у једном од интернет читача (</a:t>
            </a:r>
            <a:r>
              <a:rPr lang="bs-Latn-BA" dirty="0" smtClean="0"/>
              <a:t>Chrom, Firefox, Edge...)</a:t>
            </a:r>
          </a:p>
          <a:p>
            <a:r>
              <a:rPr lang="bs-Cyrl-BA" dirty="0" smtClean="0"/>
              <a:t>За контролу ли преглед урађене странице у интернет прегледнику, активирати картицу Веб и изабрати опцију </a:t>
            </a:r>
            <a:r>
              <a:rPr lang="bs-Latn-BA" dirty="0" smtClean="0"/>
              <a:t>Web Page Preview</a:t>
            </a:r>
            <a:r>
              <a:rPr lang="bs-Cyrl-BA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387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80728"/>
            <a:ext cx="8978413" cy="56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013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6000" dirty="0" smtClean="0">
                <a:solidFill>
                  <a:srgbClr val="FF0000"/>
                </a:solidFill>
              </a:rPr>
              <a:t>Хвала на пажњи</a:t>
            </a:r>
            <a:endParaRPr lang="sr-Latn-R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69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800" b="1" u="sng" dirty="0" smtClean="0"/>
              <a:t>Основе </a:t>
            </a:r>
            <a:r>
              <a:rPr lang="sr-Latn-RS" sz="4800" b="1" u="sng" dirty="0" smtClean="0"/>
              <a:t>HTML</a:t>
            </a:r>
            <a:r>
              <a:rPr lang="sr-Cyrl-RS" sz="4800" b="1" u="sng" dirty="0" smtClean="0"/>
              <a:t> језика </a:t>
            </a:r>
            <a:endParaRPr lang="sr-Latn-R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r-Cyrl-RS" sz="4000" dirty="0" smtClean="0"/>
              <a:t>Структура </a:t>
            </a:r>
            <a:r>
              <a:rPr lang="sr-Latn-RS" sz="4000" dirty="0" smtClean="0"/>
              <a:t>HTML</a:t>
            </a:r>
            <a:r>
              <a:rPr lang="sr-Cyrl-RS" sz="4000" dirty="0" smtClean="0"/>
              <a:t> језика 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4000" dirty="0" smtClean="0"/>
              <a:t>Обликовање текста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4000" dirty="0" smtClean="0"/>
              <a:t>Израда листа и табела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4000" dirty="0" smtClean="0"/>
              <a:t>Израда графике, линка и форми</a:t>
            </a:r>
          </a:p>
          <a:p>
            <a:pPr marL="514350" indent="-514350">
              <a:buFont typeface="+mj-lt"/>
              <a:buAutoNum type="arabicPeriod"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219248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sr-Cyrl-RS" b="1" u="sng" dirty="0" smtClean="0"/>
              <a:t>Структура </a:t>
            </a:r>
            <a:r>
              <a:rPr lang="sr-Latn-RS" b="1" u="sng" dirty="0" smtClean="0"/>
              <a:t>HTML</a:t>
            </a:r>
            <a:r>
              <a:rPr lang="sr-Cyrl-RS" b="1" u="sng" dirty="0" smtClean="0"/>
              <a:t>  језика </a:t>
            </a:r>
            <a:endParaRPr lang="sr-Latn-R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560840" cy="4824536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sr-Cyrl-RS" sz="2800" dirty="0" smtClean="0">
                <a:solidFill>
                  <a:schemeClr val="tx1"/>
                </a:solidFill>
              </a:rPr>
              <a:t>Шта је то </a:t>
            </a:r>
            <a:r>
              <a:rPr lang="sr-Latn-RS" sz="2800" dirty="0" smtClean="0">
                <a:solidFill>
                  <a:schemeClr val="tx1"/>
                </a:solidFill>
              </a:rPr>
              <a:t>HTML</a:t>
            </a:r>
            <a:r>
              <a:rPr lang="sr-Cyrl-RS" sz="2800" dirty="0" smtClean="0">
                <a:solidFill>
                  <a:schemeClr val="tx1"/>
                </a:solidFill>
              </a:rPr>
              <a:t> ?</a:t>
            </a:r>
          </a:p>
          <a:p>
            <a:pPr marL="0" indent="0" algn="l">
              <a:buNone/>
            </a:pPr>
            <a:r>
              <a:rPr lang="sr-Cyrl-RS" sz="2800" dirty="0" smtClean="0">
                <a:solidFill>
                  <a:schemeClr val="tx1"/>
                </a:solidFill>
              </a:rPr>
              <a:t>Је симболички језик који служи за израду интернет страница са хипертекстом </a:t>
            </a:r>
          </a:p>
          <a:p>
            <a:pPr algn="l"/>
            <a:r>
              <a:rPr lang="sr-Cyrl-RS" sz="2800" dirty="0" smtClean="0">
                <a:solidFill>
                  <a:schemeClr val="tx1"/>
                </a:solidFill>
              </a:rPr>
              <a:t>2. Шта је потребно за израду </a:t>
            </a:r>
            <a:r>
              <a:rPr lang="sr-Latn-RS" sz="2800" dirty="0" smtClean="0">
                <a:solidFill>
                  <a:schemeClr val="tx1"/>
                </a:solidFill>
              </a:rPr>
              <a:t>HTML</a:t>
            </a:r>
            <a:r>
              <a:rPr lang="sr-Cyrl-RS" sz="2800" dirty="0" smtClean="0"/>
              <a:t> </a:t>
            </a:r>
            <a:r>
              <a:rPr lang="sr-Cyrl-RS" sz="2800" dirty="0" smtClean="0">
                <a:solidFill>
                  <a:schemeClr val="tx1"/>
                </a:solidFill>
              </a:rPr>
              <a:t>страница</a:t>
            </a:r>
            <a:r>
              <a:rPr lang="sr-Cyrl-RS" sz="2800" dirty="0" smtClean="0"/>
              <a:t> ?</a:t>
            </a:r>
          </a:p>
          <a:p>
            <a:pPr algn="l"/>
            <a:r>
              <a:rPr lang="sr-Cyrl-RS" sz="2800" dirty="0" smtClean="0">
                <a:solidFill>
                  <a:schemeClr val="tx1"/>
                </a:solidFill>
              </a:rPr>
              <a:t>Знамо да је потребан текст процесор </a:t>
            </a:r>
            <a:r>
              <a:rPr lang="sr-Latn-RS" sz="2800" dirty="0" smtClean="0">
                <a:solidFill>
                  <a:schemeClr val="tx1"/>
                </a:solidFill>
              </a:rPr>
              <a:t>Notepad </a:t>
            </a:r>
            <a:r>
              <a:rPr lang="sr-Cyrl-RS" sz="2800" dirty="0" smtClean="0">
                <a:solidFill>
                  <a:schemeClr val="tx1"/>
                </a:solidFill>
              </a:rPr>
              <a:t>и један од веб читача ( </a:t>
            </a:r>
            <a:r>
              <a:rPr lang="sr-Latn-RS" sz="2800" dirty="0" smtClean="0">
                <a:solidFill>
                  <a:schemeClr val="tx1"/>
                </a:solidFill>
              </a:rPr>
              <a:t>Mozilla Firefox, Opera, Internet Explorer ...)</a:t>
            </a:r>
          </a:p>
          <a:p>
            <a:pPr algn="l"/>
            <a:r>
              <a:rPr lang="sr-Latn-RS" sz="2800" dirty="0" smtClean="0">
                <a:solidFill>
                  <a:schemeClr val="tx1"/>
                </a:solidFill>
              </a:rPr>
              <a:t>3. </a:t>
            </a:r>
            <a:r>
              <a:rPr lang="sr-Cyrl-RS" sz="2800" dirty="0" smtClean="0">
                <a:solidFill>
                  <a:schemeClr val="tx1"/>
                </a:solidFill>
              </a:rPr>
              <a:t>Шта је потребно при снимању </a:t>
            </a:r>
            <a:r>
              <a:rPr lang="sr-Latn-RS" sz="2800" dirty="0" smtClean="0"/>
              <a:t>HTML</a:t>
            </a:r>
            <a:r>
              <a:rPr lang="sr-Cyrl-RS" sz="2800" dirty="0" smtClean="0"/>
              <a:t> документа </a:t>
            </a:r>
          </a:p>
          <a:p>
            <a:pPr algn="l"/>
            <a:r>
              <a:rPr lang="sr-Cyrl-RS" sz="2800" dirty="0" smtClean="0">
                <a:solidFill>
                  <a:schemeClr val="tx1"/>
                </a:solidFill>
              </a:rPr>
              <a:t>Потребно је после урађене странице у </a:t>
            </a:r>
            <a:r>
              <a:rPr lang="sr-Latn-RS" sz="2800" dirty="0" smtClean="0">
                <a:solidFill>
                  <a:schemeClr val="tx1"/>
                </a:solidFill>
              </a:rPr>
              <a:t>Notepad </a:t>
            </a:r>
            <a:r>
              <a:rPr lang="sr-Cyrl-RS" sz="2800" dirty="0" smtClean="0">
                <a:solidFill>
                  <a:schemeClr val="tx1"/>
                </a:solidFill>
              </a:rPr>
              <a:t>дат име странице малим словима са екстензијом </a:t>
            </a:r>
            <a:r>
              <a:rPr lang="sr-Latn-RS" sz="2800" dirty="0" smtClean="0">
                <a:solidFill>
                  <a:schemeClr val="tx1"/>
                </a:solidFill>
              </a:rPr>
              <a:t>.html</a:t>
            </a:r>
          </a:p>
          <a:p>
            <a:pPr algn="l"/>
            <a:r>
              <a:rPr lang="sr-Latn-RS" sz="2800" dirty="0" smtClean="0">
                <a:solidFill>
                  <a:schemeClr val="tx1"/>
                </a:solidFill>
              </a:rPr>
              <a:t>( proba.html)</a:t>
            </a:r>
            <a:endParaRPr lang="sr-Latn-R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88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640960" cy="6264696"/>
          </a:xfrm>
        </p:spPr>
        <p:txBody>
          <a:bodyPr>
            <a:normAutofit/>
          </a:bodyPr>
          <a:lstStyle/>
          <a:p>
            <a:r>
              <a:rPr lang="sr-Latn-RS" dirty="0" smtClean="0"/>
              <a:t>HTML </a:t>
            </a:r>
            <a:r>
              <a:rPr lang="sr-Cyrl-RS" dirty="0" smtClean="0"/>
              <a:t>команде се пишу помоћу тагова </a:t>
            </a:r>
          </a:p>
          <a:p>
            <a:r>
              <a:rPr lang="sr-Cyrl-RS" dirty="0" smtClean="0"/>
              <a:t>То је команда која говори читачу како да прикаже садржај странице</a:t>
            </a:r>
          </a:p>
          <a:p>
            <a:r>
              <a:rPr lang="sr-Cyrl-RS" dirty="0" smtClean="0"/>
              <a:t>Тагови се пишу унутар релација „&lt;“  и „&gt;“ </a:t>
            </a:r>
          </a:p>
          <a:p>
            <a:r>
              <a:rPr lang="sr-Cyrl-RS" dirty="0" smtClean="0"/>
              <a:t>Почетни таг је &lt;</a:t>
            </a:r>
            <a:r>
              <a:rPr lang="sr-Latn-RS" dirty="0" smtClean="0"/>
              <a:t>html&gt;</a:t>
            </a:r>
            <a:r>
              <a:rPr lang="sr-Cyrl-RS" dirty="0" smtClean="0"/>
              <a:t>који се завршава </a:t>
            </a:r>
            <a:r>
              <a:rPr lang="sr-Latn-RS" dirty="0" smtClean="0"/>
              <a:t>&lt;/html&gt;</a:t>
            </a:r>
          </a:p>
          <a:p>
            <a:r>
              <a:rPr lang="sr-Cyrl-RS" dirty="0" smtClean="0"/>
              <a:t>Сама структура се састоји од заглавља са називом &lt;</a:t>
            </a:r>
            <a:r>
              <a:rPr lang="sr-Latn-RS" dirty="0" smtClean="0"/>
              <a:t>head&gt; </a:t>
            </a:r>
            <a:r>
              <a:rPr lang="sr-Cyrl-RS" dirty="0" smtClean="0"/>
              <a:t>који се завршава &lt;</a:t>
            </a:r>
            <a:r>
              <a:rPr lang="sr-Latn-RS" dirty="0" smtClean="0"/>
              <a:t>/head&gt;  </a:t>
            </a:r>
            <a:r>
              <a:rPr lang="sr-Cyrl-RS" dirty="0" smtClean="0"/>
              <a:t>тела &lt;</a:t>
            </a:r>
            <a:r>
              <a:rPr lang="sr-Latn-RS" dirty="0" smtClean="0"/>
              <a:t>body&gt;</a:t>
            </a:r>
            <a:r>
              <a:rPr lang="sr-Cyrl-RS" dirty="0" smtClean="0"/>
              <a:t> који се завршава &lt;</a:t>
            </a:r>
            <a:r>
              <a:rPr lang="sr-Latn-RS" dirty="0" smtClean="0"/>
              <a:t>/body&gt;</a:t>
            </a:r>
            <a:r>
              <a:rPr lang="sr-Cyrl-RS" dirty="0" smtClean="0"/>
              <a:t> </a:t>
            </a:r>
            <a:endParaRPr lang="sr-Latn-RS" dirty="0" smtClean="0"/>
          </a:p>
          <a:p>
            <a:r>
              <a:rPr lang="sr-Cyrl-RS" dirty="0" smtClean="0"/>
              <a:t>Постоје прости, сложени и тагови са атрибутима, прости су који имају почетни таг а сложени који имају и почетни и завршни таг, док је таг са атрибутима онај који даје нека додатна објашњења 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169202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Обликовање текста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Основни тагови за обликовање текста су: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За дефинисање фонта </a:t>
            </a:r>
            <a:r>
              <a:rPr lang="sr-Latn-RS" b="1" dirty="0" smtClean="0"/>
              <a:t>&lt;font&gt; &lt;/font&gt;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Масна слова</a:t>
            </a:r>
            <a:r>
              <a:rPr lang="sr-Latn-RS" dirty="0" smtClean="0"/>
              <a:t>     </a:t>
            </a:r>
            <a:r>
              <a:rPr lang="sr-Latn-RS" b="1" dirty="0" smtClean="0"/>
              <a:t>&lt;b&gt; &lt;/b&gt;</a:t>
            </a:r>
            <a:endParaRPr lang="sr-Cyrl-RS" dirty="0" smtClean="0"/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Курзив</a:t>
            </a:r>
            <a:r>
              <a:rPr lang="sr-Latn-RS" dirty="0"/>
              <a:t> </a:t>
            </a:r>
            <a:r>
              <a:rPr lang="sr-Latn-RS" dirty="0" smtClean="0"/>
              <a:t>   </a:t>
            </a:r>
            <a:r>
              <a:rPr lang="sr-Latn-RS" b="1" dirty="0" smtClean="0"/>
              <a:t>&lt;i&gt;  &lt;/i&gt;</a:t>
            </a:r>
            <a:endParaRPr lang="sr-Cyrl-RS" dirty="0" smtClean="0"/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Подвучена</a:t>
            </a:r>
            <a:r>
              <a:rPr lang="sr-Latn-RS" dirty="0" smtClean="0"/>
              <a:t>  </a:t>
            </a:r>
            <a:r>
              <a:rPr lang="sr-Latn-RS" b="1" dirty="0" smtClean="0"/>
              <a:t>&lt;u&gt; &lt;/u&gt;</a:t>
            </a:r>
            <a:endParaRPr lang="sr-Cyrl-RS" dirty="0" smtClean="0"/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Параграфи</a:t>
            </a:r>
            <a:r>
              <a:rPr lang="sr-Latn-RS" dirty="0" smtClean="0"/>
              <a:t> </a:t>
            </a:r>
            <a:r>
              <a:rPr lang="sr-Latn-RS" b="1" dirty="0" smtClean="0"/>
              <a:t>&lt;p&gt;  &lt;/p&gt;</a:t>
            </a:r>
            <a:r>
              <a:rPr lang="sr-Cyrl-RS" b="1" dirty="0" smtClean="0"/>
              <a:t> </a:t>
            </a:r>
            <a:r>
              <a:rPr lang="sr-Cyrl-RS" dirty="0" smtClean="0"/>
              <a:t> поравнање 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Величина фонта</a:t>
            </a:r>
            <a:r>
              <a:rPr lang="sr-Latn-RS" b="1" dirty="0"/>
              <a:t> </a:t>
            </a:r>
            <a:r>
              <a:rPr lang="sr-Latn-RS" b="1" dirty="0" smtClean="0"/>
              <a:t>&lt;h1&gt; &lt;/h1&gt; </a:t>
            </a:r>
            <a:r>
              <a:rPr lang="sr-Cyrl-RS" dirty="0" smtClean="0"/>
              <a:t>(са већим мањим величинама </a:t>
            </a:r>
            <a:r>
              <a:rPr lang="sr-Latn-RS" dirty="0" smtClean="0"/>
              <a:t>h2, h3 – h6</a:t>
            </a:r>
            <a:endParaRPr lang="sr-Cyrl-RS" dirty="0" smtClean="0"/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Коментар </a:t>
            </a:r>
            <a:r>
              <a:rPr lang="sr-Latn-RS" b="1" dirty="0" smtClean="0"/>
              <a:t>&lt;!_ _tekst_ _&gt;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xmlns="" val="1520963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Примјер </a:t>
            </a:r>
            <a:endParaRPr lang="sr-Latn-R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836712"/>
            <a:ext cx="4036024" cy="5832648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836712"/>
            <a:ext cx="4470648" cy="5832648"/>
          </a:xfrm>
        </p:spPr>
      </p:pic>
    </p:spTree>
    <p:extLst>
      <p:ext uri="{BB962C8B-B14F-4D97-AF65-F5344CB8AC3E}">
        <p14:creationId xmlns:p14="http://schemas.microsoft.com/office/powerpoint/2010/main" xmlns="" val="122650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Израда листа и табела </a:t>
            </a:r>
            <a:endParaRPr lang="sr-Latn-R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lnSpcReduction="10000"/>
          </a:bodyPr>
          <a:lstStyle/>
          <a:p>
            <a:r>
              <a:rPr lang="sr-Cyrl-RS" sz="2800" dirty="0" smtClean="0"/>
              <a:t>Основни тагови за изради листа су: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800" dirty="0" smtClean="0"/>
              <a:t>Тагови за нумерисане листе</a:t>
            </a:r>
            <a:r>
              <a:rPr lang="sr-Latn-RS" sz="2800" b="1" dirty="0" smtClean="0"/>
              <a:t>&lt;ol&gt; &lt;li&gt; &lt;/ol&gt;</a:t>
            </a:r>
            <a:endParaRPr lang="sr-Cyrl-R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sr-Cyrl-RS" sz="2800" dirty="0" smtClean="0"/>
              <a:t>Тагови за ненумерисане листе</a:t>
            </a:r>
            <a:r>
              <a:rPr lang="sr-Latn-RS" sz="2800" b="1" dirty="0" smtClean="0"/>
              <a:t>&lt;ul&gt; &lt;li&gt;&lt;/ul&gt;</a:t>
            </a:r>
            <a:endParaRPr lang="sr-Cyrl-R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sr-Cyrl-RS" sz="2800" dirty="0" smtClean="0"/>
              <a:t>Тагови за табелу</a:t>
            </a:r>
          </a:p>
          <a:p>
            <a:pPr marL="0" indent="0">
              <a:buNone/>
            </a:pPr>
            <a:r>
              <a:rPr lang="sr-Cyrl-RS" sz="2800" dirty="0" smtClean="0"/>
              <a:t> </a:t>
            </a:r>
            <a:r>
              <a:rPr lang="sr-Latn-RS" sz="2800" b="1" dirty="0" smtClean="0"/>
              <a:t>&lt;table&gt;-</a:t>
            </a:r>
            <a:r>
              <a:rPr lang="sr-Cyrl-RS" sz="2800" b="1" dirty="0" smtClean="0"/>
              <a:t>креира табелу</a:t>
            </a:r>
          </a:p>
          <a:p>
            <a:pPr marL="0" indent="0">
              <a:buNone/>
            </a:pPr>
            <a:r>
              <a:rPr lang="sr-Cyrl-RS" sz="2800" b="1" dirty="0" smtClean="0"/>
              <a:t>&lt;</a:t>
            </a:r>
            <a:r>
              <a:rPr lang="sr-Latn-RS" sz="2800" b="1" dirty="0" smtClean="0"/>
              <a:t>tr</a:t>
            </a:r>
            <a:r>
              <a:rPr lang="sr-Cyrl-RS" sz="2800" b="1" dirty="0" smtClean="0"/>
              <a:t>&gt;- креира ред табеле</a:t>
            </a:r>
          </a:p>
          <a:p>
            <a:pPr marL="0" indent="0">
              <a:buNone/>
            </a:pPr>
            <a:r>
              <a:rPr lang="sr-Cyrl-RS" sz="2800" b="1" dirty="0" smtClean="0"/>
              <a:t>&lt;</a:t>
            </a:r>
            <a:r>
              <a:rPr lang="sr-Latn-RS" sz="2800" b="1" dirty="0" smtClean="0"/>
              <a:t>td</a:t>
            </a:r>
            <a:r>
              <a:rPr lang="sr-Cyrl-RS" sz="2800" b="1" dirty="0" smtClean="0"/>
              <a:t>&gt; - креира ћелије у реду</a:t>
            </a:r>
          </a:p>
          <a:p>
            <a:pPr marL="0" indent="0">
              <a:buNone/>
            </a:pPr>
            <a:r>
              <a:rPr lang="sr-Cyrl-RS" sz="2800" b="1" dirty="0" smtClean="0"/>
              <a:t>&lt;</a:t>
            </a:r>
            <a:r>
              <a:rPr lang="sr-Latn-RS" sz="2800" b="1" dirty="0" smtClean="0"/>
              <a:t>th</a:t>
            </a:r>
            <a:r>
              <a:rPr lang="sr-Cyrl-RS" sz="2800" b="1" dirty="0" smtClean="0"/>
              <a:t>&gt; - креира заглавље табеле</a:t>
            </a:r>
            <a:endParaRPr lang="sr-Latn-RS" sz="2800" b="1" dirty="0" smtClean="0"/>
          </a:p>
          <a:p>
            <a:pPr marL="0" indent="0">
              <a:buNone/>
            </a:pPr>
            <a:r>
              <a:rPr lang="sr-Latn-RS" sz="2800" b="1" dirty="0" smtClean="0">
                <a:solidFill>
                  <a:srgbClr val="FF0000"/>
                </a:solidFill>
              </a:rPr>
              <a:t>&lt;table border=“5“width=“80%“&gt;</a:t>
            </a:r>
          </a:p>
          <a:p>
            <a:pPr marL="0" indent="0">
              <a:buNone/>
            </a:pPr>
            <a:r>
              <a:rPr lang="sr-Cyrl-RS" sz="1000" b="1" dirty="0" smtClean="0"/>
              <a:t>                      </a:t>
            </a:r>
            <a:r>
              <a:rPr lang="sr-Cyrl-RS" sz="2000" b="1" dirty="0" smtClean="0"/>
              <a:t>                                       вриједност тага</a:t>
            </a:r>
            <a:endParaRPr lang="sr-Latn-RS" sz="1000" b="1" dirty="0" smtClean="0"/>
          </a:p>
          <a:p>
            <a:pPr marL="0" indent="0">
              <a:buNone/>
            </a:pPr>
            <a:r>
              <a:rPr lang="sr-Cyrl-RS" sz="2000" b="1" dirty="0" smtClean="0"/>
              <a:t>                           атрибут тага</a:t>
            </a:r>
          </a:p>
          <a:p>
            <a:pPr marL="0" indent="0">
              <a:buNone/>
            </a:pPr>
            <a:r>
              <a:rPr lang="sr-Cyrl-RS" sz="2000" b="1" dirty="0" smtClean="0"/>
              <a:t>Кључна реч</a:t>
            </a:r>
            <a:endParaRPr lang="sr-Latn-RS" sz="20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187624" y="5301208"/>
            <a:ext cx="14401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339752" y="5301208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059832" y="5193196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1331640" y="566124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64745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Примјер </a:t>
            </a:r>
            <a:endParaRPr lang="sr-Latn-R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196752"/>
            <a:ext cx="4038600" cy="54006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9488" y="1268760"/>
            <a:ext cx="4036024" cy="5112568"/>
          </a:xfrm>
        </p:spPr>
      </p:pic>
    </p:spTree>
    <p:extLst>
      <p:ext uri="{BB962C8B-B14F-4D97-AF65-F5344CB8AC3E}">
        <p14:creationId xmlns:p14="http://schemas.microsoft.com/office/powerpoint/2010/main" xmlns="" val="1199079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177</TotalTime>
  <Words>695</Words>
  <Application>Microsoft Office PowerPoint</Application>
  <PresentationFormat>On-screen Show (4:3)</PresentationFormat>
  <Paragraphs>109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Apex</vt:lpstr>
      <vt:lpstr>Oснови информатике </vt:lpstr>
      <vt:lpstr>Поновимо</vt:lpstr>
      <vt:lpstr>Основе HTML језика </vt:lpstr>
      <vt:lpstr>Структура HTML  језика </vt:lpstr>
      <vt:lpstr>Slide 5</vt:lpstr>
      <vt:lpstr>Обликовање текста </vt:lpstr>
      <vt:lpstr>Примјер </vt:lpstr>
      <vt:lpstr>Израда листа и табела </vt:lpstr>
      <vt:lpstr>Примјер </vt:lpstr>
      <vt:lpstr>Додавање графике и линка</vt:lpstr>
      <vt:lpstr>Форме </vt:lpstr>
      <vt:lpstr>Израда Веб сајта </vt:lpstr>
      <vt:lpstr>Slide 13</vt:lpstr>
      <vt:lpstr>Slide 14</vt:lpstr>
      <vt:lpstr>Почетна страница </vt:lpstr>
      <vt:lpstr>Slide 16</vt:lpstr>
      <vt:lpstr>Додавање и уклањање страница  </vt:lpstr>
      <vt:lpstr>Унос табела </vt:lpstr>
      <vt:lpstr>Унос графичких објеката</vt:lpstr>
      <vt:lpstr>Slide 20</vt:lpstr>
      <vt:lpstr>Навигација</vt:lpstr>
      <vt:lpstr>Додавање навигације </vt:lpstr>
      <vt:lpstr>Додавање навигације </vt:lpstr>
      <vt:lpstr>Додавање навигације и линка</vt:lpstr>
      <vt:lpstr>Додавње линка</vt:lpstr>
      <vt:lpstr>Преглед Веб сајта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Oснови информатике</dc:title>
  <dc:creator>GELIC</dc:creator>
  <cp:lastModifiedBy>S</cp:lastModifiedBy>
  <cp:revision>18</cp:revision>
  <dcterms:created xsi:type="dcterms:W3CDTF">2020-05-16T10:04:40Z</dcterms:created>
  <dcterms:modified xsi:type="dcterms:W3CDTF">2020-05-23T06:30:08Z</dcterms:modified>
</cp:coreProperties>
</file>