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8" r:id="rId4"/>
    <p:sldId id="280" r:id="rId5"/>
    <p:sldId id="282" r:id="rId6"/>
    <p:sldId id="284" r:id="rId7"/>
    <p:sldId id="286" r:id="rId8"/>
    <p:sldId id="297" r:id="rId9"/>
    <p:sldId id="287" r:id="rId10"/>
    <p:sldId id="289" r:id="rId11"/>
    <p:sldId id="291" r:id="rId12"/>
    <p:sldId id="293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EF22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35" autoAdjust="0"/>
    <p:restoredTop sz="94660"/>
  </p:normalViewPr>
  <p:slideViewPr>
    <p:cSldViewPr snapToGrid="0">
      <p:cViewPr>
        <p:scale>
          <a:sx n="91" d="100"/>
          <a:sy n="91" d="100"/>
        </p:scale>
        <p:origin x="36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image" Target="../media/image8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5" Type="http://schemas.openxmlformats.org/officeDocument/2006/relationships/image" Target="../media/image3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Relationship Id="rId14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115" y="1035278"/>
            <a:ext cx="8469085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115" y="3514953"/>
            <a:ext cx="84690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6" y="1709738"/>
            <a:ext cx="8577942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6" y="4589463"/>
            <a:ext cx="8577942" cy="1500187"/>
          </a:xfrm>
        </p:spPr>
        <p:txBody>
          <a:bodyPr/>
          <a:lstStyle>
            <a:lvl1pPr marL="0" indent="0">
              <a:buNone/>
              <a:defRPr sz="2400">
                <a:solidFill>
                  <a:sysClr val="windowText" lastClr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115" y="1846943"/>
            <a:ext cx="4223656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2" y="1846943"/>
            <a:ext cx="4223656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344714"/>
            <a:ext cx="857953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5" y="1670277"/>
            <a:ext cx="4180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115" y="2494189"/>
            <a:ext cx="4180115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859" y="1670277"/>
            <a:ext cx="42671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859" y="2494189"/>
            <a:ext cx="4267199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435429"/>
            <a:ext cx="3505201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316" y="435430"/>
            <a:ext cx="507274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115" y="2035629"/>
            <a:ext cx="35052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424543"/>
            <a:ext cx="327660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46715" y="424544"/>
            <a:ext cx="530134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115" y="2024743"/>
            <a:ext cx="3276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 userDrawn="1"/>
        </p:nvSpPr>
        <p:spPr>
          <a:xfrm rot="16200000">
            <a:off x="-2032592" y="2917935"/>
            <a:ext cx="3671349" cy="393524"/>
          </a:xfrm>
          <a:prstGeom prst="round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115" y="365125"/>
            <a:ext cx="1148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5" y="1789611"/>
            <a:ext cx="8577944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115" y="6355443"/>
            <a:ext cx="1534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276D79ED-3FA7-4EF8-964B-EB8BCFAB02F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1" y="6356350"/>
            <a:ext cx="4669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1" y="6355443"/>
            <a:ext cx="1404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1863421" y="2952294"/>
            <a:ext cx="332126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PowerPoint-background</a:t>
            </a:r>
            <a:r>
              <a:rPr lang="bs-Latn-BA" sz="1600" dirty="0">
                <a:solidFill>
                  <a:schemeClr val="bg1"/>
                </a:solidFill>
              </a:rPr>
              <a:t>.com</a:t>
            </a:r>
            <a:endParaRPr lang="en-US" sz="16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6.docx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jpeg"/><Relationship Id="rId5" Type="http://schemas.openxmlformats.org/officeDocument/2006/relationships/package" Target="../embeddings/Microsoft_Office_Word_Document37.docx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3.docx"/><Relationship Id="rId4" Type="http://schemas.openxmlformats.org/officeDocument/2006/relationships/package" Target="../embeddings/Microsoft_Office_Word_Document2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9.docx"/><Relationship Id="rId3" Type="http://schemas.openxmlformats.org/officeDocument/2006/relationships/package" Target="../embeddings/Microsoft_Office_Word_Document4.docx"/><Relationship Id="rId7" Type="http://schemas.openxmlformats.org/officeDocument/2006/relationships/package" Target="../embeddings/Microsoft_Office_Word_Document8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Document7.docx"/><Relationship Id="rId5" Type="http://schemas.openxmlformats.org/officeDocument/2006/relationships/package" Target="../embeddings/Microsoft_Office_Word_Document6.docx"/><Relationship Id="rId4" Type="http://schemas.openxmlformats.org/officeDocument/2006/relationships/package" Target="../embeddings/Microsoft_Office_Word_Document5.docx"/><Relationship Id="rId9" Type="http://schemas.openxmlformats.org/officeDocument/2006/relationships/package" Target="../embeddings/Microsoft_Office_Word_Document10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16.docx"/><Relationship Id="rId3" Type="http://schemas.openxmlformats.org/officeDocument/2006/relationships/package" Target="../embeddings/Microsoft_Office_Word_Document11.docx"/><Relationship Id="rId7" Type="http://schemas.openxmlformats.org/officeDocument/2006/relationships/package" Target="../embeddings/Microsoft_Office_Word_Document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14.docx"/><Relationship Id="rId5" Type="http://schemas.openxmlformats.org/officeDocument/2006/relationships/package" Target="../embeddings/Microsoft_Office_Word_Document13.docx"/><Relationship Id="rId4" Type="http://schemas.openxmlformats.org/officeDocument/2006/relationships/package" Target="../embeddings/Microsoft_Office_Word_Document12.docx"/><Relationship Id="rId9" Type="http://schemas.openxmlformats.org/officeDocument/2006/relationships/package" Target="../embeddings/Microsoft_Office_Word_Document17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23.docx"/><Relationship Id="rId13" Type="http://schemas.openxmlformats.org/officeDocument/2006/relationships/package" Target="../embeddings/Microsoft_Office_Word_Document28.docx"/><Relationship Id="rId18" Type="http://schemas.openxmlformats.org/officeDocument/2006/relationships/package" Target="../embeddings/Microsoft_Office_Word_Document33.docx"/><Relationship Id="rId3" Type="http://schemas.openxmlformats.org/officeDocument/2006/relationships/package" Target="../embeddings/Microsoft_Office_Word_Document18.docx"/><Relationship Id="rId7" Type="http://schemas.openxmlformats.org/officeDocument/2006/relationships/package" Target="../embeddings/Microsoft_Office_Word_Document22.docx"/><Relationship Id="rId12" Type="http://schemas.openxmlformats.org/officeDocument/2006/relationships/package" Target="../embeddings/Microsoft_Office_Word_Document27.docx"/><Relationship Id="rId17" Type="http://schemas.openxmlformats.org/officeDocument/2006/relationships/package" Target="../embeddings/Microsoft_Office_Word_Document32.docx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Microsoft_Office_Word_Document31.docx"/><Relationship Id="rId20" Type="http://schemas.openxmlformats.org/officeDocument/2006/relationships/package" Target="../embeddings/Microsoft_Office_Word_Document35.docx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Office_Word_Document21.docx"/><Relationship Id="rId11" Type="http://schemas.openxmlformats.org/officeDocument/2006/relationships/package" Target="../embeddings/Microsoft_Office_Word_Document26.docx"/><Relationship Id="rId5" Type="http://schemas.openxmlformats.org/officeDocument/2006/relationships/package" Target="../embeddings/Microsoft_Office_Word_Document20.docx"/><Relationship Id="rId15" Type="http://schemas.openxmlformats.org/officeDocument/2006/relationships/package" Target="../embeddings/Microsoft_Office_Word_Document30.docx"/><Relationship Id="rId10" Type="http://schemas.openxmlformats.org/officeDocument/2006/relationships/package" Target="../embeddings/Microsoft_Office_Word_Document25.docx"/><Relationship Id="rId19" Type="http://schemas.openxmlformats.org/officeDocument/2006/relationships/package" Target="../embeddings/Microsoft_Office_Word_Document34.docx"/><Relationship Id="rId4" Type="http://schemas.openxmlformats.org/officeDocument/2006/relationships/package" Target="../embeddings/Microsoft_Office_Word_Document19.docx"/><Relationship Id="rId9" Type="http://schemas.openxmlformats.org/officeDocument/2006/relationships/package" Target="../embeddings/Microsoft_Office_Word_Document24.docx"/><Relationship Id="rId14" Type="http://schemas.openxmlformats.org/officeDocument/2006/relationships/package" Target="../embeddings/Microsoft_Office_Word_Document29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tein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8"/>
          <p:cNvSpPr txBox="1"/>
          <p:nvPr/>
        </p:nvSpPr>
        <p:spPr>
          <a:xfrm>
            <a:off x="4190987" y="2358170"/>
            <a:ext cx="3810027" cy="224676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r-Cyrl-BA" sz="3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BA" sz="3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ПРОТЕИНИ</a:t>
            </a:r>
          </a:p>
          <a:p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(БЈЕЛАНЧЕВИНЕ)</a:t>
            </a:r>
          </a:p>
          <a:p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717" y="-142894"/>
            <a:ext cx="11834649" cy="142874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sr-Cyrl-BA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Полипептидни</a:t>
            </a:r>
            <a:r>
              <a:rPr kumimoji="0" lang="sr-Cyrl-B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низ молекула може у простору да има различите облике (структуре) – облик влакна и облик лоптице.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977460" y="1860332"/>
          <a:ext cx="2270235" cy="1596860"/>
        </p:xfrm>
        <a:graphic>
          <a:graphicData uri="http://schemas.openxmlformats.org/presentationml/2006/ole">
            <p:oleObj spid="_x0000_s22530" name="Document" r:id="rId3" imgW="2215980" imgH="1578700" progId="Word.Document.12">
              <p:embed/>
            </p:oleObj>
          </a:graphicData>
        </a:graphic>
      </p:graphicFrame>
      <p:pic>
        <p:nvPicPr>
          <p:cNvPr id="4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4" r="31986" b="13505"/>
          <a:stretch>
            <a:fillRect/>
          </a:stretch>
        </p:blipFill>
        <p:spPr>
          <a:xfrm>
            <a:off x="1417894" y="3578446"/>
            <a:ext cx="928693" cy="1570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453352" y="1828800"/>
          <a:ext cx="2259724" cy="1744718"/>
        </p:xfrm>
        <a:graphic>
          <a:graphicData uri="http://schemas.openxmlformats.org/presentationml/2006/ole">
            <p:oleObj spid="_x0000_s22531" name="Document" r:id="rId5" imgW="2479929" imgH="1673876" progId="Word.Document.12">
              <p:embed/>
            </p:oleObj>
          </a:graphicData>
        </a:graphic>
      </p:graphicFrame>
      <p:pic>
        <p:nvPicPr>
          <p:cNvPr id="6" name="Content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19" y="3588958"/>
            <a:ext cx="2000264" cy="1607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roteini 3.jpg"/>
          <p:cNvPicPr>
            <a:picLocks noChangeAspect="1"/>
          </p:cNvPicPr>
          <p:nvPr/>
        </p:nvPicPr>
        <p:blipFill>
          <a:blip r:embed="rId7" cstate="print"/>
          <a:srcRect l="36719" r="3906"/>
          <a:stretch>
            <a:fillRect/>
          </a:stretch>
        </p:blipFill>
        <p:spPr>
          <a:xfrm rot="20767567">
            <a:off x="2889304" y="4229457"/>
            <a:ext cx="2859773" cy="260749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eini 3.jpg"/>
          <p:cNvPicPr>
            <a:picLocks noChangeAspect="1"/>
          </p:cNvPicPr>
          <p:nvPr/>
        </p:nvPicPr>
        <p:blipFill>
          <a:blip r:embed="rId2" cstate="print"/>
          <a:srcRect l="36719" r="3906"/>
          <a:stretch>
            <a:fillRect/>
          </a:stretch>
        </p:blipFill>
        <p:spPr>
          <a:xfrm rot="20767567">
            <a:off x="-64102" y="4388097"/>
            <a:ext cx="2859773" cy="260749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69956" y="0"/>
            <a:ext cx="7962923" cy="653654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BA" sz="28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Влакнасти (</a:t>
            </a:r>
            <a:r>
              <a:rPr kumimoji="0" lang="sr-Cyrl-BA" sz="2800" b="1" i="1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фибриларни</a:t>
            </a:r>
            <a:r>
              <a:rPr kumimoji="0" lang="sr-Cyrl-BA" sz="28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протеини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36635" y="628064"/>
            <a:ext cx="10373710" cy="11787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Влакнасти протеини су протеини косе, ноктију, мишића, коже, </a:t>
            </a: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тј.они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су градивни протеини.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66" y="2804951"/>
            <a:ext cx="1928826" cy="750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05" y="2437250"/>
            <a:ext cx="1214446" cy="1590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540852" y="4860207"/>
            <a:ext cx="7786742" cy="10715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Влакнасти протеини су чврсте супстанце </a:t>
            </a: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нерастворљиве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у води.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27610" y="142857"/>
            <a:ext cx="7960658" cy="471488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Лоптасти (</a:t>
            </a:r>
            <a:r>
              <a:rPr kumimoji="0" lang="sr-Cyrl-BA" sz="2800" b="1" i="1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глобуларни</a:t>
            </a:r>
            <a:r>
              <a:rPr kumimoji="0" lang="sr-Cyrl-BA" sz="28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протеини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89185" y="1038047"/>
            <a:ext cx="12002815" cy="910834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sr-Latn-B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Лоптасти протеини учествују у многим процесима у организму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sr-Cyrl-BA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Cyrl-BA" sz="2800" dirty="0" smtClean="0">
                <a:latin typeface="Arial" pitchFamily="34" charset="0"/>
                <a:cs typeface="Arial" pitchFamily="34" charset="0"/>
              </a:rPr>
              <a:t>    и растворљиви су у води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71884" y="2088759"/>
            <a:ext cx="12020116" cy="11787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Они су </a:t>
            </a: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биокатализатори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омогућавају да се све реакције у</a:t>
            </a:r>
            <a:r>
              <a:rPr kumimoji="0" lang="sr-Cyrl-B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организму дешавају при веома благим условима.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78675" y="3101375"/>
            <a:ext cx="11161987" cy="21431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Лоптасти протеини регулишу рад многих органа и хемијске процесе у организму (</a:t>
            </a:r>
            <a:r>
              <a:rPr kumimoji="0" lang="sr-Cyrl-BA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хормони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), преносе кисеоник (</a:t>
            </a:r>
            <a:r>
              <a:rPr kumimoji="0" lang="sr-Cyrl-BA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хемоглобин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),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Cyrl-BA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преносе лијекове, масти (</a:t>
            </a:r>
            <a:r>
              <a:rPr kumimoji="0" lang="sr-Cyrl-BA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албумин у крви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),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Cyrl-BA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штите од инфекција (</a:t>
            </a:r>
            <a:r>
              <a:rPr kumimoji="0" lang="sr-Cyrl-BA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имуноглобулини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).</a:t>
            </a:r>
            <a:endParaRPr kumimoji="0" lang="hr-H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proteini 3.jpg"/>
          <p:cNvPicPr>
            <a:picLocks noChangeAspect="1"/>
          </p:cNvPicPr>
          <p:nvPr/>
        </p:nvPicPr>
        <p:blipFill>
          <a:blip r:embed="rId2" cstate="print"/>
          <a:srcRect l="36719" r="3906"/>
          <a:stretch>
            <a:fillRect/>
          </a:stretch>
        </p:blipFill>
        <p:spPr>
          <a:xfrm rot="20767567">
            <a:off x="3854266" y="4792794"/>
            <a:ext cx="2601856" cy="212046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eini 3.jpg"/>
          <p:cNvPicPr>
            <a:picLocks noChangeAspect="1"/>
          </p:cNvPicPr>
          <p:nvPr/>
        </p:nvPicPr>
        <p:blipFill>
          <a:blip r:embed="rId2" cstate="print"/>
          <a:srcRect l="36719" r="3906"/>
          <a:stretch>
            <a:fillRect/>
          </a:stretch>
        </p:blipFill>
        <p:spPr>
          <a:xfrm rot="20767567">
            <a:off x="3383289" y="4388097"/>
            <a:ext cx="2859773" cy="260749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16278" y="269328"/>
            <a:ext cx="7960658" cy="471488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Подјела протеина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81165" y="1257414"/>
            <a:ext cx="5121028" cy="359867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sr-Cyrl-BA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Једноставни протеини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349219" y="1203837"/>
            <a:ext cx="4551525" cy="359867"/>
          </a:xfrm>
          <a:prstGeom prst="rect">
            <a:avLst/>
          </a:prstGeom>
        </p:spPr>
        <p:txBody>
          <a:bodyPr/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sr-Cyrl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BA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Сложени протеини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36331" y="2342819"/>
            <a:ext cx="4099613" cy="219671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Једноставни протеини су протеини који при потпуној хидролизи дају само </a:t>
            </a:r>
            <a:r>
              <a:rPr kumimoji="0" lang="sr-Cyrl-B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смјесе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α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sr-Cyrl-B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аминокиселина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706570" y="2246091"/>
            <a:ext cx="5161127" cy="25003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Сложени протеини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су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протеини који при разградњи, поред </a:t>
            </a: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смјесе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α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аминокиселина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дају и друге молекуле.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-304801" y="761860"/>
            <a:ext cx="10625958" cy="1178727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914400" marR="0" lvl="1" indent="-457200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Назив протеина потиче од грчке ријечи </a:t>
            </a:r>
            <a:r>
              <a:rPr kumimoji="0" lang="sr-Latn-BA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π</a:t>
            </a:r>
            <a:r>
              <a:rPr lang="el-GR" sz="26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ρώτος</a:t>
            </a:r>
            <a:r>
              <a:rPr kumimoji="0" lang="sr-Latn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r-Cyrl-BA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(први)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proteini 3.jpg"/>
          <p:cNvPicPr>
            <a:picLocks noChangeAspect="1"/>
          </p:cNvPicPr>
          <p:nvPr/>
        </p:nvPicPr>
        <p:blipFill>
          <a:blip r:embed="rId2" cstate="print"/>
          <a:srcRect l="36719" r="3906"/>
          <a:stretch>
            <a:fillRect/>
          </a:stretch>
        </p:blipFill>
        <p:spPr>
          <a:xfrm rot="20767567">
            <a:off x="9645445" y="274384"/>
            <a:ext cx="2559067" cy="222315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126124" y="1525148"/>
            <a:ext cx="8839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sr-Cyrl-BA" sz="2600" dirty="0" smtClean="0">
                <a:latin typeface="Arial" pitchFamily="34" charset="0"/>
                <a:cs typeface="Arial" pitchFamily="34" charset="0"/>
              </a:rPr>
              <a:t>Протеини су неопходни у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 smtClean="0">
                <a:latin typeface="Arial" pitchFamily="34" charset="0"/>
                <a:cs typeface="Arial" pitchFamily="34" charset="0"/>
              </a:rPr>
              <a:t>свакодневној прехрани за правилан раст и развој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125" y="2684743"/>
            <a:ext cx="11416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Cyrl-BA" sz="2600" b="0" dirty="0" smtClean="0">
                <a:latin typeface="Arial" pitchFamily="34" charset="0"/>
                <a:cs typeface="Arial" pitchFamily="34" charset="0"/>
              </a:rPr>
              <a:t>Налазе се у разним намирницама попут: меса, рибе, јаја, млијека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10694" y="3444458"/>
            <a:ext cx="9963322" cy="2803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Наше тијело не може заувијек сачувати протеине, зато је важно свакодневно уносити нове количине протеина,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како би се истрошене и оштећене станице могле поправити.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15948" y="4984225"/>
            <a:ext cx="9963322" cy="2803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lang="sr-Cyrl-BA" sz="2600" dirty="0" smtClean="0">
                <a:latin typeface="Arial" pitchFamily="34" charset="0"/>
                <a:cs typeface="Arial" pitchFamily="34" charset="0"/>
              </a:rPr>
              <a:t>Протеини су </a:t>
            </a:r>
            <a:r>
              <a:rPr lang="sr-Cyrl-BA" sz="2600" dirty="0" err="1" smtClean="0">
                <a:latin typeface="Arial" pitchFamily="34" charset="0"/>
                <a:cs typeface="Arial" pitchFamily="34" charset="0"/>
              </a:rPr>
              <a:t>макромолекули</a:t>
            </a:r>
            <a:r>
              <a:rPr lang="sr-Cyrl-BA" sz="2600" dirty="0" smtClean="0">
                <a:latin typeface="Arial" pitchFamily="34" charset="0"/>
                <a:cs typeface="Arial" pitchFamily="34" charset="0"/>
              </a:rPr>
              <a:t> изграђени од остатака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Cyrl-BA" sz="2600" dirty="0" smtClean="0">
                <a:latin typeface="Arial" pitchFamily="34" charset="0"/>
                <a:cs typeface="Arial" pitchFamily="34" charset="0"/>
              </a:rPr>
              <a:t>   великог броја малих молекула </a:t>
            </a:r>
            <a:r>
              <a:rPr lang="sr-Cyrl-BA" sz="2600" dirty="0" err="1" smtClean="0">
                <a:latin typeface="Arial" pitchFamily="34" charset="0"/>
                <a:cs typeface="Arial" pitchFamily="34" charset="0"/>
              </a:rPr>
              <a:t>аминокиселина</a:t>
            </a:r>
            <a:r>
              <a:rPr lang="sr-Cyrl-BA" sz="26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3047" y="2203811"/>
            <a:ext cx="54523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r-Cyrl-BA" sz="2600" i="1" dirty="0" smtClean="0">
                <a:latin typeface="Arial" pitchFamily="34" charset="0"/>
                <a:cs typeface="Arial" pitchFamily="34" charset="0"/>
              </a:rPr>
              <a:t>Општа формула </a:t>
            </a:r>
            <a:r>
              <a:rPr lang="sr-Cyrl-BA" sz="2600" i="1" dirty="0" err="1" smtClean="0">
                <a:latin typeface="Arial" pitchFamily="34" charset="0"/>
                <a:cs typeface="Arial" pitchFamily="34" charset="0"/>
              </a:rPr>
              <a:t>аминокиселина</a:t>
            </a:r>
            <a:r>
              <a:rPr lang="sr-Cyrl-BA" sz="2600" i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6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25470" y="2077712"/>
          <a:ext cx="525462" cy="396875"/>
        </p:xfrm>
        <a:graphic>
          <a:graphicData uri="http://schemas.openxmlformats.org/presentationml/2006/ole">
            <p:oleObj spid="_x0000_s18436" name="Document" r:id="rId3" imgW="526040" imgH="396207" progId="Word.Document.12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073023" y="2039715"/>
          <a:ext cx="525463" cy="388937"/>
        </p:xfrm>
        <a:graphic>
          <a:graphicData uri="http://schemas.openxmlformats.org/presentationml/2006/ole">
            <p:oleObj spid="_x0000_s18437" name="Document" r:id="rId4" imgW="530421" imgH="397289" progId="Word.Document.12">
              <p:embed/>
            </p:oleObj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706445" y="4111922"/>
            <a:ext cx="9120727" cy="9750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sz="2600" dirty="0" err="1" smtClean="0">
                <a:latin typeface="Arial" pitchFamily="34" charset="0"/>
                <a:ea typeface="Microsoft YaHei" charset="-122"/>
                <a:cs typeface="Arial" pitchFamily="34" charset="0"/>
              </a:rPr>
              <a:t>Аминокиселине</a:t>
            </a:r>
            <a:r>
              <a:rPr lang="sr-Cyrl-BA" sz="2600" dirty="0" smtClean="0">
                <a:latin typeface="Arial" pitchFamily="34" charset="0"/>
                <a:ea typeface="Microsoft YaHei" charset="-122"/>
                <a:cs typeface="Arial" pitchFamily="34" charset="0"/>
              </a:rPr>
              <a:t> које улазе у састав протеина називају се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600" i="1" dirty="0" smtClean="0">
                <a:latin typeface="Arial" pitchFamily="34" charset="0"/>
                <a:ea typeface="Microsoft YaHei" charset="-122"/>
                <a:cs typeface="Arial" pitchFamily="34" charset="0"/>
              </a:rPr>
              <a:t>α</a:t>
            </a:r>
            <a:r>
              <a:rPr lang="sr-Cyrl-BA" sz="2600" i="1" dirty="0" smtClean="0">
                <a:latin typeface="Arial" pitchFamily="34" charset="0"/>
                <a:ea typeface="Microsoft YaHei" charset="-122"/>
                <a:cs typeface="Arial" pitchFamily="34" charset="0"/>
              </a:rPr>
              <a:t>-</a:t>
            </a:r>
            <a:r>
              <a:rPr lang="sr-Cyrl-BA" sz="2600" i="1" dirty="0" err="1" smtClean="0">
                <a:latin typeface="Arial" pitchFamily="34" charset="0"/>
                <a:ea typeface="Microsoft YaHei" charset="-122"/>
                <a:cs typeface="Arial" pitchFamily="34" charset="0"/>
              </a:rPr>
              <a:t>аминокиселине</a:t>
            </a:r>
            <a:r>
              <a:rPr lang="sr-Cyrl-BA" sz="2600" dirty="0" smtClean="0">
                <a:latin typeface="Arial" pitchFamily="34" charset="0"/>
                <a:ea typeface="Microsoft YaHei" charset="-122"/>
                <a:cs typeface="Arial" pitchFamily="34" charset="0"/>
              </a:rPr>
              <a:t>.</a:t>
            </a:r>
            <a:endParaRPr kumimoji="0" lang="sr-Cyrl-B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0681" y="512129"/>
            <a:ext cx="10954782" cy="9172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sr-Cyrl-BA" sz="2600" dirty="0" err="1" smtClean="0">
                <a:latin typeface="Arial" pitchFamily="34" charset="0"/>
                <a:ea typeface="Microsoft YaHei" charset="-122"/>
                <a:cs typeface="Arial" pitchFamily="34" charset="0"/>
              </a:rPr>
              <a:t>Аминокиселине</a:t>
            </a:r>
            <a:r>
              <a:rPr lang="sr-Cyrl-BA" sz="2600" dirty="0" smtClean="0">
                <a:latin typeface="Arial" pitchFamily="34" charset="0"/>
                <a:ea typeface="Microsoft YaHei" charset="-122"/>
                <a:cs typeface="Arial" pitchFamily="34" charset="0"/>
              </a:rPr>
              <a:t> су органска једињења чији молекули садрже двије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sr-Cyrl-BA" sz="2600" dirty="0" smtClean="0">
                <a:latin typeface="Arial" pitchFamily="34" charset="0"/>
                <a:ea typeface="Microsoft YaHei" charset="-122"/>
                <a:cs typeface="Arial" pitchFamily="34" charset="0"/>
              </a:rPr>
              <a:t>функционалне групе: </a:t>
            </a:r>
            <a:r>
              <a:rPr lang="sr-Cyrl-BA" sz="2600" dirty="0" err="1" smtClean="0">
                <a:latin typeface="Arial" pitchFamily="34" charset="0"/>
                <a:ea typeface="Microsoft YaHei" charset="-122"/>
                <a:cs typeface="Arial" pitchFamily="34" charset="0"/>
              </a:rPr>
              <a:t>амино</a:t>
            </a:r>
            <a:r>
              <a:rPr lang="sr-Cyrl-BA" sz="2600" dirty="0" smtClean="0">
                <a:latin typeface="Arial" pitchFamily="34" charset="0"/>
                <a:ea typeface="Microsoft YaHei" charset="-122"/>
                <a:cs typeface="Arial" pitchFamily="34" charset="0"/>
              </a:rPr>
              <a:t> (-</a:t>
            </a:r>
            <a:r>
              <a:rPr lang="sr-Latn-BA" sz="2400" b="1" dirty="0" smtClean="0"/>
              <a:t> NH</a:t>
            </a:r>
            <a:r>
              <a:rPr lang="sr-Latn-BA" sz="2400" b="1" baseline="-25000" dirty="0" smtClean="0"/>
              <a:t>2</a:t>
            </a:r>
            <a:r>
              <a:rPr lang="sr-Cyrl-BA" sz="2600" dirty="0" smtClean="0">
                <a:latin typeface="Arial" pitchFamily="34" charset="0"/>
                <a:ea typeface="Microsoft YaHei" charset="-122"/>
                <a:cs typeface="Arial" pitchFamily="34" charset="0"/>
              </a:rPr>
              <a:t>) и </a:t>
            </a:r>
            <a:r>
              <a:rPr lang="sr-Cyrl-BA" sz="2600" dirty="0" err="1" smtClean="0">
                <a:latin typeface="Arial" pitchFamily="34" charset="0"/>
                <a:ea typeface="Microsoft YaHei" charset="-122"/>
                <a:cs typeface="Arial" pitchFamily="34" charset="0"/>
              </a:rPr>
              <a:t>карбоксилну</a:t>
            </a:r>
            <a:r>
              <a:rPr lang="sr-Cyrl-BA" sz="2600" dirty="0" smtClean="0">
                <a:latin typeface="Arial" pitchFamily="34" charset="0"/>
                <a:ea typeface="Microsoft YaHei" charset="-122"/>
                <a:cs typeface="Arial" pitchFamily="34" charset="0"/>
              </a:rPr>
              <a:t> (-</a:t>
            </a:r>
            <a:r>
              <a:rPr lang="sr-Latn-BA" sz="2600" dirty="0" smtClean="0"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  <a:r>
              <a:rPr lang="sr-Latn-BA" sz="2400" b="1" dirty="0" smtClean="0"/>
              <a:t>COOH</a:t>
            </a:r>
            <a:r>
              <a:rPr lang="sr-Cyrl-BA" sz="2600" dirty="0" smtClean="0">
                <a:latin typeface="Arial" pitchFamily="34" charset="0"/>
                <a:ea typeface="Microsoft YaHei" charset="-122"/>
                <a:cs typeface="Arial" pitchFamily="34" charset="0"/>
              </a:rPr>
              <a:t>) групу.</a:t>
            </a:r>
            <a:endParaRPr kumimoji="0" lang="sr-Cyrl-B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01190" y="5541329"/>
            <a:ext cx="8805417" cy="7175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У састав </a:t>
            </a: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аминокиселина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 улазе: </a:t>
            </a:r>
            <a:r>
              <a:rPr kumimoji="0" lang="sr-Latn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C, H,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  <a:r>
              <a:rPr kumimoji="0" lang="sr-Latn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O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и </a:t>
            </a:r>
            <a:r>
              <a:rPr kumimoji="0" lang="sr-Latn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N.</a:t>
            </a:r>
            <a:endParaRPr kumimoji="0" lang="sr-Cyrl-B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6201759" y="2284247"/>
          <a:ext cx="3646488" cy="2239963"/>
        </p:xfrm>
        <a:graphic>
          <a:graphicData uri="http://schemas.openxmlformats.org/presentationml/2006/ole">
            <p:oleObj spid="_x0000_s18442" name="Document" r:id="rId5" imgW="3680464" imgH="226079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11" y="166038"/>
            <a:ext cx="8579531" cy="1325563"/>
          </a:xfrm>
        </p:spPr>
        <p:txBody>
          <a:bodyPr>
            <a:normAutofit/>
          </a:bodyPr>
          <a:lstStyle/>
          <a:p>
            <a:r>
              <a:rPr lang="sr-Cyrl-BA" sz="2600" dirty="0" smtClean="0">
                <a:latin typeface="Arial" pitchFamily="34" charset="0"/>
                <a:cs typeface="Arial" pitchFamily="34" charset="0"/>
              </a:rPr>
              <a:t>ПРЕДСТАВНИЦИ АМИНОКИСЕЛИНА: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416512"/>
            <a:ext cx="4748423" cy="823912"/>
          </a:xfrm>
        </p:spPr>
        <p:txBody>
          <a:bodyPr>
            <a:noAutofit/>
          </a:bodyPr>
          <a:lstStyle/>
          <a:p>
            <a:pPr algn="ctr"/>
            <a:r>
              <a:rPr lang="sr-Cyrl-BA" sz="2600" b="0" i="1" dirty="0" err="1" smtClean="0">
                <a:latin typeface="Arial" pitchFamily="34" charset="0"/>
                <a:cs typeface="Arial" pitchFamily="34" charset="0"/>
              </a:rPr>
              <a:t>Глицин</a:t>
            </a:r>
            <a:r>
              <a:rPr lang="sr-Cyrl-BA" sz="2600" b="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sr-Cyrl-BA" sz="26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Cyrl-BA" sz="2600" b="0" i="1" dirty="0" err="1" smtClean="0">
                <a:latin typeface="Arial" pitchFamily="34" charset="0"/>
                <a:cs typeface="Arial" pitchFamily="34" charset="0"/>
              </a:rPr>
              <a:t>аминоетанска</a:t>
            </a:r>
            <a:r>
              <a:rPr lang="sr-Cyrl-BA" sz="2600" b="0" i="1" dirty="0" smtClean="0">
                <a:latin typeface="Arial" pitchFamily="34" charset="0"/>
                <a:cs typeface="Arial" pitchFamily="34" charset="0"/>
              </a:rPr>
              <a:t> киселина)</a:t>
            </a:r>
            <a:endParaRPr lang="en-US" sz="26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859" y="2416511"/>
            <a:ext cx="4915086" cy="823912"/>
          </a:xfrm>
        </p:spPr>
        <p:txBody>
          <a:bodyPr>
            <a:noAutofit/>
          </a:bodyPr>
          <a:lstStyle/>
          <a:p>
            <a:pPr algn="ctr"/>
            <a:r>
              <a:rPr lang="sr-Cyrl-BA" sz="2600" b="0" i="1" dirty="0" err="1" smtClean="0">
                <a:latin typeface="Arial" pitchFamily="34" charset="0"/>
                <a:cs typeface="Arial" pitchFamily="34" charset="0"/>
              </a:rPr>
              <a:t>Аланин</a:t>
            </a:r>
            <a:r>
              <a:rPr lang="sr-Cyrl-BA" sz="2600" b="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sr-Cyrl-BA" sz="2600" b="0" i="1" dirty="0" smtClean="0">
                <a:latin typeface="Arial" pitchFamily="34" charset="0"/>
                <a:cs typeface="Arial" pitchFamily="34" charset="0"/>
              </a:rPr>
              <a:t>(2-</a:t>
            </a:r>
            <a:r>
              <a:rPr lang="sr-Cyrl-BA" sz="2600" b="0" i="1" dirty="0" err="1" smtClean="0">
                <a:latin typeface="Arial" pitchFamily="34" charset="0"/>
                <a:cs typeface="Arial" pitchFamily="34" charset="0"/>
              </a:rPr>
              <a:t>аминопропанска</a:t>
            </a:r>
            <a:r>
              <a:rPr lang="sr-Cyrl-BA" sz="2600" b="0" i="1" dirty="0" smtClean="0">
                <a:latin typeface="Arial" pitchFamily="34" charset="0"/>
                <a:cs typeface="Arial" pitchFamily="34" charset="0"/>
              </a:rPr>
              <a:t> киселина)</a:t>
            </a:r>
            <a:endParaRPr lang="en-US" sz="26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914674" y="3850728"/>
          <a:ext cx="2417762" cy="1746250"/>
        </p:xfrm>
        <a:graphic>
          <a:graphicData uri="http://schemas.openxmlformats.org/presentationml/2006/ole">
            <p:oleObj spid="_x0000_s19458" name="Document" r:id="rId3" imgW="2450401" imgH="1769413" progId="Word.Document.12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436179" y="3664715"/>
          <a:ext cx="525463" cy="396875"/>
        </p:xfrm>
        <a:graphic>
          <a:graphicData uri="http://schemas.openxmlformats.org/presentationml/2006/ole">
            <p:oleObj spid="_x0000_s19460" name="Document" r:id="rId4" imgW="526040" imgH="396207" progId="Word.Document.12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260983" y="3628368"/>
          <a:ext cx="525462" cy="396875"/>
        </p:xfrm>
        <a:graphic>
          <a:graphicData uri="http://schemas.openxmlformats.org/presentationml/2006/ole">
            <p:oleObj spid="_x0000_s19461" name="Document" r:id="rId5" imgW="526040" imgH="396207" progId="Word.Document.12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484663" y="3668714"/>
          <a:ext cx="525463" cy="430322"/>
        </p:xfrm>
        <a:graphic>
          <a:graphicData uri="http://schemas.openxmlformats.org/presentationml/2006/ole">
            <p:oleObj spid="_x0000_s19462" name="Document" r:id="rId6" imgW="530421" imgH="397289" progId="Word.Document.12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171409" y="3622019"/>
          <a:ext cx="525462" cy="388938"/>
        </p:xfrm>
        <a:graphic>
          <a:graphicData uri="http://schemas.openxmlformats.org/presentationml/2006/ole">
            <p:oleObj spid="_x0000_s19463" name="Document" r:id="rId7" imgW="530421" imgH="397289" progId="Word.Document.12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433521" y="3657818"/>
          <a:ext cx="525463" cy="388938"/>
        </p:xfrm>
        <a:graphic>
          <a:graphicData uri="http://schemas.openxmlformats.org/presentationml/2006/ole">
            <p:oleObj spid="_x0000_s19464" name="Document" r:id="rId8" imgW="526520" imgH="397289" progId="Word.Document.12">
              <p:embed/>
            </p:oleObj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5276632" y="3861292"/>
          <a:ext cx="3646488" cy="2239962"/>
        </p:xfrm>
        <a:graphic>
          <a:graphicData uri="http://schemas.openxmlformats.org/presentationml/2006/ole">
            <p:oleObj spid="_x0000_s19471" name="Document" r:id="rId9" imgW="3680464" imgH="225791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3985" y="168166"/>
            <a:ext cx="3878317" cy="2364827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600" dirty="0" smtClean="0">
                <a:latin typeface="Arial" pitchFamily="34" charset="0"/>
                <a:cs typeface="Arial" pitchFamily="34" charset="0"/>
              </a:rPr>
              <a:t>Које су физичке особине </a:t>
            </a:r>
            <a:r>
              <a:rPr lang="sr-Cyrl-BA" sz="2600" dirty="0" err="1" smtClean="0">
                <a:latin typeface="Arial" pitchFamily="34" charset="0"/>
                <a:cs typeface="Arial" pitchFamily="34" charset="0"/>
              </a:rPr>
              <a:t>аминокиселина</a:t>
            </a:r>
            <a:r>
              <a:rPr lang="sr-Cyrl-BA" sz="26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2759" y="2851155"/>
            <a:ext cx="4309241" cy="2078197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857625" algn="l"/>
              </a:tabLst>
              <a:defRPr/>
            </a:pP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Аминокиселине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 су 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3857625" algn="l"/>
              </a:tabLst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  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кристалне супстанце,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3857625" algn="l"/>
              </a:tabLst>
              <a:defRPr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бијеле боје и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385762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 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растворљиве у води.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3998" y="168166"/>
            <a:ext cx="3915105" cy="2380592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600" dirty="0" smtClean="0">
                <a:latin typeface="Arial" pitchFamily="34" charset="0"/>
                <a:cs typeface="Arial" pitchFamily="34" charset="0"/>
              </a:rPr>
              <a:t>Које су хемијске особине </a:t>
            </a:r>
            <a:r>
              <a:rPr lang="sr-Cyrl-BA" sz="2600" dirty="0" err="1" smtClean="0">
                <a:latin typeface="Arial" pitchFamily="34" charset="0"/>
                <a:cs typeface="Arial" pitchFamily="34" charset="0"/>
              </a:rPr>
              <a:t>аминокиселина</a:t>
            </a:r>
            <a:r>
              <a:rPr lang="sr-Cyrl-BA" sz="26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97364" y="3100552"/>
            <a:ext cx="4419601" cy="3268718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Реакцијом </a:t>
            </a: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амино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-групе једне </a:t>
            </a: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аминокиселине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 са </a:t>
            </a: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карбоксилном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групом друге </a:t>
            </a: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аминокиселине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 ствара</a:t>
            </a:r>
            <a:r>
              <a:rPr kumimoji="0" lang="sr-Cyrl-B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 се </a:t>
            </a:r>
            <a:r>
              <a:rPr kumimoji="0" lang="sr-Cyrl-BA" sz="2600" b="1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пептидна</a:t>
            </a:r>
            <a:r>
              <a:rPr kumimoji="0" lang="sr-Cyrl-BA" sz="26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 веза</a:t>
            </a:r>
            <a:r>
              <a:rPr kumimoji="0" lang="sr-Cyrl-B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, уз издвајање молекула воде.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pic>
        <p:nvPicPr>
          <p:cNvPr id="7" name="Picture 6" descr="glicin-alanin-serin.jpg"/>
          <p:cNvPicPr>
            <a:picLocks noChangeAspect="1"/>
          </p:cNvPicPr>
          <p:nvPr/>
        </p:nvPicPr>
        <p:blipFill>
          <a:blip r:embed="rId2"/>
          <a:srcRect l="4103" r="31814"/>
          <a:stretch>
            <a:fillRect/>
          </a:stretch>
        </p:blipFill>
        <p:spPr>
          <a:xfrm>
            <a:off x="252250" y="4929351"/>
            <a:ext cx="4309239" cy="16238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00050" y="263525"/>
          <a:ext cx="2584450" cy="2332038"/>
        </p:xfrm>
        <a:graphic>
          <a:graphicData uri="http://schemas.openxmlformats.org/presentationml/2006/ole">
            <p:oleObj spid="_x0000_s20482" name="Document" r:id="rId3" imgW="3128668" imgH="2826446" progId="Word.Document.12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47946" y="1144861"/>
          <a:ext cx="388937" cy="588963"/>
        </p:xfrm>
        <a:graphic>
          <a:graphicData uri="http://schemas.openxmlformats.org/presentationml/2006/ole">
            <p:oleObj spid="_x0000_s20483" name="Document" r:id="rId4" imgW="398540" imgH="599178" progId="Word.Document.12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425825" y="1166813"/>
          <a:ext cx="3321050" cy="1954212"/>
        </p:xfrm>
        <a:graphic>
          <a:graphicData uri="http://schemas.openxmlformats.org/presentationml/2006/ole">
            <p:oleObj spid="_x0000_s20484" name="Document" r:id="rId5" imgW="3860347" imgH="2281346" progId="Word.Document.12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485595" y="903671"/>
          <a:ext cx="430212" cy="652463"/>
        </p:xfrm>
        <a:graphic>
          <a:graphicData uri="http://schemas.openxmlformats.org/presentationml/2006/ole">
            <p:oleObj spid="_x0000_s20485" name="Document" r:id="rId6" imgW="398540" imgH="599178" progId="Word.Document.12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7219950" y="304418"/>
          <a:ext cx="4972050" cy="2501900"/>
        </p:xfrm>
        <a:graphic>
          <a:graphicData uri="http://schemas.openxmlformats.org/presentationml/2006/ole">
            <p:oleObj spid="_x0000_s20486" name="Document" r:id="rId7" imgW="6548393" imgH="3290070" progId="Word.Document.12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6589219" y="1387147"/>
          <a:ext cx="536575" cy="431800"/>
        </p:xfrm>
        <a:graphic>
          <a:graphicData uri="http://schemas.openxmlformats.org/presentationml/2006/ole">
            <p:oleObj spid="_x0000_s20487" name="Document" r:id="rId8" imgW="490957" imgH="397289" progId="Word.Document.12">
              <p:embed/>
            </p:oleObj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0" y="3689130"/>
            <a:ext cx="10634216" cy="19444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Реакцијом двије </a:t>
            </a:r>
            <a:r>
              <a:rPr kumimoji="0" lang="sr-Cyrl-B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аминокиселине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 стварају се </a:t>
            </a:r>
            <a:r>
              <a:rPr kumimoji="0" lang="sr-Cyrl-BA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дипептиди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sz="2800" dirty="0" smtClean="0">
                <a:latin typeface="Arial" pitchFamily="34" charset="0"/>
                <a:ea typeface="Microsoft YaHei" charset="-122"/>
                <a:cs typeface="Arial" pitchFamily="34" charset="0"/>
              </a:rPr>
              <a:t>   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до сто остатака </a:t>
            </a:r>
            <a:r>
              <a:rPr kumimoji="0" lang="sr-Cyrl-B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аминокиселина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 - </a:t>
            </a:r>
            <a:r>
              <a:rPr kumimoji="0" lang="sr-Cyrl-BA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олигопептиди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sz="2800" dirty="0" smtClean="0">
                <a:latin typeface="Arial" pitchFamily="34" charset="0"/>
                <a:ea typeface="Microsoft YaHei" charset="-122"/>
                <a:cs typeface="Arial" pitchFamily="34" charset="0"/>
              </a:rPr>
              <a:t>  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а преко сто остатака </a:t>
            </a:r>
            <a:r>
              <a:rPr kumimoji="0" lang="sr-Cyrl-B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аминокиселина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 - </a:t>
            </a:r>
            <a:r>
              <a:rPr kumimoji="0" lang="sr-Cyrl-BA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полипептиди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icrosoft YaHei" charset="-122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68965" y="1303284"/>
            <a:ext cx="56755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8082456" y="1660636"/>
            <a:ext cx="1166648" cy="641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315475" y="2691141"/>
          <a:ext cx="2217737" cy="4750183"/>
        </p:xfrm>
        <a:graphic>
          <a:graphicData uri="http://schemas.openxmlformats.org/presentationml/2006/ole">
            <p:oleObj spid="_x0000_s20488" name="Document" r:id="rId9" imgW="2245797" imgH="52671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9351" y="2963206"/>
          <a:ext cx="2259012" cy="2797175"/>
        </p:xfrm>
        <a:graphic>
          <a:graphicData uri="http://schemas.openxmlformats.org/presentationml/2006/ole">
            <p:oleObj spid="_x0000_s21506" name="Document" r:id="rId3" imgW="2725114" imgH="3386689" progId="Word.Document.12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27952" y="1019123"/>
          <a:ext cx="398462" cy="598487"/>
        </p:xfrm>
        <a:graphic>
          <a:graphicData uri="http://schemas.openxmlformats.org/presentationml/2006/ole">
            <p:oleObj spid="_x0000_s21507" name="Document" r:id="rId4" imgW="398540" imgH="599178" progId="Word.Document.12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479785" y="4351280"/>
          <a:ext cx="3322638" cy="1944688"/>
        </p:xfrm>
        <a:graphic>
          <a:graphicData uri="http://schemas.openxmlformats.org/presentationml/2006/ole">
            <p:oleObj spid="_x0000_s21508" name="Document" r:id="rId5" imgW="3860347" imgH="2274857" progId="Word.Document.12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359033" y="946097"/>
          <a:ext cx="955675" cy="650875"/>
        </p:xfrm>
        <a:graphic>
          <a:graphicData uri="http://schemas.openxmlformats.org/presentationml/2006/ole">
            <p:oleObj spid="_x0000_s21509" name="Document" r:id="rId6" imgW="876680" imgH="598096" progId="Word.Document.12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947339" y="136634"/>
          <a:ext cx="5422955" cy="2385848"/>
        </p:xfrm>
        <a:graphic>
          <a:graphicData uri="http://schemas.openxmlformats.org/presentationml/2006/ole">
            <p:oleObj spid="_x0000_s21510" name="Document" r:id="rId7" imgW="6613698" imgH="2822481" progId="Word.Document.12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6296407" y="1292883"/>
          <a:ext cx="534987" cy="388938"/>
        </p:xfrm>
        <a:graphic>
          <a:graphicData uri="http://schemas.openxmlformats.org/presentationml/2006/ole">
            <p:oleObj spid="_x0000_s21511" name="Document" r:id="rId8" imgW="490957" imgH="397289" progId="Word.Document.12">
              <p:embed/>
            </p:oleObj>
          </a:graphicData>
        </a:graphic>
      </p:graphicFrame>
      <p:graphicFrame>
        <p:nvGraphicFramePr>
          <p:cNvPr id="4104" name="Object 2"/>
          <p:cNvGraphicFramePr>
            <a:graphicFrameLocks noChangeAspect="1"/>
          </p:cNvGraphicFramePr>
          <p:nvPr/>
        </p:nvGraphicFramePr>
        <p:xfrm>
          <a:off x="167673" y="157655"/>
          <a:ext cx="2806700" cy="2322513"/>
        </p:xfrm>
        <a:graphic>
          <a:graphicData uri="http://schemas.openxmlformats.org/presentationml/2006/ole">
            <p:oleObj spid="_x0000_s21512" name="Document" r:id="rId9" imgW="3409118" imgH="2826446" progId="Word.Document.12">
              <p:embed/>
            </p:oleObj>
          </a:graphicData>
        </a:graphic>
      </p:graphicFrame>
      <p:graphicFrame>
        <p:nvGraphicFramePr>
          <p:cNvPr id="4105" name="Object 3"/>
          <p:cNvGraphicFramePr>
            <a:graphicFrameLocks noChangeAspect="1"/>
          </p:cNvGraphicFramePr>
          <p:nvPr/>
        </p:nvGraphicFramePr>
        <p:xfrm>
          <a:off x="2187575" y="4334969"/>
          <a:ext cx="398463" cy="598488"/>
        </p:xfrm>
        <a:graphic>
          <a:graphicData uri="http://schemas.openxmlformats.org/presentationml/2006/ole">
            <p:oleObj spid="_x0000_s21513" name="Document" r:id="rId10" imgW="398540" imgH="599178" progId="Word.Document.12">
              <p:embed/>
            </p:oleObj>
          </a:graphicData>
        </a:graphic>
      </p:graphicFrame>
      <p:graphicFrame>
        <p:nvGraphicFramePr>
          <p:cNvPr id="4106" name="Object 4"/>
          <p:cNvGraphicFramePr>
            <a:graphicFrameLocks noChangeAspect="1"/>
          </p:cNvGraphicFramePr>
          <p:nvPr/>
        </p:nvGraphicFramePr>
        <p:xfrm>
          <a:off x="3236913" y="1062038"/>
          <a:ext cx="3321050" cy="1944687"/>
        </p:xfrm>
        <a:graphic>
          <a:graphicData uri="http://schemas.openxmlformats.org/presentationml/2006/ole">
            <p:oleObj spid="_x0000_s21514" name="Document" r:id="rId11" imgW="3860347" imgH="2274857" progId="Word.Document.12">
              <p:embed/>
            </p:oleObj>
          </a:graphicData>
        </a:graphic>
      </p:graphicFrame>
      <p:graphicFrame>
        <p:nvGraphicFramePr>
          <p:cNvPr id="4107" name="Object 5"/>
          <p:cNvGraphicFramePr>
            <a:graphicFrameLocks noChangeAspect="1"/>
          </p:cNvGraphicFramePr>
          <p:nvPr/>
        </p:nvGraphicFramePr>
        <p:xfrm>
          <a:off x="5619093" y="4240979"/>
          <a:ext cx="430213" cy="652462"/>
        </p:xfrm>
        <a:graphic>
          <a:graphicData uri="http://schemas.openxmlformats.org/presentationml/2006/ole">
            <p:oleObj spid="_x0000_s21515" name="Document" r:id="rId12" imgW="398540" imgH="599178" progId="Word.Document.12">
              <p:embed/>
            </p:oleObj>
          </a:graphicData>
        </a:graphic>
      </p:graphicFrame>
      <p:graphicFrame>
        <p:nvGraphicFramePr>
          <p:cNvPr id="4108" name="Object 8"/>
          <p:cNvGraphicFramePr>
            <a:graphicFrameLocks noChangeAspect="1"/>
          </p:cNvGraphicFramePr>
          <p:nvPr/>
        </p:nvGraphicFramePr>
        <p:xfrm>
          <a:off x="5545903" y="4577311"/>
          <a:ext cx="534987" cy="388937"/>
        </p:xfrm>
        <a:graphic>
          <a:graphicData uri="http://schemas.openxmlformats.org/presentationml/2006/ole">
            <p:oleObj spid="_x0000_s21516" name="Document" r:id="rId13" imgW="490957" imgH="397289" progId="Word.Document.12">
              <p:embed/>
            </p:oleObj>
          </a:graphicData>
        </a:graphic>
      </p:graphicFrame>
      <p:graphicFrame>
        <p:nvGraphicFramePr>
          <p:cNvPr id="4109" name="Object 6"/>
          <p:cNvGraphicFramePr>
            <a:graphicFrameLocks noChangeAspect="1"/>
          </p:cNvGraphicFramePr>
          <p:nvPr/>
        </p:nvGraphicFramePr>
        <p:xfrm>
          <a:off x="6158789" y="3405353"/>
          <a:ext cx="4898094" cy="2375338"/>
        </p:xfrm>
        <a:graphic>
          <a:graphicData uri="http://schemas.openxmlformats.org/presentationml/2006/ole">
            <p:oleObj spid="_x0000_s21517" name="Document" r:id="rId14" imgW="6085747" imgH="2818541" progId="Word.Document.12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057321" y="2470096"/>
          <a:ext cx="1082675" cy="483311"/>
        </p:xfrm>
        <a:graphic>
          <a:graphicData uri="http://schemas.openxmlformats.org/presentationml/2006/ole">
            <p:oleObj spid="_x0000_s21518" name="Document" r:id="rId15" imgW="1098561" imgH="599178" progId="Word.Document.12">
              <p:embed/>
            </p:oleObj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279619" y="5765582"/>
          <a:ext cx="1082675" cy="482600"/>
        </p:xfrm>
        <a:graphic>
          <a:graphicData uri="http://schemas.openxmlformats.org/presentationml/2006/ole">
            <p:oleObj spid="_x0000_s21519" name="Document" r:id="rId16" imgW="1098561" imgH="599178" progId="Word.Document.12">
              <p:embed/>
            </p:oleObj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794627" y="2433804"/>
          <a:ext cx="1082675" cy="482600"/>
        </p:xfrm>
        <a:graphic>
          <a:graphicData uri="http://schemas.openxmlformats.org/presentationml/2006/ole">
            <p:oleObj spid="_x0000_s21520" name="Document" r:id="rId17" imgW="1098561" imgH="599178" progId="Word.Document.12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3112212" y="5760435"/>
          <a:ext cx="1082675" cy="482600"/>
        </p:xfrm>
        <a:graphic>
          <a:graphicData uri="http://schemas.openxmlformats.org/presentationml/2006/ole">
            <p:oleObj spid="_x0000_s21521" name="Document" r:id="rId18" imgW="1098561" imgH="599178" progId="Word.Document.12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8145736" y="2459421"/>
          <a:ext cx="2301875" cy="493986"/>
        </p:xfrm>
        <a:graphic>
          <a:graphicData uri="http://schemas.openxmlformats.org/presentationml/2006/ole">
            <p:oleObj spid="_x0000_s21522" name="Document" r:id="rId19" imgW="2359865" imgH="599178" progId="Word.Document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6596664" y="5770179"/>
          <a:ext cx="2301875" cy="515007"/>
        </p:xfrm>
        <a:graphic>
          <a:graphicData uri="http://schemas.openxmlformats.org/presentationml/2006/ole">
            <p:oleObj spid="_x0000_s21523" name="Document" r:id="rId20" imgW="2359865" imgH="59917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eini 3.jpg"/>
          <p:cNvPicPr>
            <a:picLocks noChangeAspect="1"/>
          </p:cNvPicPr>
          <p:nvPr/>
        </p:nvPicPr>
        <p:blipFill>
          <a:blip r:embed="rId2" cstate="print"/>
          <a:srcRect l="36719" r="3906"/>
          <a:stretch>
            <a:fillRect/>
          </a:stretch>
        </p:blipFill>
        <p:spPr>
          <a:xfrm rot="20767567">
            <a:off x="6368227" y="2743229"/>
            <a:ext cx="2859773" cy="260749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Rectangle 2"/>
          <p:cNvSpPr/>
          <p:nvPr/>
        </p:nvSpPr>
        <p:spPr>
          <a:xfrm>
            <a:off x="682622" y="370925"/>
            <a:ext cx="95859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600" dirty="0" smtClean="0">
                <a:effectLst/>
                <a:latin typeface="Arial" pitchFamily="34" charset="0"/>
                <a:cs typeface="Arial" pitchFamily="34" charset="0"/>
              </a:rPr>
              <a:t>Протеини су природни </a:t>
            </a:r>
            <a:r>
              <a:rPr lang="sr-Cyrl-BA" sz="2600" dirty="0" err="1" smtClean="0">
                <a:effectLst/>
                <a:latin typeface="Arial" pitchFamily="34" charset="0"/>
                <a:cs typeface="Arial" pitchFamily="34" charset="0"/>
              </a:rPr>
              <a:t>полипептиди</a:t>
            </a:r>
            <a:r>
              <a:rPr lang="en-US" sz="26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 smtClean="0">
                <a:effectLst/>
                <a:latin typeface="Arial" pitchFamily="34" charset="0"/>
                <a:cs typeface="Arial" pitchFamily="34" charset="0"/>
              </a:rPr>
              <a:t>који садрже</a:t>
            </a:r>
            <a:r>
              <a:rPr lang="en-US" sz="26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 smtClean="0">
                <a:effectLst/>
                <a:latin typeface="Arial" pitchFamily="34" charset="0"/>
                <a:cs typeface="Arial" pitchFamily="34" charset="0"/>
              </a:rPr>
              <a:t>велики број остатака </a:t>
            </a:r>
            <a:r>
              <a:rPr lang="sr-Cyrl-BA" sz="2600" dirty="0" err="1" smtClean="0">
                <a:effectLst/>
                <a:latin typeface="Arial" pitchFamily="34" charset="0"/>
                <a:cs typeface="Arial" pitchFamily="34" charset="0"/>
              </a:rPr>
              <a:t>аминокиселина</a:t>
            </a:r>
            <a:r>
              <a:rPr lang="en-US" sz="26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 smtClean="0">
                <a:effectLst/>
                <a:latin typeface="Arial" pitchFamily="34" charset="0"/>
                <a:cs typeface="Arial" pitchFamily="34" charset="0"/>
              </a:rPr>
              <a:t>везаних </a:t>
            </a:r>
            <a:r>
              <a:rPr lang="sr-Cyrl-BA" sz="2600" dirty="0" err="1" smtClean="0">
                <a:effectLst/>
                <a:latin typeface="Arial" pitchFamily="34" charset="0"/>
                <a:cs typeface="Arial" pitchFamily="34" charset="0"/>
              </a:rPr>
              <a:t>пептидним</a:t>
            </a:r>
            <a:r>
              <a:rPr lang="sr-Cyrl-BA" sz="2600" dirty="0" smtClean="0">
                <a:effectLst/>
                <a:latin typeface="Arial" pitchFamily="34" charset="0"/>
                <a:cs typeface="Arial" pitchFamily="34" charset="0"/>
              </a:rPr>
              <a:t> везама</a:t>
            </a:r>
            <a:r>
              <a:rPr lang="en-US" sz="2600" b="1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3162" y="1928025"/>
            <a:ext cx="5000660" cy="40838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У протеинима може бити од сто до неколико хиљада остатака </a:t>
            </a: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аминокиселина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sr-Cyrl-BA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Релативна молекулска</a:t>
            </a:r>
            <a:r>
              <a:rPr kumimoji="0" lang="sr-Cyrl-BA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маса протеина може да износи од десет до неколико стотина хиљада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422045"/>
            <a:ext cx="11887200" cy="1857388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Протеини осим што имају тачно одређен </a:t>
            </a: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редосљед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r-Cyrl-BA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аминокиселина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у ланцу, имају и тачно одређен просторни облик који је везан за њихову улогу у живом свијету.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67809" y="4408764"/>
            <a:ext cx="12024191" cy="20761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sr-Latn-B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Ако им се наруши просторни облик и структура, они више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Cyrl-BA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н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мог</a:t>
            </a:r>
            <a:r>
              <a:rPr lang="sr-Cyrl-BA" sz="2600" dirty="0" smtClean="0">
                <a:latin typeface="Arial" pitchFamily="34" charset="0"/>
                <a:cs typeface="Arial" pitchFamily="34" charset="0"/>
              </a:rPr>
              <a:t>у обављати своју функцију и кажемо да је дошло до 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sr-Cyrl-BA" sz="26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Cyrl-BA" sz="2600" b="1" i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денатурације</a:t>
            </a:r>
            <a:r>
              <a:rPr lang="sr-Cyrl-BA" sz="26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протеина</a:t>
            </a:r>
            <a:r>
              <a:rPr lang="sr-Cyrl-BA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proteini 3.jpg"/>
          <p:cNvPicPr>
            <a:picLocks noChangeAspect="1"/>
          </p:cNvPicPr>
          <p:nvPr/>
        </p:nvPicPr>
        <p:blipFill>
          <a:blip r:embed="rId2" cstate="print"/>
          <a:srcRect l="36719" r="3906"/>
          <a:stretch>
            <a:fillRect/>
          </a:stretch>
        </p:blipFill>
        <p:spPr>
          <a:xfrm rot="20767567">
            <a:off x="3519924" y="1555561"/>
            <a:ext cx="2859773" cy="260749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71675F9C-2773-9B40-AD77-8465A02D5E60}" vid="{CE90096A-0F3D-AE4A-A8B7-B36A45103D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Chemicals-PowerPoint-Template</Template>
  <TotalTime>468</TotalTime>
  <Words>465</Words>
  <Application>Microsoft Office PowerPoint</Application>
  <PresentationFormat>Custom</PresentationFormat>
  <Paragraphs>58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Thème Office</vt:lpstr>
      <vt:lpstr>Document</vt:lpstr>
      <vt:lpstr>Microsoft Office Word Document</vt:lpstr>
      <vt:lpstr>Slide 1</vt:lpstr>
      <vt:lpstr>Slide 2</vt:lpstr>
      <vt:lpstr>Slide 3</vt:lpstr>
      <vt:lpstr>ПРЕДСТАВНИЦИ АМИНОКИСЕЛИНА: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walid</dc:creator>
  <cp:lastModifiedBy>user</cp:lastModifiedBy>
  <cp:revision>64</cp:revision>
  <dcterms:created xsi:type="dcterms:W3CDTF">2018-12-16T20:24:16Z</dcterms:created>
  <dcterms:modified xsi:type="dcterms:W3CDTF">2020-05-19T07:36:32Z</dcterms:modified>
</cp:coreProperties>
</file>