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4" r:id="rId6"/>
    <p:sldId id="263" r:id="rId7"/>
    <p:sldId id="265" r:id="rId8"/>
    <p:sldId id="271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161B0B"/>
    <a:srgbClr val="193E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76C3-1011-4580-8AF5-9C5210EE5086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9BC8-9857-4E40-ABEB-E05B8F72C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07045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7B7E-B6B2-4970-88F4-5B9A0B8625AF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39DA-B634-47DF-8B85-2A82F0092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1072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9045-C30C-4343-AED9-9DD4DD7694D2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3E2DB-ADC0-49AD-A882-0F909342B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75805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0267-86EF-47E8-87C4-4B8EE90D1AF7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3921-5864-4D19-928D-9B5ACFFCD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69319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432A-10B7-43A5-BB84-E3D9CE59B1F3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DF24-FF86-465B-826F-836312D42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84257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F816-B2C6-43E6-8D6E-2ECE6BB1CE67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3617-B815-4BC4-ABBC-9D5A95FA1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52217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3718-F018-4D23-B0E0-CBB619165C0A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68FB-FFD7-4271-AC7E-320321B35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8550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2E2C-1309-46DD-BB7D-61833ACF1BD3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0019-FBEB-494E-B685-4240D30FC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08096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CD4E-BC75-4A6E-B783-DB893F5A0F93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6BE2-9205-421C-8BCF-5F5FBE8D6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52325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A0FE-AF57-466D-8F16-3686D8517DF1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BC0F-93FA-45A0-824E-516A7242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1063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97022-6C6A-4FC1-B8BF-C2B55CA73AFE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B509-2753-428C-943C-C95E286CC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9002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E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E2793D-9E71-4082-8B36-C2B6A075C7F4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3587DE-7E4A-49B3-8E2D-928ECC4BD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750" y="3068638"/>
            <a:ext cx="7847013" cy="17256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B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Писање глагола у прошлом, садашњем и будућем времену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692150"/>
            <a:ext cx="6400800" cy="781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B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Српски језик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4" descr="djecak prez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10375" y="3357563"/>
            <a:ext cx="3857625" cy="3500437"/>
          </a:xfrm>
        </p:spPr>
      </p:pic>
      <p:pic>
        <p:nvPicPr>
          <p:cNvPr id="3075" name="Content Placeholder 5" descr="djevojcice prez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775" y="3357563"/>
            <a:ext cx="44450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8183563" y="71438"/>
            <a:ext cx="3643312" cy="2714625"/>
          </a:xfrm>
          <a:prstGeom prst="cloudCallout">
            <a:avLst>
              <a:gd name="adj1" fmla="val -34136"/>
              <a:gd name="adj2" fmla="val 73532"/>
            </a:avLst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Која глаголска времена смо учили?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524000" y="0"/>
            <a:ext cx="2928938" cy="2786063"/>
          </a:xfrm>
          <a:prstGeom prst="cloudCallout">
            <a:avLst>
              <a:gd name="adj1" fmla="val -39307"/>
              <a:gd name="adj2" fmla="val 74517"/>
            </a:avLst>
          </a:prstGeom>
          <a:solidFill>
            <a:srgbClr val="161B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Учили смо перфекат!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167188" y="1143000"/>
            <a:ext cx="2571750" cy="2000250"/>
          </a:xfrm>
          <a:prstGeom prst="cloudCallout">
            <a:avLst>
              <a:gd name="adj1" fmla="val -62531"/>
              <a:gd name="adj2" fmla="val 68436"/>
            </a:avLst>
          </a:prstGeom>
          <a:solidFill>
            <a:srgbClr val="161B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презент!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953000" y="3143250"/>
            <a:ext cx="1857375" cy="1071563"/>
          </a:xfrm>
          <a:prstGeom prst="cloudCallout">
            <a:avLst>
              <a:gd name="adj1" fmla="val -51129"/>
              <a:gd name="adj2" fmla="val 73003"/>
            </a:avLst>
          </a:prstGeom>
          <a:solidFill>
            <a:srgbClr val="161B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футур!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11390313" cy="58404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ПРИЈЕ                          САДА                        ПОСЛИЈЕ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 је живјела                     Ана живи                      Ана ће живјети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Бањој Луци.                   у Бањој Луци.                   у Бањој Луци.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en-US" sz="2800" dirty="0" smtClean="0"/>
          </a:p>
        </p:txBody>
      </p:sp>
      <p:sp>
        <p:nvSpPr>
          <p:cNvPr id="4" name="Oval 3"/>
          <p:cNvSpPr/>
          <p:nvPr/>
        </p:nvSpPr>
        <p:spPr>
          <a:xfrm>
            <a:off x="192088" y="3644900"/>
            <a:ext cx="3511550" cy="2571750"/>
          </a:xfrm>
          <a:prstGeom prst="ellips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ПРОШЛОСТ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прошло вријеме</a:t>
            </a:r>
            <a:r>
              <a:rPr lang="sr-Cyrl-B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BA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ПЕРФЕКАТ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98925" y="3627438"/>
            <a:ext cx="3868738" cy="2530475"/>
          </a:xfrm>
          <a:prstGeom prst="ellips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САДАШЊОСТ</a:t>
            </a:r>
            <a:r>
              <a:rPr lang="sr-Cyrl-B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садашње вријеме </a:t>
            </a:r>
            <a:r>
              <a:rPr lang="sr-Cyrl-BA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ПРЕЗЕНТ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93113" y="3644900"/>
            <a:ext cx="3606800" cy="2527300"/>
          </a:xfrm>
          <a:prstGeom prst="ellips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БУДУЋНОСТ</a:t>
            </a:r>
            <a:r>
              <a:rPr lang="sr-Cyrl-B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будуће вријеме</a:t>
            </a:r>
            <a:r>
              <a:rPr lang="sr-Cyrl-BA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ФУТУР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200000">
            <a:off x="1399381" y="2885282"/>
            <a:ext cx="935037" cy="431800"/>
          </a:xfrm>
          <a:prstGeom prst="rightArrow">
            <a:avLst>
              <a:gd name="adj1" fmla="val 50000"/>
              <a:gd name="adj2" fmla="val 624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Cyrl-BA"/>
          </a:p>
        </p:txBody>
      </p:sp>
      <p:sp>
        <p:nvSpPr>
          <p:cNvPr id="21" name="Right Arrow 20"/>
          <p:cNvSpPr/>
          <p:nvPr/>
        </p:nvSpPr>
        <p:spPr>
          <a:xfrm rot="16200000">
            <a:off x="9728994" y="2901157"/>
            <a:ext cx="935037" cy="431800"/>
          </a:xfrm>
          <a:prstGeom prst="rightArrow">
            <a:avLst>
              <a:gd name="adj1" fmla="val 50000"/>
              <a:gd name="adj2" fmla="val 624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Cyrl-BA"/>
          </a:p>
        </p:txBody>
      </p:sp>
      <p:sp>
        <p:nvSpPr>
          <p:cNvPr id="22" name="Right Arrow 21"/>
          <p:cNvSpPr/>
          <p:nvPr/>
        </p:nvSpPr>
        <p:spPr>
          <a:xfrm rot="16200000">
            <a:off x="5565775" y="2900363"/>
            <a:ext cx="935037" cy="433388"/>
          </a:xfrm>
          <a:prstGeom prst="rightArrow">
            <a:avLst>
              <a:gd name="adj1" fmla="val 50000"/>
              <a:gd name="adj2" fmla="val 624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Cyrl-B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476902"/>
              </p:ext>
            </p:extLst>
          </p:nvPr>
        </p:nvGraphicFramePr>
        <p:xfrm>
          <a:off x="250388" y="1582891"/>
          <a:ext cx="11640220" cy="39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1430">
                  <a:extLst>
                    <a:ext uri="{9D8B030D-6E8A-4147-A177-3AD203B41FA5}">
                      <a16:colId xmlns:a16="http://schemas.microsoft.com/office/drawing/2014/main" xmlns="" val="3207819584"/>
                    </a:ext>
                  </a:extLst>
                </a:gridCol>
                <a:gridCol w="3637569">
                  <a:extLst>
                    <a:ext uri="{9D8B030D-6E8A-4147-A177-3AD203B41FA5}">
                      <a16:colId xmlns:a16="http://schemas.microsoft.com/office/drawing/2014/main" xmlns="" val="2879116978"/>
                    </a:ext>
                  </a:extLst>
                </a:gridCol>
                <a:gridCol w="4011221">
                  <a:extLst>
                    <a:ext uri="{9D8B030D-6E8A-4147-A177-3AD203B41FA5}">
                      <a16:colId xmlns:a16="http://schemas.microsoft.com/office/drawing/2014/main" xmlns="" val="768418264"/>
                    </a:ext>
                  </a:extLst>
                </a:gridCol>
              </a:tblGrid>
              <a:tr h="885032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ПЕРФЕК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sr-Cyrl-BA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ФУТУР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6540277"/>
                  </a:ext>
                </a:extLst>
              </a:tr>
              <a:tr h="1161328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sr-Cyrl-BA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Павле</a:t>
                      </a:r>
                      <a:r>
                        <a:rPr lang="sr-Cyrl-BA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</a:t>
                      </a:r>
                      <a:r>
                        <a:rPr lang="sr-Cyrl-BA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ита књигу.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5700354"/>
                  </a:ext>
                </a:extLst>
              </a:tr>
              <a:tr h="104081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738424"/>
                  </a:ext>
                </a:extLst>
              </a:tr>
              <a:tr h="885032">
                <a:tc>
                  <a:txBody>
                    <a:bodyPr/>
                    <a:lstStyle/>
                    <a:p>
                      <a:pPr algn="ctr"/>
                      <a:endParaRPr lang="sr-Cyrl-BA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57429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0976" y="2852936"/>
            <a:ext cx="3788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Павле је читао књигу.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7615" y="2953507"/>
            <a:ext cx="4065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Павле ће читати књигу.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461" y="3972332"/>
            <a:ext cx="294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Мила је пјевала.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73720" y="3947337"/>
            <a:ext cx="301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Мила ће пјевати.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3077" y="4941168"/>
            <a:ext cx="171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Пас лаје.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08209" y="4941168"/>
            <a:ext cx="257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Пас ће лајати.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1478" y="3993088"/>
            <a:ext cx="2155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Мила пјева.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416" y="470815"/>
            <a:ext cx="11028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Допуни реченице које недостају.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197658" y="4855793"/>
            <a:ext cx="2292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Пас је лајао.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772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95325" y="571500"/>
            <a:ext cx="93297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Сљедећу реченицу напиши у перфекту и футуру:</a:t>
            </a:r>
            <a:b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Дјед Перо </a:t>
            </a:r>
            <a:r>
              <a:rPr lang="sr-Cyrl-BA" alt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храни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животиње у штали.</a:t>
            </a:r>
            <a:r>
              <a:rPr lang="sr-Cyrl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82663" y="3141663"/>
            <a:ext cx="7858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Дјед Перо </a:t>
            </a:r>
            <a:r>
              <a:rPr lang="sr-Cyrl-BA" alt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хранио </a:t>
            </a:r>
            <a: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животиње у штали.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Дјед Перо </a:t>
            </a:r>
            <a:r>
              <a:rPr lang="sr-Cyrl-BA" altLang="en-US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 хранити </a:t>
            </a:r>
            <a:r>
              <a:rPr lang="sr-Cyrl-BA" alt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животиње у штали</a:t>
            </a:r>
            <a:r>
              <a:rPr lang="sr-Cyrl-BA" alt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50863" y="571500"/>
            <a:ext cx="11017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сљедећих реченица издвој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глаголе и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разврстај их на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садшње, прошло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будуће вријеме: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95325" y="1989138"/>
            <a:ext cx="7286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Нађа је разговарала са учитељицом.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Коста ће путовати авионом у Грчку.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Данас моја другарица слави рођендан</a:t>
            </a:r>
            <a:r>
              <a:rPr lang="sr-Cyrl-BA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1224" y="4292600"/>
            <a:ext cx="91452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Прошло вријеме (перфекат): </a:t>
            </a:r>
            <a:r>
              <a:rPr lang="sr-Cyrl-BA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разговарала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Садашње вријеме (презент): </a:t>
            </a:r>
            <a:r>
              <a:rPr lang="sr-Cyrl-BA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слави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Будуће вријеме (футур): </a:t>
            </a:r>
            <a:r>
              <a:rPr lang="sr-Cyrl-BA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 путовати</a:t>
            </a:r>
            <a:endParaRPr lang="en-US" alt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5413"/>
            <a:ext cx="10972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B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Задаци за самосталан рад: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1344" y="1244600"/>
            <a:ext cx="12000656" cy="71532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Користећи понуђени 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глагол у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загради, напиши реченице у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прошлом времену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B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будућем времену. </a:t>
            </a: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Отац 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ја ________________ под јабуком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(сједити) 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Свуда 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 јабуков цвијет. (мирисати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_______  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 тај мирис по свему око нас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(падати)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BA" dirty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35360" y="40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BA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Задатак + (за оне који желе):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79376" y="2276872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B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Осмисли и напиши по једну реченицу у садашњем, прошлом и будућем времену.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77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241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Писање глагола у прошлом, садашњем и будућем времену </vt:lpstr>
      <vt:lpstr>Slide 2</vt:lpstr>
      <vt:lpstr>Slide 3</vt:lpstr>
      <vt:lpstr>Slide 4</vt:lpstr>
      <vt:lpstr>Slide 5</vt:lpstr>
      <vt:lpstr>Slide 6</vt:lpstr>
      <vt:lpstr>Задаци за самосталан рад: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Писање глагола у прошлом, садашњем и будућем времену</dc:title>
  <dc:creator>win7</dc:creator>
  <cp:lastModifiedBy>user</cp:lastModifiedBy>
  <cp:revision>71</cp:revision>
  <dcterms:created xsi:type="dcterms:W3CDTF">2020-04-12T11:27:44Z</dcterms:created>
  <dcterms:modified xsi:type="dcterms:W3CDTF">2020-04-30T19:10:03Z</dcterms:modified>
</cp:coreProperties>
</file>