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806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443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04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939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425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914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26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252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61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23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277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D25E-90D7-4E21-A420-4D220871B88E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A73E-A2B1-40EB-9206-D5C8A9381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346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35242"/>
            <a:ext cx="9144000" cy="2387600"/>
          </a:xfrm>
        </p:spPr>
        <p:txBody>
          <a:bodyPr>
            <a:normAutofit/>
          </a:bodyPr>
          <a:lstStyle/>
          <a:p>
            <a:r>
              <a:rPr lang="sr-Cyrl-RS" sz="6600" b="1" smtClean="0">
                <a:solidFill>
                  <a:srgbClr val="C00000"/>
                </a:solidFill>
              </a:rPr>
              <a:t>ПРОРОК ОСИЈА</a:t>
            </a:r>
            <a:r>
              <a:rPr lang="sr-Cyrl-RS" sz="6600" b="1" dirty="0" smtClean="0">
                <a:solidFill>
                  <a:srgbClr val="C00000"/>
                </a:solidFill>
              </a:rPr>
              <a:t/>
            </a:r>
            <a:br>
              <a:rPr lang="sr-Cyrl-RS" sz="6600" b="1" dirty="0" smtClean="0">
                <a:solidFill>
                  <a:srgbClr val="C00000"/>
                </a:solidFill>
              </a:rPr>
            </a:br>
            <a:r>
              <a:rPr lang="sr-Cyrl-RS" sz="6600" b="1" dirty="0" smtClean="0">
                <a:solidFill>
                  <a:srgbClr val="C00000"/>
                </a:solidFill>
              </a:rPr>
              <a:t>ГЛАС ЉУБАВИ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7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7213"/>
            <a:ext cx="10515600" cy="56197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Свети </a:t>
            </a:r>
            <a:r>
              <a:rPr lang="ru-RU" b="1" dirty="0">
                <a:solidFill>
                  <a:srgbClr val="C00000"/>
                </a:solidFill>
              </a:rPr>
              <a:t>п</a:t>
            </a:r>
            <a:r>
              <a:rPr lang="ru-RU" b="1" dirty="0" smtClean="0">
                <a:solidFill>
                  <a:srgbClr val="C00000"/>
                </a:solidFill>
              </a:rPr>
              <a:t>ророк Осија је био син Веиријин из племена Исахарова. 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Живио је и радио у 8. вијеку прије Христа, у вријеме цара Сјеверног царства Јеровоама. 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У браку са Гомером стекао је троје дјеце.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У књизи Пророка Осије истиче се невјерство његове жене, којом се оженио по Божјој наредби.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Осија то зна, живи са њом волећи је и даље говорећи да и Бог воли свој народ иако му је невјеран и ради оно што не ваља.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Невјерство према Јахвеу (Богу) огледа се у окретању народа и оних који га воде (цареви) ка лажним боговима.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Осија их упозорава да „сију вјетар а да ће жњети олују.“ (Ос 8,7)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1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7213"/>
            <a:ext cx="8591550" cy="5619750"/>
          </a:xfrm>
        </p:spPr>
        <p:txBody>
          <a:bodyPr>
            <a:normAutofit fontScale="92500"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Пророк Осија је савез Бога са својим (израиљским) народом упоредио са браком, увјерен да је његов брак слика односа Јахвеа и народа.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Као што се у браку муж и жена обавезују на вјерност, тако су Јахве и народ склопили савез (завјет) у којем се народ обавезао на вјерност Јахвеу.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Народ је постао невјеран, окупиран материјалним богаством, заборавио је на Јахвеа и окренуо се другим боговима.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За казну, израиљски народ ће бити одведен у ропство, а када се врати Богу и одбаци гријех, опет ће бити избављен.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Бог је љубав непролазна, за разлику од људске љубави која је пролазна.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29749" y="857250"/>
            <a:ext cx="2443163" cy="4457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119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63" y="777250"/>
            <a:ext cx="10515600" cy="552051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Богонадахнуте ријечи Пророка Осије налазе се у његовој књизи, која садржи 14 глава.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Укоравао је много Израиљ и Јуду због идолопоклонства, прорицао казну Божју за гријехе, пропаст Самарије и Израиља због богоодступништва, али и милост Божију кољену Јудину.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Прорицао укидање и престанак старозавјетне жртве и укидање суботе (умјесто које је Христос установио нед</a:t>
            </a:r>
            <a:r>
              <a:rPr lang="en-US" b="1" dirty="0" smtClean="0">
                <a:solidFill>
                  <a:srgbClr val="C00000"/>
                </a:solidFill>
              </a:rPr>
              <a:t>j</a:t>
            </a:r>
            <a:r>
              <a:rPr lang="ru-RU" b="1" dirty="0" smtClean="0">
                <a:solidFill>
                  <a:srgbClr val="C00000"/>
                </a:solidFill>
              </a:rPr>
              <a:t>ељу) и долазак Господа.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Тако у његовој књизи пише за </a:t>
            </a:r>
            <a:r>
              <a:rPr lang="ru-RU" b="1" dirty="0" smtClean="0">
                <a:solidFill>
                  <a:srgbClr val="C00000"/>
                </a:solidFill>
              </a:rPr>
              <a:t>старозав</a:t>
            </a:r>
            <a:r>
              <a:rPr lang="en-US" b="1" dirty="0" smtClean="0">
                <a:solidFill>
                  <a:srgbClr val="C00000"/>
                </a:solidFill>
              </a:rPr>
              <a:t>j</a:t>
            </a:r>
            <a:r>
              <a:rPr lang="ru-RU" b="1" dirty="0" smtClean="0">
                <a:solidFill>
                  <a:srgbClr val="C00000"/>
                </a:solidFill>
              </a:rPr>
              <a:t>етну </a:t>
            </a:r>
            <a:r>
              <a:rPr lang="ru-RU" b="1" dirty="0" smtClean="0">
                <a:solidFill>
                  <a:srgbClr val="C00000"/>
                </a:solidFill>
              </a:rPr>
              <a:t>синагогу јеврејску: "И укинућу сваку радост њезину, светковине њезине, младине њезине и суботе њезине и све празнике њезине." (Ос 2,2)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Доживио је дубоку старост и мирно се упокојио.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126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30" y="609824"/>
            <a:ext cx="4293939" cy="606425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solidFill>
                  <a:srgbClr val="C00000"/>
                </a:solidFill>
              </a:rPr>
              <a:t>Занимљивости: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910" y="1499584"/>
            <a:ext cx="9951199" cy="4733791"/>
          </a:xfrm>
        </p:spPr>
        <p:txBody>
          <a:bodyPr/>
          <a:lstStyle/>
          <a:p>
            <a:r>
              <a:rPr lang="sr-Cyrl-RS" b="1" dirty="0" smtClean="0">
                <a:solidFill>
                  <a:srgbClr val="C00000"/>
                </a:solidFill>
              </a:rPr>
              <a:t>Име Пророка Осије у </a:t>
            </a:r>
            <a:r>
              <a:rPr lang="sr-Cyrl-RS" b="1" dirty="0" smtClean="0">
                <a:solidFill>
                  <a:srgbClr val="C00000"/>
                </a:solidFill>
              </a:rPr>
              <a:t>преводу </a:t>
            </a:r>
            <a:r>
              <a:rPr lang="sr-Cyrl-RS" b="1" dirty="0" smtClean="0">
                <a:solidFill>
                  <a:srgbClr val="C00000"/>
                </a:solidFill>
              </a:rPr>
              <a:t>значи – „Јахве је спасење“.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Књига </a:t>
            </a:r>
            <a:r>
              <a:rPr lang="sr-Cyrl-RS" b="1" dirty="0">
                <a:solidFill>
                  <a:srgbClr val="C00000"/>
                </a:solidFill>
              </a:rPr>
              <a:t>П</a:t>
            </a:r>
            <a:r>
              <a:rPr lang="sr-Cyrl-RS" b="1" dirty="0" smtClean="0">
                <a:solidFill>
                  <a:srgbClr val="C00000"/>
                </a:solidFill>
              </a:rPr>
              <a:t>ророка Осије је 28. </a:t>
            </a:r>
            <a:r>
              <a:rPr lang="sr-Cyrl-RS" b="1" dirty="0" smtClean="0">
                <a:solidFill>
                  <a:srgbClr val="C00000"/>
                </a:solidFill>
              </a:rPr>
              <a:t>књига,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по </a:t>
            </a:r>
            <a:r>
              <a:rPr lang="sr-Cyrl-RS" b="1" dirty="0" smtClean="0">
                <a:solidFill>
                  <a:srgbClr val="C00000"/>
                </a:solidFill>
              </a:rPr>
              <a:t>реду, у Старом завјету.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Пророк Осија се не помиње на другим мјестима у Библији.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Пророк Осија изговара око 150 изјава у вези са гријесима свог народа</a:t>
            </a:r>
            <a:r>
              <a:rPr lang="en-US" b="1" dirty="0" smtClean="0">
                <a:solidFill>
                  <a:srgbClr val="C00000"/>
                </a:solidFill>
              </a:rPr>
              <a:t>, a </a:t>
            </a:r>
            <a:r>
              <a:rPr lang="sr-Cyrl-RS" b="1" dirty="0" smtClean="0">
                <a:solidFill>
                  <a:srgbClr val="C00000"/>
                </a:solidFill>
              </a:rPr>
              <a:t>више од половине њих се односи на гријех идолопоклонства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sr-Cyrl-RS" b="1" dirty="0" smtClean="0">
              <a:solidFill>
                <a:srgbClr val="C00000"/>
              </a:solidFill>
            </a:endParaRPr>
          </a:p>
          <a:p>
            <a:r>
              <a:rPr lang="sr-Cyrl-RS" b="1" dirty="0" smtClean="0">
                <a:solidFill>
                  <a:srgbClr val="C00000"/>
                </a:solidFill>
              </a:rPr>
              <a:t>Такође, више од било којег другог старозавјетног пророка, Осијин лични живот илуструје његову пророчку поруку.</a:t>
            </a:r>
            <a:endParaRPr lang="sr-Cyrl-RS" b="1" dirty="0">
              <a:solidFill>
                <a:srgbClr val="C00000"/>
              </a:solidFill>
            </a:endParaRPr>
          </a:p>
          <a:p>
            <a:endParaRPr lang="sr-Cyrl-RS" b="1" dirty="0" smtClean="0">
              <a:solidFill>
                <a:srgbClr val="C00000"/>
              </a:solidFill>
            </a:endParaRPr>
          </a:p>
          <a:p>
            <a:r>
              <a:rPr lang="sr-Cyrl-RS" b="1" dirty="0" smtClean="0">
                <a:solidFill>
                  <a:srgbClr val="C00000"/>
                </a:solidFill>
              </a:rPr>
              <a:t>ОДГОВОРИ </a:t>
            </a:r>
            <a:r>
              <a:rPr lang="sr-Cyrl-RS" b="1" dirty="0">
                <a:solidFill>
                  <a:srgbClr val="C00000"/>
                </a:solidFill>
              </a:rPr>
              <a:t>НА ПИТАЊА У </a:t>
            </a:r>
            <a:r>
              <a:rPr lang="sr-Cyrl-RS" b="1" dirty="0" smtClean="0">
                <a:solidFill>
                  <a:srgbClr val="C00000"/>
                </a:solidFill>
              </a:rPr>
              <a:t>УЏБЕНИКУ НА СТРАНИ 66!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0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445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ПРОРОК ОСИЈА ГЛАС ЉУБАВИ</vt:lpstr>
      <vt:lpstr>Slide 2</vt:lpstr>
      <vt:lpstr>Slide 3</vt:lpstr>
      <vt:lpstr>Slide 4</vt:lpstr>
      <vt:lpstr>Занимљивости: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ПРОРОК ОСИЈА: ГЛАС ЉУБАВИ</dc:title>
  <dc:creator>Korisnik</dc:creator>
  <cp:lastModifiedBy>Slavoljub Lukic</cp:lastModifiedBy>
  <cp:revision>17</cp:revision>
  <dcterms:created xsi:type="dcterms:W3CDTF">2020-04-21T09:20:10Z</dcterms:created>
  <dcterms:modified xsi:type="dcterms:W3CDTF">2020-04-27T11:06:40Z</dcterms:modified>
</cp:coreProperties>
</file>