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9530462" cy="2092234"/>
          </a:xfrm>
        </p:spPr>
        <p:txBody>
          <a:bodyPr/>
          <a:lstStyle/>
          <a:p>
            <a:r>
              <a:rPr lang="sr-Cyrl-BA" sz="6000" b="1" dirty="0" smtClean="0"/>
              <a:t>Функција и њен график</a:t>
            </a:r>
            <a:endParaRPr lang="sr-Latn-R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780174"/>
          </a:xfrm>
        </p:spPr>
        <p:txBody>
          <a:bodyPr>
            <a:normAutofit/>
          </a:bodyPr>
          <a:lstStyle/>
          <a:p>
            <a:r>
              <a:rPr lang="sr-Cyrl-BA" dirty="0" smtClean="0"/>
              <a:t>Математика</a:t>
            </a:r>
          </a:p>
          <a:p>
            <a:r>
              <a:rPr lang="sr-Latn-BA" dirty="0" smtClean="0"/>
              <a:t>Viii </a:t>
            </a:r>
            <a:r>
              <a:rPr lang="sr-Cyrl-BA" dirty="0" smtClean="0"/>
              <a:t>разред</a:t>
            </a:r>
          </a:p>
          <a:p>
            <a:r>
              <a:rPr lang="sr-Cyrl-BA" dirty="0" smtClean="0"/>
              <a:t>Наставник: зоран Антонић</a:t>
            </a:r>
            <a:endParaRPr lang="sr-Latn-BA" dirty="0" smtClean="0"/>
          </a:p>
          <a:p>
            <a:r>
              <a:rPr lang="sr-Cyrl-BA" dirty="0" smtClean="0"/>
              <a:t>Датум: 06. </a:t>
            </a:r>
            <a:r>
              <a:rPr lang="sr-Cyrl-BA" smtClean="0"/>
              <a:t>04. 2020.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5107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40972"/>
            <a:ext cx="9660482" cy="5007428"/>
          </a:xfrm>
        </p:spPr>
        <p:txBody>
          <a:bodyPr/>
          <a:lstStyle/>
          <a:p>
            <a:r>
              <a:rPr lang="sr-Cyrl-BA" sz="2800" b="1" dirty="0"/>
              <a:t>Под функцијом (пресликавање, придруживање) у математици (</a:t>
            </a:r>
            <a:r>
              <a:rPr lang="sr-Latn-BA" sz="2800" b="1" dirty="0"/>
              <a:t>y, f (x)) </a:t>
            </a:r>
            <a:r>
              <a:rPr lang="sr-Cyrl-BA" sz="2800" b="1" dirty="0"/>
              <a:t>подразумијевамо однос (релацију) између двије величине (</a:t>
            </a:r>
            <a:r>
              <a:rPr lang="sr-Latn-BA" sz="2800" b="1" dirty="0"/>
              <a:t>x, y)</a:t>
            </a:r>
            <a:r>
              <a:rPr lang="sr-Cyrl-BA" sz="2800" b="1" dirty="0" smtClean="0"/>
              <a:t>.</a:t>
            </a:r>
          </a:p>
          <a:p>
            <a:endParaRPr lang="sr-Cyrl-BA" sz="2800" b="1" dirty="0" smtClean="0"/>
          </a:p>
          <a:p>
            <a:endParaRPr lang="sr-Cyrl-BA" sz="2800" b="1" dirty="0"/>
          </a:p>
          <a:p>
            <a:r>
              <a:rPr lang="sr-Cyrl-BA" sz="2800" b="1" dirty="0" smtClean="0"/>
              <a:t>Тај </a:t>
            </a:r>
            <a:r>
              <a:rPr lang="sr-Cyrl-BA" sz="2800" b="1" dirty="0"/>
              <a:t>однос се може приказати на више начина: </a:t>
            </a:r>
            <a:r>
              <a:rPr lang="sr-Cyrl-BA" sz="2800" b="1" dirty="0" smtClean="0"/>
              <a:t>формулом, </a:t>
            </a:r>
            <a:r>
              <a:rPr lang="sr-Cyrl-BA" sz="2800" b="1" dirty="0"/>
              <a:t>табелом, скупом уређених парова, графички и Веновим дијаграмом. </a:t>
            </a:r>
            <a:endParaRPr lang="sr-Cyrl-BA" sz="2800" b="1" dirty="0" smtClean="0"/>
          </a:p>
          <a:p>
            <a:endParaRPr lang="sr-Latn-RS" b="1" dirty="0"/>
          </a:p>
        </p:txBody>
      </p:sp>
    </p:spTree>
    <p:extLst>
      <p:ext uri="{BB962C8B-B14F-4D97-AF65-F5344CB8AC3E}">
        <p14:creationId xmlns="" xmlns:p14="http://schemas.microsoft.com/office/powerpoint/2010/main" val="37444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2052918"/>
            <a:ext cx="4676502" cy="4195481"/>
          </a:xfrm>
        </p:spPr>
        <p:txBody>
          <a:bodyPr>
            <a:normAutofit/>
          </a:bodyPr>
          <a:lstStyle/>
          <a:p>
            <a:r>
              <a:rPr lang="sr-Cyrl-BA" sz="2800" b="1" i="1" dirty="0"/>
              <a:t>а) Формула		</a:t>
            </a:r>
            <a:r>
              <a:rPr lang="sr-Cyrl-BA" sz="2800" i="1" dirty="0"/>
              <a:t>				</a:t>
            </a:r>
            <a:endParaRPr lang="sr-Latn-RS" sz="2800" dirty="0"/>
          </a:p>
          <a:p>
            <a:r>
              <a:rPr lang="sr-Latn-BA" sz="2400" b="1" dirty="0"/>
              <a:t>y = 2x – 1</a:t>
            </a:r>
            <a:endParaRPr lang="sr-Latn-RS" sz="2400" b="1" dirty="0"/>
          </a:p>
          <a:p>
            <a:r>
              <a:rPr lang="sr-Latn-BA" sz="2400" b="1" dirty="0"/>
              <a:t>y = f (x)</a:t>
            </a:r>
            <a:endParaRPr lang="sr-Latn-RS" sz="2400" b="1" dirty="0"/>
          </a:p>
          <a:p>
            <a:r>
              <a:rPr lang="sr-Latn-BA" sz="2400" b="1" dirty="0"/>
              <a:t>f (-1) = 2 * (– 1) – 1 = - 3</a:t>
            </a:r>
            <a:endParaRPr lang="sr-Latn-RS" sz="2400" b="1" dirty="0"/>
          </a:p>
          <a:p>
            <a:r>
              <a:rPr lang="sr-Latn-BA" sz="2400" b="1" dirty="0"/>
              <a:t>f (0) = 2 * 0 – 1 = - 1   </a:t>
            </a:r>
            <a:endParaRPr lang="sr-Latn-RS" sz="2400" b="1" dirty="0"/>
          </a:p>
          <a:p>
            <a:endParaRPr lang="sr-Latn-R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95406" y="2052918"/>
            <a:ext cx="63486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i="1" dirty="0"/>
              <a:t>б) </a:t>
            </a:r>
            <a:r>
              <a:rPr lang="sr-Cyrl-BA" sz="2400" b="1" i="1" dirty="0" smtClean="0"/>
              <a:t>Табела</a:t>
            </a:r>
            <a:endParaRPr lang="sr-Latn-BA" sz="2400" b="1" i="1" dirty="0" smtClean="0"/>
          </a:p>
          <a:p>
            <a:endParaRPr lang="sr-Latn-BA" i="1" dirty="0"/>
          </a:p>
          <a:p>
            <a:endParaRPr lang="sr-Latn-BA" i="1" dirty="0" smtClean="0"/>
          </a:p>
          <a:p>
            <a:endParaRPr lang="sr-Latn-BA" i="1" dirty="0"/>
          </a:p>
          <a:p>
            <a:endParaRPr lang="sr-Latn-BA" i="1" dirty="0" smtClean="0"/>
          </a:p>
          <a:p>
            <a:endParaRPr lang="sr-Latn-BA" i="1" dirty="0"/>
          </a:p>
          <a:p>
            <a:endParaRPr lang="sr-Latn-BA" i="1" dirty="0" smtClean="0"/>
          </a:p>
          <a:p>
            <a:endParaRPr lang="sr-Latn-BA" i="1" dirty="0" smtClean="0"/>
          </a:p>
          <a:p>
            <a:endParaRPr lang="sr-Latn-BA" i="1" dirty="0"/>
          </a:p>
          <a:p>
            <a:r>
              <a:rPr lang="sr-Latn-BA" sz="2400" b="1" dirty="0"/>
              <a:t>x ϵ D – </a:t>
            </a:r>
            <a:r>
              <a:rPr lang="sr-Cyrl-BA" sz="2400" b="1" dirty="0"/>
              <a:t>домен 	</a:t>
            </a:r>
            <a:r>
              <a:rPr lang="sr-Latn-BA" sz="2400" b="1" dirty="0"/>
              <a:t>y ϵ K – </a:t>
            </a:r>
            <a:r>
              <a:rPr lang="sr-Cyrl-BA" sz="2400" b="1" dirty="0"/>
              <a:t>кодомен</a:t>
            </a:r>
            <a:endParaRPr lang="sr-Latn-RS" sz="2400" b="1" dirty="0"/>
          </a:p>
          <a:p>
            <a:endParaRPr lang="sr-Latn-RS" dirty="0"/>
          </a:p>
          <a:p>
            <a:endParaRPr lang="sr-Latn-R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5631131"/>
              </p:ext>
            </p:extLst>
          </p:nvPr>
        </p:nvGraphicFramePr>
        <p:xfrm>
          <a:off x="5904413" y="2857327"/>
          <a:ext cx="5861765" cy="127053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72353">
                  <a:extLst>
                    <a:ext uri="{9D8B030D-6E8A-4147-A177-3AD203B41FA5}">
                      <a16:colId xmlns="" xmlns:a16="http://schemas.microsoft.com/office/drawing/2014/main" val="3534270019"/>
                    </a:ext>
                  </a:extLst>
                </a:gridCol>
                <a:gridCol w="1172353">
                  <a:extLst>
                    <a:ext uri="{9D8B030D-6E8A-4147-A177-3AD203B41FA5}">
                      <a16:colId xmlns="" xmlns:a16="http://schemas.microsoft.com/office/drawing/2014/main" val="4217332170"/>
                    </a:ext>
                  </a:extLst>
                </a:gridCol>
                <a:gridCol w="1172353">
                  <a:extLst>
                    <a:ext uri="{9D8B030D-6E8A-4147-A177-3AD203B41FA5}">
                      <a16:colId xmlns="" xmlns:a16="http://schemas.microsoft.com/office/drawing/2014/main" val="1750877718"/>
                    </a:ext>
                  </a:extLst>
                </a:gridCol>
                <a:gridCol w="1172353">
                  <a:extLst>
                    <a:ext uri="{9D8B030D-6E8A-4147-A177-3AD203B41FA5}">
                      <a16:colId xmlns="" xmlns:a16="http://schemas.microsoft.com/office/drawing/2014/main" val="696035510"/>
                    </a:ext>
                  </a:extLst>
                </a:gridCol>
                <a:gridCol w="1172353">
                  <a:extLst>
                    <a:ext uri="{9D8B030D-6E8A-4147-A177-3AD203B41FA5}">
                      <a16:colId xmlns="" xmlns:a16="http://schemas.microsoft.com/office/drawing/2014/main" val="996269828"/>
                    </a:ext>
                  </a:extLst>
                </a:gridCol>
              </a:tblGrid>
              <a:tr h="635268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х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-1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2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0885877"/>
                  </a:ext>
                </a:extLst>
              </a:tr>
              <a:tr h="635268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/>
                        <a:t>у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-3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-1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1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3</a:t>
                      </a:r>
                      <a:endParaRPr lang="sr-Latn-R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4729684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 flipH="1">
            <a:off x="5338482" y="779929"/>
            <a:ext cx="13447" cy="5593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852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6" y="901339"/>
            <a:ext cx="10802983" cy="1110341"/>
          </a:xfrm>
        </p:spPr>
        <p:txBody>
          <a:bodyPr>
            <a:normAutofit fontScale="92500"/>
          </a:bodyPr>
          <a:lstStyle/>
          <a:p>
            <a:r>
              <a:rPr lang="sr-Cyrl-BA" sz="2400" b="1" i="1" dirty="0"/>
              <a:t>в) Скуп уређених парова </a:t>
            </a:r>
            <a:endParaRPr lang="sr-Latn-RS" sz="2400" b="1" dirty="0"/>
          </a:p>
          <a:p>
            <a:r>
              <a:rPr lang="sr-Cyrl-BA" sz="2400" b="1" dirty="0"/>
              <a:t> </a:t>
            </a:r>
            <a:r>
              <a:rPr lang="sr-Latn-BA" sz="2400" b="1" dirty="0"/>
              <a:t>y = {(x, f (x)) | x ϵ D </a:t>
            </a:r>
            <a:r>
              <a:rPr lang="sr-Cyrl-BA" sz="2400" b="1" dirty="0"/>
              <a:t>и </a:t>
            </a:r>
            <a:r>
              <a:rPr lang="sr-Latn-BA" sz="2400" b="1" dirty="0"/>
              <a:t>f (x) = 2x – 1 </a:t>
            </a:r>
            <a:r>
              <a:rPr lang="sr-Latn-BA" sz="2400" b="1" dirty="0" smtClean="0"/>
              <a:t>}</a:t>
            </a:r>
            <a:r>
              <a:rPr lang="sr-Cyrl-RS" sz="2400" b="1" dirty="0" smtClean="0"/>
              <a:t>        </a:t>
            </a:r>
            <a:r>
              <a:rPr lang="sr-Latn-BA" sz="2400" b="1" dirty="0" smtClean="0"/>
              <a:t>y </a:t>
            </a:r>
            <a:r>
              <a:rPr lang="sr-Latn-BA" sz="2400" b="1" dirty="0"/>
              <a:t>= {(-1, -3), (0, -1), (1, 1), (2, 3) }</a:t>
            </a:r>
            <a:endParaRPr lang="sr-Latn-RS" sz="2400" b="1" dirty="0"/>
          </a:p>
          <a:p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590134" y="2028201"/>
            <a:ext cx="3785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i="1" dirty="0"/>
              <a:t>г) графички приказ</a:t>
            </a:r>
            <a:endParaRPr lang="sr-Latn-RS" sz="2400" b="1" dirty="0"/>
          </a:p>
          <a:p>
            <a:endParaRPr lang="sr-Latn-R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97" y="2362162"/>
            <a:ext cx="4714539" cy="42215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50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38964"/>
            <a:ext cx="8946541" cy="4195481"/>
          </a:xfrm>
        </p:spPr>
        <p:txBody>
          <a:bodyPr/>
          <a:lstStyle/>
          <a:p>
            <a:r>
              <a:rPr lang="sr-Cyrl-BA" sz="2400" b="1" i="1" dirty="0"/>
              <a:t>д) Венов дијаграм</a:t>
            </a:r>
            <a:endParaRPr lang="sr-Latn-RS" sz="2400" b="1" dirty="0"/>
          </a:p>
          <a:p>
            <a:endParaRPr lang="sr-Latn-R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3" y="2242708"/>
            <a:ext cx="4532811" cy="4327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40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 smtClean="0"/>
              <a:t>Задаћа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800" b="1" dirty="0" smtClean="0"/>
              <a:t>Збирка</a:t>
            </a:r>
          </a:p>
          <a:p>
            <a:r>
              <a:rPr lang="sr-Cyrl-BA" sz="2800" b="1" dirty="0" smtClean="0"/>
              <a:t>Страна 76</a:t>
            </a:r>
          </a:p>
          <a:p>
            <a:r>
              <a:rPr lang="sr-Cyrl-BA" sz="2800" b="1" dirty="0" smtClean="0"/>
              <a:t>Задаци: 9, 10, 12, 13</a:t>
            </a:r>
          </a:p>
        </p:txBody>
      </p:sp>
    </p:spTree>
    <p:extLst>
      <p:ext uri="{BB962C8B-B14F-4D97-AF65-F5344CB8AC3E}">
        <p14:creationId xmlns="" xmlns:p14="http://schemas.microsoft.com/office/powerpoint/2010/main" val="5164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170</Words>
  <Application>Microsoft Office PowerPoint</Application>
  <PresentationFormat>Custom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Функција и њен график</vt:lpstr>
      <vt:lpstr>Slide 2</vt:lpstr>
      <vt:lpstr>Slide 3</vt:lpstr>
      <vt:lpstr>Slide 4</vt:lpstr>
      <vt:lpstr>Slide 5</vt:lpstr>
      <vt:lpstr>Задаћа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Функција и њен график</dc:title>
  <dc:creator>Windows User</dc:creator>
  <cp:lastModifiedBy>xx</cp:lastModifiedBy>
  <cp:revision>5</cp:revision>
  <dcterms:created xsi:type="dcterms:W3CDTF">2020-04-01T14:17:13Z</dcterms:created>
  <dcterms:modified xsi:type="dcterms:W3CDTF">2020-04-01T18:08:43Z</dcterms:modified>
</cp:coreProperties>
</file>