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5179" autoAdjust="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54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74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3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95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04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57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93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33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37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185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756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621DC-ECC7-4DCF-B4EE-E14242028EB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8937-8AB6-427B-91AF-8A02624EC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3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3491"/>
            <a:ext cx="9144000" cy="1556472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</a:rPr>
              <a:t>САМОСТАЛНОСТ 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sr-Cyrl-RS" sz="4000" b="1" dirty="0" smtClean="0">
                <a:solidFill>
                  <a:srgbClr val="FF0000"/>
                </a:solidFill>
              </a:rPr>
              <a:t>СРПСКЕ ПРАВОСЛАВНЕ ЦРКВЕ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3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223953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 </a:t>
            </a:r>
            <a:r>
              <a:rPr lang="sr-Cyrl-RS" sz="2400" b="1" dirty="0" smtClean="0"/>
              <a:t>1217. године Стефан Немањић је крунисан краљевском круном, коју је даровао римски папа Хонорије </a:t>
            </a:r>
            <a:r>
              <a:rPr lang="sr-Latn-RS" sz="2400" b="1" dirty="0" smtClean="0"/>
              <a:t>III</a:t>
            </a:r>
            <a:r>
              <a:rPr lang="en-US" sz="2400" b="1" dirty="0" smtClean="0"/>
              <a:t>.</a:t>
            </a:r>
            <a:endParaRPr lang="sr-Cyrl-RS" sz="2400" b="1" dirty="0"/>
          </a:p>
          <a:p>
            <a:r>
              <a:rPr lang="sr-Cyrl-RS" sz="2400" b="1" dirty="0"/>
              <a:t> </a:t>
            </a:r>
            <a:r>
              <a:rPr lang="sr-Cyrl-RS" sz="2400" b="1" dirty="0" smtClean="0"/>
              <a:t>Исте године Сава одлази из Србије на Свету Гору у манастир Хиландар.</a:t>
            </a:r>
          </a:p>
          <a:p>
            <a:r>
              <a:rPr lang="sr-Cyrl-RS" sz="2400" b="1" dirty="0"/>
              <a:t> </a:t>
            </a:r>
            <a:r>
              <a:rPr lang="sr-Cyrl-RS" sz="2400" b="1" dirty="0" smtClean="0"/>
              <a:t>Сава се често дописивао са братом Стефаном и правио планове о оснивању будуће самосталне Цркве у Србији.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0186" y="2669440"/>
            <a:ext cx="7372350" cy="4054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31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Самосталност Цркве – Свети Сава први српски архиепископ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25215" cy="4351338"/>
          </a:xfrm>
        </p:spPr>
        <p:txBody>
          <a:bodyPr>
            <a:normAutofit lnSpcReduction="10000"/>
          </a:bodyPr>
          <a:lstStyle/>
          <a:p>
            <a:r>
              <a:rPr lang="sr-Cyrl-RS" sz="2400" b="1" dirty="0"/>
              <a:t> </a:t>
            </a:r>
            <a:r>
              <a:rPr lang="sr-Cyrl-RS" sz="2400" b="1" dirty="0" smtClean="0"/>
              <a:t>Половином 2019. године Сава у пратњи неколико ученика одлази у Никеју да од византијског цара Теодора </a:t>
            </a:r>
            <a:r>
              <a:rPr lang="sr-Latn-BA" sz="2400" b="1" dirty="0" smtClean="0"/>
              <a:t>I </a:t>
            </a:r>
            <a:r>
              <a:rPr lang="sr-Cyrl-RS" sz="2400" b="1" dirty="0" smtClean="0"/>
              <a:t>Ласкариса и </a:t>
            </a:r>
            <a:r>
              <a:rPr lang="sr-Cyrl-RS" sz="2400" b="1" dirty="0" smtClean="0"/>
              <a:t>Цариградског </a:t>
            </a:r>
            <a:r>
              <a:rPr lang="sr-Cyrl-RS" sz="2400" b="1" dirty="0" smtClean="0"/>
              <a:t>патријарха Манојла Сарантена, за самосталну српску државу, </a:t>
            </a:r>
            <a:r>
              <a:rPr lang="sr-Cyrl-RS" sz="2400" b="1" dirty="0" smtClean="0"/>
              <a:t>тражи </a:t>
            </a:r>
            <a:r>
              <a:rPr lang="sr-Cyrl-RS" sz="2400" b="1" dirty="0" smtClean="0"/>
              <a:t>самосталну и независну Цркву.</a:t>
            </a:r>
          </a:p>
          <a:p>
            <a:r>
              <a:rPr lang="sr-Cyrl-RS" sz="2400" b="1" dirty="0"/>
              <a:t> </a:t>
            </a:r>
            <a:r>
              <a:rPr lang="sr-Cyrl-RS" sz="2400" b="1" dirty="0" smtClean="0"/>
              <a:t>Дозволом цара Теодора </a:t>
            </a:r>
            <a:r>
              <a:rPr lang="sr-Latn-BA" sz="2400" b="1" dirty="0" smtClean="0"/>
              <a:t>I</a:t>
            </a:r>
            <a:r>
              <a:rPr lang="sr-Cyrl-RS" sz="2400" b="1" dirty="0" smtClean="0"/>
              <a:t> Ласкариса, а руком </a:t>
            </a:r>
            <a:r>
              <a:rPr lang="sr-Cyrl-RS" sz="2400" b="1" dirty="0" smtClean="0"/>
              <a:t>Патријарха </a:t>
            </a:r>
            <a:r>
              <a:rPr lang="sr-Cyrl-RS" sz="2400" b="1" dirty="0" smtClean="0"/>
              <a:t>Манојла Сарантена, Сава је посвећен за првог српског архиепископа „све српске и поморске замље“</a:t>
            </a:r>
          </a:p>
          <a:p>
            <a:r>
              <a:rPr lang="sr-Cyrl-RS" sz="2400" b="1" dirty="0"/>
              <a:t> </a:t>
            </a:r>
            <a:r>
              <a:rPr lang="sr-Cyrl-RS" sz="2400" b="1" dirty="0" smtClean="0"/>
              <a:t>Српска православна Црква као самостална архиепископија стиче право сазивања архијерејског сабора, који је самостално бирао и постављао вишу и нижу црквену јерархију – епископе.</a:t>
            </a:r>
          </a:p>
          <a:p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6078" y="1825625"/>
            <a:ext cx="2867721" cy="4441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78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6" y="1229879"/>
            <a:ext cx="10515600" cy="4007139"/>
          </a:xfrm>
        </p:spPr>
        <p:txBody>
          <a:bodyPr/>
          <a:lstStyle/>
          <a:p>
            <a:r>
              <a:rPr lang="ru-RU" b="1" dirty="0" smtClean="0"/>
              <a:t>Пошто га обдари архијерејским жезлом и светим </a:t>
            </a:r>
            <a:r>
              <a:rPr lang="ru-RU" b="1" dirty="0" smtClean="0"/>
              <a:t>одеждама Патријарх </a:t>
            </a:r>
            <a:r>
              <a:rPr lang="ru-RU" b="1" dirty="0" smtClean="0"/>
              <a:t>му уручи још једну грамату, и то овакву: "Ја Мануил, </a:t>
            </a:r>
            <a:r>
              <a:rPr lang="ru-RU" b="1" dirty="0" smtClean="0"/>
              <a:t>В</a:t>
            </a:r>
            <a:r>
              <a:rPr lang="ru-RU" b="1" dirty="0" smtClean="0"/>
              <a:t>асељенски </a:t>
            </a:r>
            <a:r>
              <a:rPr lang="ru-RU" b="1" dirty="0" smtClean="0"/>
              <a:t>патријарх архиепископ Константинова града, новога Рима, у име Господа нашег Исуса Христа посветих Саву за архиепископа све српске земље, и дадох му у Богу власт: да по свој његовој области црквеној посвећује епископе, свештенике и ђаконе; да </a:t>
            </a:r>
            <a:r>
              <a:rPr lang="ru-RU" b="1" dirty="0" smtClean="0"/>
              <a:t>разрјешује </a:t>
            </a:r>
            <a:r>
              <a:rPr lang="ru-RU" b="1" dirty="0" smtClean="0"/>
              <a:t>и везује кривице сагрешења људских; </a:t>
            </a:r>
            <a:r>
              <a:rPr lang="ru-RU" b="1" dirty="0" smtClean="0"/>
              <a:t>  и </a:t>
            </a:r>
            <a:r>
              <a:rPr lang="ru-RU" b="1" dirty="0" smtClean="0"/>
              <a:t>да све учи и крштава у име Оца и Сина и Светога Духа; и нека сви православни хришћани слушају њега као и мене самог".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7485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62" y="942109"/>
            <a:ext cx="7426712" cy="51353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b="1" dirty="0" smtClean="0">
                <a:solidFill>
                  <a:srgbClr val="FF0000"/>
                </a:solidFill>
              </a:rPr>
              <a:t>Манастир Жича – сједиште архиепископије</a:t>
            </a:r>
          </a:p>
          <a:p>
            <a:pPr>
              <a:buNone/>
            </a:pPr>
            <a:endParaRPr lang="sr-Cyrl-RS" sz="2000" b="1" dirty="0" smtClean="0"/>
          </a:p>
          <a:p>
            <a:r>
              <a:rPr lang="sr-Cyrl-RS" sz="2000" b="1" dirty="0" smtClean="0"/>
              <a:t> Манастир Жича, задужбина Стефана Немањића, </a:t>
            </a:r>
            <a:r>
              <a:rPr lang="sr-Cyrl-RS" sz="2000" b="1" dirty="0" smtClean="0"/>
              <a:t>на </a:t>
            </a:r>
            <a:r>
              <a:rPr lang="sr-Cyrl-RS" sz="2000" b="1" dirty="0" smtClean="0"/>
              <a:t>основу Стефанове и Савине повеље </a:t>
            </a:r>
            <a:r>
              <a:rPr lang="sr-Cyrl-RS" sz="2000" b="1" dirty="0" smtClean="0"/>
              <a:t>постаје сједиште </a:t>
            </a:r>
            <a:r>
              <a:rPr lang="sr-Cyrl-RS" sz="2000" b="1" dirty="0" smtClean="0"/>
              <a:t>Српске архиепископије.</a:t>
            </a:r>
          </a:p>
          <a:p>
            <a:r>
              <a:rPr lang="sr-Cyrl-RS" sz="2000" b="1" dirty="0"/>
              <a:t> </a:t>
            </a:r>
            <a:r>
              <a:rPr lang="sr-Cyrl-RS" sz="2000" b="1" dirty="0" smtClean="0"/>
              <a:t>На сабору у Жичи Сава је од својих ученика изабрао најбоље и поставио их за епископе.</a:t>
            </a:r>
          </a:p>
          <a:p>
            <a:pPr marL="0" indent="0">
              <a:buNone/>
            </a:pPr>
            <a:r>
              <a:rPr lang="sr-Cyrl-RS" sz="2000" b="1" dirty="0" smtClean="0"/>
              <a:t>      </a:t>
            </a:r>
          </a:p>
          <a:p>
            <a:pPr marL="0" indent="0">
              <a:buNone/>
            </a:pPr>
            <a:r>
              <a:rPr lang="sr-Cyrl-RS" sz="2000" b="1" dirty="0" smtClean="0"/>
              <a:t>    </a:t>
            </a:r>
            <a:r>
              <a:rPr lang="sr-Cyrl-RS" sz="2400" b="1" dirty="0" smtClean="0">
                <a:solidFill>
                  <a:srgbClr val="FF0000"/>
                </a:solidFill>
              </a:rPr>
              <a:t>Свети Сава крунише Стефана</a:t>
            </a:r>
          </a:p>
          <a:p>
            <a:pPr marL="0" indent="0">
              <a:buNone/>
            </a:pPr>
            <a:endParaRPr lang="sr-Cyrl-R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sz="2000" b="1" dirty="0"/>
              <a:t> </a:t>
            </a:r>
            <a:r>
              <a:rPr lang="sr-Cyrl-RS" sz="2000" b="1" dirty="0" smtClean="0"/>
              <a:t>-  Архиепископ Сава крунисао је Стефана Немањића за краља по православном обреду на Спасовдан 1220. године.</a:t>
            </a:r>
          </a:p>
          <a:p>
            <a:pPr marL="0" indent="0">
              <a:buNone/>
            </a:pPr>
            <a:r>
              <a:rPr lang="sr-Cyrl-RS" sz="2000" b="1" dirty="0" smtClean="0"/>
              <a:t>-   Од тада се Стефан потписује као „првовјенчани краљ“.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5288" y="1193182"/>
            <a:ext cx="3189248" cy="4382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8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550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УПОКОЈЕЊЕ СТЕФАНА ПРВОВЈЕНЧАНОГ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21" y="1056191"/>
            <a:ext cx="7093697" cy="1493045"/>
          </a:xfrm>
        </p:spPr>
        <p:txBody>
          <a:bodyPr>
            <a:normAutofit/>
          </a:bodyPr>
          <a:lstStyle/>
          <a:p>
            <a:r>
              <a:rPr lang="sr-Cyrl-RS" sz="2000" b="1" dirty="0" smtClean="0"/>
              <a:t>На самрти се Стефан замонашио и добио име Симон.</a:t>
            </a:r>
          </a:p>
          <a:p>
            <a:r>
              <a:rPr lang="sr-Cyrl-RS" sz="2000" b="1" dirty="0" smtClean="0"/>
              <a:t>Замонашио га је Архиепископ Сава.</a:t>
            </a:r>
          </a:p>
          <a:p>
            <a:r>
              <a:rPr lang="sr-Cyrl-RS" sz="2000" b="1" dirty="0"/>
              <a:t> </a:t>
            </a:r>
            <a:r>
              <a:rPr lang="sr-Cyrl-RS" sz="2000" b="1" dirty="0" smtClean="0"/>
              <a:t>Монах Симон се упокојио 1228. године.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2214" y="2995613"/>
            <a:ext cx="4267200" cy="3181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3044" y="2995613"/>
            <a:ext cx="2877015" cy="3181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89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44" y="2272145"/>
            <a:ext cx="10515600" cy="2277552"/>
          </a:xfrm>
        </p:spPr>
        <p:txBody>
          <a:bodyPr>
            <a:normAutofit/>
          </a:bodyPr>
          <a:lstStyle/>
          <a:p>
            <a:r>
              <a:rPr lang="sr-Cyrl-RS" sz="2400" b="1" dirty="0" smtClean="0"/>
              <a:t/>
            </a:r>
            <a:br>
              <a:rPr lang="sr-Cyrl-RS" sz="2400" b="1" dirty="0" smtClean="0"/>
            </a:br>
            <a:r>
              <a:rPr lang="sr-Cyrl-RS" sz="2400" b="1" dirty="0"/>
              <a:t/>
            </a:r>
            <a:br>
              <a:rPr lang="sr-Cyrl-R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083" y="2632364"/>
            <a:ext cx="10515600" cy="1440872"/>
          </a:xfrm>
        </p:spPr>
        <p:txBody>
          <a:bodyPr/>
          <a:lstStyle/>
          <a:p>
            <a:r>
              <a:rPr lang="sr-Cyrl-RS" dirty="0" smtClean="0"/>
              <a:t>Одговори на питања на страни 67!</a:t>
            </a:r>
          </a:p>
          <a:p>
            <a:r>
              <a:rPr lang="sr-Cyrl-RS" dirty="0" smtClean="0"/>
              <a:t>Сазнај и напиши називе епархија које је основао Свети Сава!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55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377</Words>
  <Application>Microsoft Office PowerPoint</Application>
  <PresentationFormat>Custom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САМОСТАЛНОСТ  СРПСКЕ ПРАВОСЛАВНЕ ЦРКВЕ</vt:lpstr>
      <vt:lpstr>Slide 2</vt:lpstr>
      <vt:lpstr>Самосталност Цркве – Свети Сава први српски архиепископ</vt:lpstr>
      <vt:lpstr>Slide 4</vt:lpstr>
      <vt:lpstr>Slide 5</vt:lpstr>
      <vt:lpstr>УПОКОЈЕЊЕ СТЕФАНА ПРВОВЈЕНЧАНОГ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САМОСТАЛНОСТ СРПСКЕ ПРАВОСЛАВНЕ ЦРКВЕ</dc:title>
  <dc:creator>Korisnik</dc:creator>
  <cp:lastModifiedBy>Slavoljub Lukic</cp:lastModifiedBy>
  <cp:revision>14</cp:revision>
  <dcterms:created xsi:type="dcterms:W3CDTF">2020-03-21T19:21:31Z</dcterms:created>
  <dcterms:modified xsi:type="dcterms:W3CDTF">2020-04-13T08:40:41Z</dcterms:modified>
</cp:coreProperties>
</file>