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828800"/>
          </a:xfrm>
        </p:spPr>
        <p:txBody>
          <a:bodyPr/>
          <a:lstStyle/>
          <a:p>
            <a:r>
              <a:rPr lang="sr-Cyrl-RS" sz="5400" dirty="0" smtClean="0"/>
              <a:t>Множење и дијељење децималних бројева</a:t>
            </a:r>
            <a:endParaRPr lang="sr-Latn-BA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8200"/>
            <a:ext cx="6769544" cy="1600200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x-none" b="1">
                <a:solidFill>
                  <a:schemeClr val="tx1"/>
                </a:solidFill>
              </a:rPr>
              <a:t>Наставни предмет: МАТЕМАТИКА</a:t>
            </a:r>
            <a:endParaRPr lang="en-US" b="1" dirty="0">
              <a:solidFill>
                <a:schemeClr val="tx1"/>
              </a:solidFill>
            </a:endParaRPr>
          </a:p>
          <a:p>
            <a:pPr algn="l"/>
            <a:r>
              <a:rPr lang="x-none" b="1">
                <a:solidFill>
                  <a:schemeClr val="tx1"/>
                </a:solidFill>
              </a:rPr>
              <a:t>НАСТАВНА ТЕМА: </a:t>
            </a:r>
            <a:r>
              <a:rPr lang="sr-Cyrl-RS" b="1" dirty="0">
                <a:solidFill>
                  <a:schemeClr val="tx1"/>
                </a:solidFill>
              </a:rPr>
              <a:t>Разломци</a:t>
            </a:r>
            <a:endParaRPr lang="sr-Latn-BA" dirty="0">
              <a:solidFill>
                <a:schemeClr val="tx1"/>
              </a:solidFill>
            </a:endParaRPr>
          </a:p>
          <a:p>
            <a:pPr algn="l"/>
            <a:r>
              <a:rPr lang="x-none" b="1">
                <a:solidFill>
                  <a:schemeClr val="tx1"/>
                </a:solidFill>
              </a:rPr>
              <a:t>НАСТАВНА ЈЕДИНИЦА: </a:t>
            </a:r>
            <a:r>
              <a:rPr lang="sr-Cyrl-RS" b="1" dirty="0" smtClean="0">
                <a:solidFill>
                  <a:schemeClr val="tx1"/>
                </a:solidFill>
              </a:rPr>
              <a:t>Множење и дијељење децималних бројева</a:t>
            </a:r>
            <a:endParaRPr lang="x-none" b="1">
              <a:solidFill>
                <a:schemeClr val="tx1"/>
              </a:solidFill>
            </a:endParaRPr>
          </a:p>
          <a:p>
            <a:pPr algn="l"/>
            <a:r>
              <a:rPr lang="en-US" b="1" dirty="0" err="1" smtClean="0">
                <a:solidFill>
                  <a:schemeClr val="tx1"/>
                </a:solidFill>
              </a:rPr>
              <a:t>Разред</a:t>
            </a:r>
            <a:r>
              <a:rPr lang="x-none" b="1" smtClean="0">
                <a:solidFill>
                  <a:schemeClr val="tx1"/>
                </a:solidFill>
              </a:rPr>
              <a:t>: </a:t>
            </a:r>
            <a:r>
              <a:rPr lang="en-US" b="1" dirty="0" smtClean="0">
                <a:solidFill>
                  <a:schemeClr val="tx1"/>
                </a:solidFill>
              </a:rPr>
              <a:t>6</a:t>
            </a:r>
            <a:endParaRPr lang="sr-Latn-BA" dirty="0">
              <a:solidFill>
                <a:schemeClr val="tx1"/>
              </a:solidFill>
            </a:endParaRPr>
          </a:p>
          <a:p>
            <a:pPr algn="l"/>
            <a:r>
              <a:rPr lang="x-none" b="1">
                <a:solidFill>
                  <a:schemeClr val="tx1"/>
                </a:solidFill>
              </a:rPr>
              <a:t>НАСТАВНИК: Ирена Бојичић</a:t>
            </a:r>
          </a:p>
          <a:p>
            <a:pPr algn="l"/>
            <a:r>
              <a:rPr lang="en-US" b="1" dirty="0" err="1">
                <a:solidFill>
                  <a:schemeClr val="tx1"/>
                </a:solidFill>
              </a:rPr>
              <a:t>Датум</a:t>
            </a:r>
            <a:r>
              <a:rPr lang="x-none" b="1">
                <a:solidFill>
                  <a:schemeClr val="tx1"/>
                </a:solidFill>
              </a:rPr>
              <a:t>: </a:t>
            </a:r>
            <a:r>
              <a:rPr lang="sr-Cyrl-RS" b="1" dirty="0" smtClean="0">
                <a:solidFill>
                  <a:schemeClr val="tx1"/>
                </a:solidFill>
              </a:rPr>
              <a:t>26</a:t>
            </a:r>
            <a:r>
              <a:rPr lang="x-none" b="1" smtClean="0">
                <a:solidFill>
                  <a:schemeClr val="tx1"/>
                </a:solidFill>
              </a:rPr>
              <a:t>. </a:t>
            </a:r>
            <a:r>
              <a:rPr lang="sr-Cyrl-RS" b="1" dirty="0">
                <a:solidFill>
                  <a:schemeClr val="tx1"/>
                </a:solidFill>
              </a:rPr>
              <a:t>3</a:t>
            </a:r>
            <a:r>
              <a:rPr lang="x-none" b="1">
                <a:solidFill>
                  <a:schemeClr val="tx1"/>
                </a:solidFill>
              </a:rPr>
              <a:t>. 20</a:t>
            </a:r>
            <a:r>
              <a:rPr lang="sr-Cyrl-RS" b="1" dirty="0">
                <a:solidFill>
                  <a:schemeClr val="tx1"/>
                </a:solidFill>
              </a:rPr>
              <a:t>20</a:t>
            </a:r>
            <a:r>
              <a:rPr lang="x-none" b="1">
                <a:solidFill>
                  <a:schemeClr val="tx1"/>
                </a:solidFill>
              </a:rPr>
              <a:t>. </a:t>
            </a:r>
            <a:endParaRPr lang="sr-Latn-BA" dirty="0">
              <a:solidFill>
                <a:schemeClr val="tx1"/>
              </a:solidFill>
            </a:endParaRPr>
          </a:p>
          <a:p>
            <a:endParaRPr lang="sr-Latn-BA" dirty="0"/>
          </a:p>
        </p:txBody>
      </p:sp>
      <p:sp>
        <p:nvSpPr>
          <p:cNvPr id="4" name="Rectangle 3"/>
          <p:cNvSpPr/>
          <p:nvPr/>
        </p:nvSpPr>
        <p:spPr>
          <a:xfrm>
            <a:off x="685800" y="1066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ЈУ ОШ „Алекса Шантић“</a:t>
            </a:r>
          </a:p>
          <a:p>
            <a:r>
              <a:rPr lang="ru-RU" dirty="0"/>
              <a:t>Бања Лука</a:t>
            </a:r>
          </a:p>
        </p:txBody>
      </p:sp>
      <p:pic>
        <p:nvPicPr>
          <p:cNvPr id="8194" name="Picture 2" descr="Резултат слика за decimalni broje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38294"/>
            <a:ext cx="2261489" cy="18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7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r>
              <a:rPr lang="sr-Cyrl-RS" dirty="0" smtClean="0"/>
              <a:t>Задаћа 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</a:rPr>
              <a:t>Збирка </a:t>
            </a:r>
            <a:r>
              <a:rPr lang="sr-Cyrl-RS" dirty="0" smtClean="0">
                <a:solidFill>
                  <a:schemeClr val="tx1"/>
                </a:solidFill>
              </a:rPr>
              <a:t>задатака, </a:t>
            </a:r>
            <a:r>
              <a:rPr lang="sr-Cyrl-RS" dirty="0">
                <a:solidFill>
                  <a:schemeClr val="tx1"/>
                </a:solidFill>
              </a:rPr>
              <a:t>стр. 80 – 81, </a:t>
            </a:r>
            <a:endParaRPr lang="sr-Cyrl-RS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r-Cyrl-RS" dirty="0">
                <a:solidFill>
                  <a:schemeClr val="tx1"/>
                </a:solidFill>
              </a:rPr>
              <a:t> </a:t>
            </a:r>
            <a:r>
              <a:rPr lang="sr-Cyrl-RS" dirty="0" smtClean="0">
                <a:solidFill>
                  <a:schemeClr val="tx1"/>
                </a:solidFill>
              </a:rPr>
              <a:t>                                задаци </a:t>
            </a:r>
            <a:r>
              <a:rPr lang="sr-Cyrl-RS" dirty="0">
                <a:solidFill>
                  <a:schemeClr val="tx1"/>
                </a:solidFill>
              </a:rPr>
              <a:t>бр. 601, 602, 606</a:t>
            </a:r>
            <a:r>
              <a:rPr lang="sr-Cyrl-RS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sr-Cyrl-RS" dirty="0" smtClean="0">
                <a:solidFill>
                  <a:schemeClr val="tx1"/>
                </a:solidFill>
              </a:rPr>
              <a:t>Срећан вам рад!</a:t>
            </a:r>
            <a:endParaRPr lang="sr-Latn-BA" dirty="0">
              <a:solidFill>
                <a:schemeClr val="tx1"/>
              </a:solidFill>
            </a:endParaRPr>
          </a:p>
          <a:p>
            <a:endParaRPr lang="sr-Latn-BA" dirty="0"/>
          </a:p>
        </p:txBody>
      </p:sp>
      <p:sp>
        <p:nvSpPr>
          <p:cNvPr id="4" name="Smiley Face 3"/>
          <p:cNvSpPr/>
          <p:nvPr/>
        </p:nvSpPr>
        <p:spPr>
          <a:xfrm>
            <a:off x="3657600" y="2576503"/>
            <a:ext cx="609600" cy="607377"/>
          </a:xfrm>
          <a:prstGeom prst="smileyFace">
            <a:avLst/>
          </a:prstGeom>
          <a:solidFill>
            <a:srgbClr val="FFFF00"/>
          </a:solidFill>
          <a:ln w="317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B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Резултат слика за decimalni broje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92" y="3429000"/>
            <a:ext cx="3099689" cy="259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0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600200"/>
          </a:xfrm>
        </p:spPr>
        <p:txBody>
          <a:bodyPr/>
          <a:lstStyle/>
          <a:p>
            <a:r>
              <a:rPr lang="sr-Cyrl-RS" sz="4400" dirty="0"/>
              <a:t>МНОЖЕЊЕ ДЕЦИМАЛНИХ БРОЈЕВА</a:t>
            </a:r>
            <a:endParaRPr lang="sr-Latn-BA" sz="44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909449" cy="109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Резултат слика за decimalni broje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5112"/>
            <a:ext cx="2895600" cy="179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Резултат слика за decimalni broje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862" y="4343400"/>
            <a:ext cx="2686538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15" y="304800"/>
            <a:ext cx="82296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/>
              <a:t>1)	МНОЖЕЊЕ ДЕЦИМАЛНОГ БРОЈА ПРИРОДНИМ БРОЈЕМ</a:t>
            </a:r>
            <a:endParaRPr lang="sr-Latn-BA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597829"/>
              </p:ext>
            </p:extLst>
          </p:nvPr>
        </p:nvGraphicFramePr>
        <p:xfrm>
          <a:off x="930214" y="2057400"/>
          <a:ext cx="3657601" cy="685800"/>
        </p:xfrm>
        <a:graphic>
          <a:graphicData uri="http://schemas.openxmlformats.org/drawingml/2006/table">
            <a:tbl>
              <a:tblPr firstRow="1" firstCol="1" bandRow="1"/>
              <a:tblGrid>
                <a:gridCol w="838200"/>
                <a:gridCol w="914400"/>
                <a:gridCol w="994656"/>
                <a:gridCol w="910345"/>
              </a:tblGrid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sr-Latn-B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0,04 </a:t>
                      </a:r>
                      <a:r>
                        <a:rPr lang="en-US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sr-Latn-B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108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5,2 </a:t>
                      </a:r>
                      <a:r>
                        <a:rPr lang="en-US" sz="1600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dm</a:t>
                      </a:r>
                      <a:endParaRPr lang="sr-Latn-B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2,25 </a:t>
                      </a:r>
                      <a:r>
                        <a:rPr lang="en-US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cm</a:t>
                      </a:r>
                      <a:endParaRPr lang="sr-Latn-B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r>
                        <a:rPr lang="sr-Cyrl-R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 4</a:t>
                      </a:r>
                      <a:r>
                        <a:rPr lang="sr-Cyrl-RS" sz="16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sr-Latn-B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71268" y="1524000"/>
            <a:ext cx="7162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Cyrl-R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Израчунај обим квадрата чија је страница дужине </a:t>
            </a:r>
            <a:r>
              <a:rPr kumimoji="0" lang="sr-Cyrl-R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09800"/>
            <a:ext cx="76716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787537" cy="55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526822"/>
              </p:ext>
            </p:extLst>
          </p:nvPr>
        </p:nvGraphicFramePr>
        <p:xfrm>
          <a:off x="930214" y="2964730"/>
          <a:ext cx="3657601" cy="5852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8200"/>
                <a:gridCol w="914400"/>
                <a:gridCol w="990600"/>
                <a:gridCol w="914401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 dirty="0">
                          <a:effectLst/>
                        </a:rPr>
                        <a:t>а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0,04 </a:t>
                      </a:r>
                      <a:r>
                        <a:rPr lang="en-US" sz="1600" i="1" dirty="0">
                          <a:effectLst/>
                        </a:rPr>
                        <a:t>m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2108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</a:rPr>
                        <a:t> 5,2 </a:t>
                      </a:r>
                      <a:r>
                        <a:rPr lang="en-US" sz="1600" i="1" dirty="0" err="1">
                          <a:effectLst/>
                        </a:rPr>
                        <a:t>dm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</a:rPr>
                        <a:t>  </a:t>
                      </a:r>
                      <a:r>
                        <a:rPr lang="sr-Cyrl-RS" sz="1600" dirty="0" smtClean="0">
                          <a:effectLst/>
                        </a:rPr>
                        <a:t>2,25 </a:t>
                      </a:r>
                      <a:r>
                        <a:rPr lang="en-US" sz="1600" i="1" dirty="0">
                          <a:effectLst/>
                        </a:rPr>
                        <a:t>cm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i="1" dirty="0">
                          <a:effectLst/>
                        </a:rPr>
                        <a:t>О</a:t>
                      </a:r>
                      <a:r>
                        <a:rPr lang="sr-Cyrl-RS" sz="1600" dirty="0">
                          <a:effectLst/>
                        </a:rPr>
                        <a:t> = 4</a:t>
                      </a:r>
                      <a:r>
                        <a:rPr lang="sr-Cyrl-RS" sz="1600" i="1" dirty="0">
                          <a:effectLst/>
                        </a:rPr>
                        <a:t>а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0,16 </a:t>
                      </a:r>
                      <a:r>
                        <a:rPr lang="en-US" sz="1600" i="1" dirty="0">
                          <a:effectLst/>
                        </a:rPr>
                        <a:t>m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20,8 </a:t>
                      </a:r>
                      <a:r>
                        <a:rPr lang="en-US" sz="1600" i="1" dirty="0" err="1">
                          <a:effectLst/>
                        </a:rPr>
                        <a:t>dm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</a:rPr>
                        <a:t> 9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i="1" dirty="0">
                          <a:effectLst/>
                        </a:rPr>
                        <a:t>cm</a:t>
                      </a:r>
                      <a:endParaRPr lang="sr-Latn-BA" sz="16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871268" y="4648200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Децимални број множимо природним бројем тако да привремено занемаримо децималну запету и помножимо два цијела броја. </a:t>
            </a:r>
            <a:endParaRPr lang="sr-Latn-BA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0531" y="5294530"/>
            <a:ext cx="742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dirty="0">
                <a:solidFill>
                  <a:srgbClr val="FF0000"/>
                </a:solidFill>
              </a:rPr>
              <a:t>Затим поставимо запету у добијеном производу тако да резултат има онолико децимала колико их има децимални чинилац.</a:t>
            </a:r>
            <a:endParaRPr lang="sr-Latn-BA" dirty="0">
              <a:solidFill>
                <a:srgbClr val="FF00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69" y="2143125"/>
            <a:ext cx="98801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Резултат слика за misliš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4" r="17453" b="34163"/>
          <a:stretch/>
        </p:blipFill>
        <p:spPr bwMode="auto">
          <a:xfrm rot="841004">
            <a:off x="7239000" y="3032765"/>
            <a:ext cx="1462031" cy="140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58" y="2957431"/>
            <a:ext cx="1527731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3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5240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2</a:t>
            </a:r>
            <a:r>
              <a:rPr lang="sr-Cyrl-RS" sz="3600" dirty="0" smtClean="0">
                <a:effectLst/>
              </a:rPr>
              <a:t>) МНОЖЕЊЕ </a:t>
            </a:r>
            <a:r>
              <a:rPr lang="sr-Cyrl-RS" sz="3600" dirty="0">
                <a:effectLst/>
              </a:rPr>
              <a:t>ДЕЦИМАЛНОГ БРОЈА ДЕКАДНОМ ЈЕДИНИЦОМ</a:t>
            </a:r>
            <a:endParaRPr lang="sr-Latn-B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7,28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 = 72,8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55,6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 = 556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0,432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 = 43,2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19,9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 = 1990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0,0069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1000 = 6,9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1,3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1000 = 1300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0,0006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10000 = 6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sr-Latn-B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1910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7,28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 = 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55,6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 = </a:t>
            </a:r>
            <a:endParaRPr lang="sr-Latn-BA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0,432 </a:t>
            </a:r>
            <a:r>
              <a:rPr lang="sr-Cyrl-R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 = </a:t>
            </a:r>
            <a:endParaRPr lang="sr-Latn-BA" sz="1800" dirty="0" smtClean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19,9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 = 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0,0069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1000 = 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1,3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1000 = 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0,0006 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  <a:sym typeface="Symbol"/>
              </a:rPr>
              <a:t></a:t>
            </a:r>
            <a:r>
              <a:rPr lang="sr-Cyrl-RS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10000 = </a:t>
            </a:r>
            <a:endParaRPr lang="sr-Latn-BA" sz="18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  <a:p>
            <a:endParaRPr lang="sr-Latn-BA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638800"/>
            <a:ext cx="79248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Децимални број множимо декадном јединицом тако да децималну запету помјеримо удесно за онолико мјеста колико декадна јединица има нула.</a:t>
            </a:r>
            <a:endParaRPr lang="sr-Latn-BA" sz="1400" dirty="0">
              <a:latin typeface="Calibri"/>
              <a:ea typeface="Calibri"/>
              <a:cs typeface="Times New Roman"/>
            </a:endParaRPr>
          </a:p>
        </p:txBody>
      </p:sp>
      <p:pic>
        <p:nvPicPr>
          <p:cNvPr id="10242" name="Picture 2" descr="Резултат слика за misliš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951" y="2362200"/>
            <a:ext cx="138112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524000"/>
          </a:xfrm>
        </p:spPr>
        <p:txBody>
          <a:bodyPr/>
          <a:lstStyle/>
          <a:p>
            <a:pPr lvl="0"/>
            <a:r>
              <a:rPr lang="sr-Cyrl-RS" sz="4000" dirty="0" smtClean="0">
                <a:effectLst/>
              </a:rPr>
              <a:t/>
            </a:r>
            <a:br>
              <a:rPr lang="sr-Cyrl-RS" sz="4000" dirty="0" smtClean="0">
                <a:effectLst/>
              </a:rPr>
            </a:br>
            <a:r>
              <a:rPr lang="sr-Cyrl-RS" sz="4000" dirty="0" smtClean="0">
                <a:effectLst/>
              </a:rPr>
              <a:t>3) МНОЖЕЊЕ </a:t>
            </a:r>
            <a:r>
              <a:rPr lang="sr-Cyrl-RS" sz="4000" dirty="0">
                <a:effectLst/>
              </a:rPr>
              <a:t>ДЕЦИМАЛНОГ БРОЈА ДЕЦИМАЛНИМ </a:t>
            </a:r>
            <a:r>
              <a:rPr lang="sr-Cyrl-RS" sz="4000" dirty="0" smtClean="0">
                <a:effectLst/>
              </a:rPr>
              <a:t>БРОЈЕМ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sr-Cyrl-R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Децимални </a:t>
            </a: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бројеви се множе тако што се нађе производ као да су оба чиниоца цијели бројеви, па се у добијеном производу постави децимална запета тако да има онолико децимала колико имају заједно оба чиниоца.</a:t>
            </a:r>
            <a:endParaRPr lang="sr-Latn-BA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1447800" cy="1512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18" y="2074653"/>
            <a:ext cx="138619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2115319" cy="1435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679082"/>
            <a:ext cx="1539535" cy="16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7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524000"/>
          </a:xfrm>
        </p:spPr>
        <p:txBody>
          <a:bodyPr/>
          <a:lstStyle/>
          <a:p>
            <a:r>
              <a:rPr lang="sr-Cyrl-RS" sz="4400" dirty="0">
                <a:effectLst/>
              </a:rPr>
              <a:t>ДИЈЕЉЕЊЕ ДЕЦИМАЛНИХ </a:t>
            </a:r>
            <a:r>
              <a:rPr lang="sr-Cyrl-RS" sz="4400" dirty="0" smtClean="0">
                <a:effectLst/>
              </a:rPr>
              <a:t>БРОЈЕВА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endParaRPr lang="sr-Latn-B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378316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566"/>
            <a:ext cx="278063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6380"/>
            <a:ext cx="1663488" cy="248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17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lvl="0"/>
            <a:r>
              <a:rPr lang="sr-Cyrl-RS" sz="4400" dirty="0" smtClean="0">
                <a:effectLst/>
              </a:rPr>
              <a:t>1) ДЈЕЛИЛАЦ  </a:t>
            </a:r>
            <a:r>
              <a:rPr lang="sr-Cyrl-RS" sz="4400" dirty="0">
                <a:effectLst/>
              </a:rPr>
              <a:t>ЦИЈЕЛИ  </a:t>
            </a:r>
            <a:r>
              <a:rPr lang="sr-Cyrl-RS" sz="4400" dirty="0" smtClean="0">
                <a:effectLst/>
              </a:rPr>
              <a:t>БРОЈ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33009"/>
            <a:ext cx="8458200" cy="544399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sr-Cyrl-RS" sz="5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Ако </a:t>
            </a:r>
            <a:r>
              <a:rPr lang="sr-Cyrl-RS" sz="5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је дјелилац цијели број, дијељење се врши као и дијељење цијелих бројева. </a:t>
            </a:r>
            <a:endParaRPr lang="sr-Latn-BA" sz="5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sr-Cyrl-RS" sz="5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Када завршимо дијељење цијелог дијела дјељеника, у количнику ставимо децималну запету и наставимо дијељење децималног дијела дјељеника. </a:t>
            </a:r>
            <a:endParaRPr lang="sr-Latn-BA" sz="5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sr-Cyrl-RS" sz="50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Ако постоји остатак, а више нема цифара дјељеника, додајемо нуле и настављамо дијељење.</a:t>
            </a:r>
            <a:endParaRPr lang="sr-Latn-BA" sz="5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sr-Latn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498849" cy="142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1905000" cy="2486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19200"/>
            <a:ext cx="1828800" cy="304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12287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9" y="152400"/>
            <a:ext cx="8229600" cy="1094116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sr-Cyrl-RS" sz="3200" dirty="0" smtClean="0">
                <a:effectLst/>
              </a:rPr>
              <a:t>2) ДЈЕЛИЛАЦ  </a:t>
            </a:r>
            <a:r>
              <a:rPr lang="sr-Cyrl-RS" sz="3200" dirty="0">
                <a:effectLst/>
              </a:rPr>
              <a:t>ДЕЦИМАЛНИ  БРОЈ  СА  КОНАЧНИМ  БРОЈЕМ  </a:t>
            </a:r>
            <a:r>
              <a:rPr lang="sr-Cyrl-RS" sz="3200" dirty="0" smtClean="0">
                <a:effectLst/>
              </a:rPr>
              <a:t>ДЕЦИМАЛА</a:t>
            </a:r>
            <a:endParaRPr lang="sr-Latn-B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754563"/>
          </a:xfrm>
        </p:spPr>
        <p:txBody>
          <a:bodyPr>
            <a:normAutofit fontScale="85000" lnSpcReduction="2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endParaRPr lang="sr-Cyrl-RS" dirty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sr-Cyrl-R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Ако </a:t>
            </a: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је дјелилац децимални број, дјељеник и </a:t>
            </a: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  <a:tabLst>
                <a:tab pos="1981200" algn="l"/>
              </a:tabLst>
            </a:pP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дјелилац </a:t>
            </a: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проширујемо декадном јединицом која </a:t>
            </a:r>
            <a:endParaRPr lang="sr-Cyrl-RS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  <a:tabLst>
                <a:tab pos="1981200" algn="l"/>
              </a:tabLst>
            </a:pP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има </a:t>
            </a: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онолико нула колико дјелилац има децимала. </a:t>
            </a:r>
            <a:endParaRPr lang="sr-Latn-BA" sz="1800" dirty="0">
              <a:latin typeface="Calibri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Тиме се дјелилац трансформише у цијели број </a:t>
            </a:r>
            <a:r>
              <a:rPr lang="sr-Cyrl-R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</a:t>
            </a:r>
          </a:p>
          <a:p>
            <a:pPr marL="114300" indent="0">
              <a:lnSpc>
                <a:spcPct val="115000"/>
              </a:lnSpc>
              <a:spcAft>
                <a:spcPts val="0"/>
              </a:spcAft>
              <a:buNone/>
              <a:tabLst>
                <a:tab pos="1981200" algn="l"/>
              </a:tabLst>
            </a:pP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Cyrl-RS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можемо </a:t>
            </a: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извршити дијељење.</a:t>
            </a:r>
            <a:endParaRPr lang="sr-Latn-BA" sz="1800" dirty="0">
              <a:latin typeface="Calibri"/>
              <a:ea typeface="Calibri"/>
              <a:cs typeface="Times New Roman"/>
            </a:endParaRPr>
          </a:p>
          <a:p>
            <a:endParaRPr lang="sr-Latn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69994"/>
            <a:ext cx="14859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9" y="2241880"/>
            <a:ext cx="21717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03063"/>
            <a:ext cx="2333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81419"/>
            <a:ext cx="2257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76600"/>
            <a:ext cx="2409825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759015"/>
            <a:ext cx="1828799" cy="134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pPr lvl="0"/>
            <a:r>
              <a:rPr lang="sr-Cyrl-RS" sz="4400" dirty="0" smtClean="0">
                <a:effectLst/>
              </a:rPr>
              <a:t>3) ДЈЕЛИЛАЦ  </a:t>
            </a:r>
            <a:r>
              <a:rPr lang="sr-Cyrl-RS" sz="4400" dirty="0">
                <a:effectLst/>
              </a:rPr>
              <a:t>ДЕКАДНА  </a:t>
            </a:r>
            <a:r>
              <a:rPr lang="sr-Cyrl-RS" sz="4400" dirty="0" smtClean="0">
                <a:effectLst/>
              </a:rPr>
              <a:t>ЈЕДИНИЦА</a:t>
            </a:r>
            <a:endParaRPr lang="sr-Latn-B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104030"/>
              </p:ext>
            </p:extLst>
          </p:nvPr>
        </p:nvGraphicFramePr>
        <p:xfrm>
          <a:off x="457200" y="1714498"/>
          <a:ext cx="5943600" cy="1047752"/>
        </p:xfrm>
        <a:graphic>
          <a:graphicData uri="http://schemas.openxmlformats.org/drawingml/2006/table">
            <a:tbl>
              <a:tblPr firstRow="1" firstCol="1" bandRow="1"/>
              <a:tblGrid>
                <a:gridCol w="754184"/>
                <a:gridCol w="1213252"/>
                <a:gridCol w="1238756"/>
                <a:gridCol w="1238756"/>
                <a:gridCol w="1498652"/>
              </a:tblGrid>
              <a:tr h="2619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sr-Cyrl-R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10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sr-Cyrl-R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100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sr-Cyrl-R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1000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sr-Cyrl-R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: 10000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3721,5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0,68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9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86148"/>
              </p:ext>
            </p:extLst>
          </p:nvPr>
        </p:nvGraphicFramePr>
        <p:xfrm>
          <a:off x="457200" y="3276600"/>
          <a:ext cx="5943600" cy="990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2529"/>
                <a:gridCol w="1178671"/>
                <a:gridCol w="1219200"/>
                <a:gridCol w="1295400"/>
                <a:gridCol w="1447800"/>
              </a:tblGrid>
              <a:tr h="24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i="1" dirty="0">
                          <a:effectLst/>
                        </a:rPr>
                        <a:t>а</a:t>
                      </a:r>
                      <a:endParaRPr lang="sr-Latn-BA" sz="11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i="1" dirty="0">
                          <a:effectLst/>
                        </a:rPr>
                        <a:t>а</a:t>
                      </a:r>
                      <a:r>
                        <a:rPr lang="sr-Cyrl-RS" sz="1400" dirty="0">
                          <a:effectLst/>
                        </a:rPr>
                        <a:t> : 10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effectLst/>
                        </a:rPr>
                        <a:t>а</a:t>
                      </a:r>
                      <a:r>
                        <a:rPr lang="sr-Cyrl-RS" sz="1400" dirty="0">
                          <a:effectLst/>
                        </a:rPr>
                        <a:t> : 100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effectLst/>
                        </a:rPr>
                        <a:t>а</a:t>
                      </a:r>
                      <a:r>
                        <a:rPr lang="sr-Cyrl-RS" sz="1400" dirty="0">
                          <a:effectLst/>
                        </a:rPr>
                        <a:t> : 1000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Cyrl-RS" sz="1400" i="1" dirty="0">
                          <a:effectLst/>
                        </a:rPr>
                        <a:t>а</a:t>
                      </a:r>
                      <a:r>
                        <a:rPr lang="sr-Cyrl-RS" sz="1400" dirty="0">
                          <a:effectLst/>
                        </a:rPr>
                        <a:t> : 10000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3721,5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372,15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dirty="0">
                          <a:effectLst/>
                        </a:rPr>
                        <a:t>37,215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3,7215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0,37215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     0,68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    0,068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   0,0068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dirty="0">
                          <a:effectLst/>
                        </a:rPr>
                        <a:t>   0,00068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  0,000068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      9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0,9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0,09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>
                          <a:effectLst/>
                        </a:rPr>
                        <a:t>0,009</a:t>
                      </a:r>
                      <a:endParaRPr lang="sr-Latn-BA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81200" algn="l"/>
                        </a:tabLst>
                      </a:pPr>
                      <a:r>
                        <a:rPr lang="sr-Cyrl-RS" sz="1400" dirty="0">
                          <a:effectLst/>
                        </a:rPr>
                        <a:t>0,0009</a:t>
                      </a:r>
                      <a:endParaRPr lang="sr-Latn-BA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4646762"/>
            <a:ext cx="670560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sr-Cyrl-RS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Дијељење декадном јединицом извршава се тако што се децимална запета дјељеника помјера улијево за онолико мјеста колико дјелилац има нула.</a:t>
            </a:r>
            <a:endParaRPr lang="sr-Latn-BA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3060">
            <a:off x="6543925" y="1657587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2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</TotalTime>
  <Words>456</Words>
  <Application>Microsoft Office PowerPoint</Application>
  <PresentationFormat>On-screen Show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Executive</vt:lpstr>
      <vt:lpstr>Множење и дијељење децималних бројева</vt:lpstr>
      <vt:lpstr>МНОЖЕЊЕ ДЕЦИМАЛНИХ БРОЈЕВА</vt:lpstr>
      <vt:lpstr>1) МНОЖЕЊЕ ДЕЦИМАЛНОГ БРОЈА ПРИРОДНИМ БРОЈЕМ</vt:lpstr>
      <vt:lpstr>2) МНОЖЕЊЕ ДЕЦИМАЛНОГ БРОЈА ДЕКАДНОМ ЈЕДИНИЦОМ</vt:lpstr>
      <vt:lpstr> 3) МНОЖЕЊЕ ДЕЦИМАЛНОГ БРОЈА ДЕЦИМАЛНИМ БРОЈЕМ</vt:lpstr>
      <vt:lpstr>ДИЈЕЉЕЊЕ ДЕЦИМАЛНИХ БРОЈЕВА</vt:lpstr>
      <vt:lpstr>1) ДЈЕЛИЛАЦ  ЦИЈЕЛИ  БРОЈ</vt:lpstr>
      <vt:lpstr>2) ДЈЕЛИЛАЦ  ДЕЦИМАЛНИ  БРОЈ  СА  КОНАЧНИМ  БРОЈЕМ  ДЕЦИМАЛА</vt:lpstr>
      <vt:lpstr>3) ДЈЕЛИЛАЦ  ДЕКАДНА  ЈЕДИНИЦА</vt:lpstr>
      <vt:lpstr>Задаћа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Множење и дијељење децималних бројева</dc:title>
  <dc:creator>PC</dc:creator>
  <cp:lastModifiedBy>PC</cp:lastModifiedBy>
  <cp:revision>43</cp:revision>
  <dcterms:created xsi:type="dcterms:W3CDTF">2006-08-16T00:00:00Z</dcterms:created>
  <dcterms:modified xsi:type="dcterms:W3CDTF">2020-03-27T22:25:52Z</dcterms:modified>
</cp:coreProperties>
</file>