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8" r:id="rId2"/>
    <p:sldId id="265" r:id="rId3"/>
    <p:sldId id="260" r:id="rId4"/>
    <p:sldId id="261" r:id="rId5"/>
    <p:sldId id="262" r:id="rId6"/>
    <p:sldId id="266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0F4D17-7B67-436A-8C7A-007252AEA702}">
          <p14:sldIdLst>
            <p14:sldId id="258"/>
            <p14:sldId id="265"/>
            <p14:sldId id="260"/>
            <p14:sldId id="261"/>
            <p14:sldId id="262"/>
            <p14:sldId id="266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29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8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5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1759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6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5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9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0230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5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2702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8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331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18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084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FBFCFF-353D-4BB1-943F-40E196C0038B}" type="datetimeFigureOut">
              <a:rPr lang="sr-Latn-BA" smtClean="0"/>
              <a:t>30.3.2020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8AD22A-E3FA-4FAC-917A-010BC3525C88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7498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REVISION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70469"/>
            <a:ext cx="9601196" cy="3904870"/>
          </a:xfrm>
        </p:spPr>
      </p:pic>
    </p:spTree>
    <p:extLst>
      <p:ext uri="{BB962C8B-B14F-4D97-AF65-F5344CB8AC3E}">
        <p14:creationId xmlns:p14="http://schemas.microsoft.com/office/powerpoint/2010/main" val="263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06" y="655562"/>
            <a:ext cx="9601196" cy="5462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Present perfect simple</a:t>
            </a:r>
            <a:endParaRPr lang="sr-Latn-R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45429" y="1750423"/>
            <a:ext cx="271707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48148" y="1606731"/>
            <a:ext cx="992777" cy="31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past</a:t>
            </a:r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7080069" y="1606731"/>
            <a:ext cx="992777" cy="31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</a:t>
            </a:r>
            <a:endParaRPr lang="sr-Latn-RS" dirty="0"/>
          </a:p>
        </p:txBody>
      </p:sp>
      <p:sp>
        <p:nvSpPr>
          <p:cNvPr id="12" name="Rectangle 11"/>
          <p:cNvSpPr/>
          <p:nvPr/>
        </p:nvSpPr>
        <p:spPr>
          <a:xfrm>
            <a:off x="4800601" y="1348861"/>
            <a:ext cx="1724297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ink to present</a:t>
            </a:r>
            <a:endParaRPr lang="sr-Latn-RS" dirty="0"/>
          </a:p>
        </p:txBody>
      </p:sp>
      <p:sp>
        <p:nvSpPr>
          <p:cNvPr id="15" name="Oval 14"/>
          <p:cNvSpPr/>
          <p:nvPr/>
        </p:nvSpPr>
        <p:spPr>
          <a:xfrm>
            <a:off x="2210894" y="3672006"/>
            <a:ext cx="2171698" cy="191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7" name="Oval 16"/>
          <p:cNvSpPr/>
          <p:nvPr/>
        </p:nvSpPr>
        <p:spPr>
          <a:xfrm>
            <a:off x="5819501" y="3638700"/>
            <a:ext cx="2076995" cy="1894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TextBox 17"/>
          <p:cNvSpPr txBox="1"/>
          <p:nvPr/>
        </p:nvSpPr>
        <p:spPr>
          <a:xfrm>
            <a:off x="4284616" y="2502471"/>
            <a:ext cx="5146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have/has + past participle </a:t>
            </a:r>
            <a:endParaRPr lang="sr-Latn-RS" sz="3000" b="1" dirty="0"/>
          </a:p>
        </p:txBody>
      </p:sp>
      <p:sp>
        <p:nvSpPr>
          <p:cNvPr id="19" name="Rectangle 18"/>
          <p:cNvSpPr/>
          <p:nvPr/>
        </p:nvSpPr>
        <p:spPr>
          <a:xfrm>
            <a:off x="953589" y="5630091"/>
            <a:ext cx="10580914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expressions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sr-Latn-B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already</a:t>
            </a:r>
            <a:r>
              <a:rPr lang="sr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r-Latn-B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</a:t>
            </a:r>
            <a:r>
              <a:rPr lang="sr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yet, </a:t>
            </a:r>
            <a:r>
              <a:rPr lang="sr-Latn-B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</a:t>
            </a:r>
            <a:r>
              <a:rPr lang="sr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never, </a:t>
            </a:r>
            <a:r>
              <a:rPr lang="sr-Latn-B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sr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since, </a:t>
            </a:r>
            <a:r>
              <a:rPr lang="sr-Latn-B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far</a:t>
            </a:r>
            <a:r>
              <a:rPr lang="sr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up to now, </a:t>
            </a:r>
            <a:r>
              <a:rPr lang="sr-Latn-BA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lately</a:t>
            </a:r>
            <a:r>
              <a:rPr lang="sr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recently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sr-Latn-R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352252" y="2906272"/>
            <a:ext cx="1272004" cy="765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03966" y="2906272"/>
            <a:ext cx="749752" cy="86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25712"/>
              </p:ext>
            </p:extLst>
          </p:nvPr>
        </p:nvGraphicFramePr>
        <p:xfrm>
          <a:off x="2612568" y="3894467"/>
          <a:ext cx="2188033" cy="1400434"/>
        </p:xfrm>
        <a:graphic>
          <a:graphicData uri="http://schemas.openxmlformats.org/drawingml/2006/table">
            <a:tbl>
              <a:tblPr/>
              <a:tblGrid>
                <a:gridCol w="653146">
                  <a:extLst>
                    <a:ext uri="{9D8B030D-6E8A-4147-A177-3AD203B41FA5}">
                      <a16:colId xmlns:a16="http://schemas.microsoft.com/office/drawing/2014/main" xmlns="" val="2825719156"/>
                    </a:ext>
                  </a:extLst>
                </a:gridCol>
                <a:gridCol w="1534887">
                  <a:extLst>
                    <a:ext uri="{9D8B030D-6E8A-4147-A177-3AD203B41FA5}">
                      <a16:colId xmlns:a16="http://schemas.microsoft.com/office/drawing/2014/main" xmlns="" val="1452343072"/>
                    </a:ext>
                  </a:extLst>
                </a:gridCol>
              </a:tblGrid>
              <a:tr h="380177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751144"/>
                  </a:ext>
                </a:extLst>
              </a:tr>
              <a:tr h="558900"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</a:p>
                    <a:p>
                      <a:r>
                        <a:rPr lang="en-US" dirty="0" smtClean="0"/>
                        <a:t>you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have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gone</a:t>
                      </a:r>
                      <a:r>
                        <a:rPr lang="en-US" dirty="0" smtClean="0"/>
                        <a:t> 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2712129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r>
                        <a:rPr lang="en-US" dirty="0" smtClean="0"/>
                        <a:t>they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137707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28240"/>
              </p:ext>
            </p:extLst>
          </p:nvPr>
        </p:nvGraphicFramePr>
        <p:xfrm>
          <a:off x="6353718" y="3975647"/>
          <a:ext cx="1846489" cy="1319254"/>
        </p:xfrm>
        <a:graphic>
          <a:graphicData uri="http://schemas.openxmlformats.org/drawingml/2006/table">
            <a:tbl>
              <a:tblPr/>
              <a:tblGrid>
                <a:gridCol w="592455">
                  <a:extLst>
                    <a:ext uri="{9D8B030D-6E8A-4147-A177-3AD203B41FA5}">
                      <a16:colId xmlns:a16="http://schemas.microsoft.com/office/drawing/2014/main" xmlns="" val="2825719156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1452343072"/>
                    </a:ext>
                  </a:extLst>
                </a:gridCol>
              </a:tblGrid>
              <a:tr h="380177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751144"/>
                  </a:ext>
                </a:extLst>
              </a:tr>
              <a:tr h="558900">
                <a:tc>
                  <a:txBody>
                    <a:bodyPr/>
                    <a:lstStyle/>
                    <a:p>
                      <a:r>
                        <a:rPr lang="en-US" dirty="0" smtClean="0"/>
                        <a:t>she 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has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gone</a:t>
                      </a:r>
                      <a:r>
                        <a:rPr lang="en-US" dirty="0" smtClean="0"/>
                        <a:t> 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2712129"/>
                  </a:ext>
                </a:extLst>
              </a:tr>
              <a:tr h="380177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137707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575092" y="2906272"/>
            <a:ext cx="13064" cy="1587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253" y="943358"/>
            <a:ext cx="7264763" cy="46543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Positives</a:t>
            </a:r>
            <a:r>
              <a:rPr lang="en-US" sz="20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discovered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dinosaur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eaten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sandwich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US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sr-Latn-BA" sz="2000" b="1" dirty="0" smtClean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forms</a:t>
            </a:r>
          </a:p>
          <a:p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've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never </a:t>
            </a:r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been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there before. </a:t>
            </a:r>
            <a:b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's worked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this shop lately. </a:t>
            </a:r>
            <a:endParaRPr lang="en-US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BA" sz="2000" b="1" dirty="0" smtClean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</a:t>
            </a:r>
            <a:r>
              <a:rPr lang="en-US" sz="2000" b="1" dirty="0" err="1" smtClean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</a:t>
            </a:r>
            <a:endParaRPr lang="sr-Latn-BA" sz="2000" b="1" dirty="0" smtClean="0">
              <a:solidFill>
                <a:srgbClr val="FFFF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</a:t>
            </a:r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haven't tidied up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their room so far.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hasn't finished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his homework yet.</a:t>
            </a:r>
            <a:endParaRPr lang="en-US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B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sr-Latn-BA" sz="2000" b="1" dirty="0" smtClean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you already </a:t>
            </a:r>
            <a:r>
              <a:rPr lang="sr-Latn-B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done</a:t>
            </a:r>
            <a: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your homework?</a:t>
            </a:r>
            <a:br>
              <a:rPr lang="sr-Latn-BA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found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 keys?</a:t>
            </a:r>
          </a:p>
        </p:txBody>
      </p:sp>
    </p:spTree>
    <p:extLst>
      <p:ext uri="{BB962C8B-B14F-4D97-AF65-F5344CB8AC3E}">
        <p14:creationId xmlns:p14="http://schemas.microsoft.com/office/powerpoint/2010/main" val="2696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698500"/>
            <a:ext cx="9601196" cy="52916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Sarah</a:t>
            </a:r>
            <a:r>
              <a:rPr lang="bs-Latn-BA" dirty="0" smtClean="0"/>
              <a:t>_____________(work) as a photographer for three years.</a:t>
            </a:r>
            <a:endParaRPr lang="sr-Latn-BA" dirty="0"/>
          </a:p>
          <a:p>
            <a:r>
              <a:rPr lang="en-US" dirty="0" smtClean="0"/>
              <a:t>John</a:t>
            </a:r>
            <a:r>
              <a:rPr lang="bs-Latn-BA" dirty="0" smtClean="0"/>
              <a:t>______________(not fly)</a:t>
            </a:r>
            <a:r>
              <a:rPr lang="en-US" dirty="0" smtClean="0"/>
              <a:t> </a:t>
            </a:r>
            <a:r>
              <a:rPr lang="bs-Latn-BA" dirty="0" smtClean="0"/>
              <a:t>much to other countries lately.</a:t>
            </a:r>
          </a:p>
          <a:p>
            <a:r>
              <a:rPr lang="bs-Latn-BA" dirty="0" smtClean="0"/>
              <a:t>Where _______ </a:t>
            </a:r>
            <a:r>
              <a:rPr lang="en-US" dirty="0" smtClean="0"/>
              <a:t>Jane</a:t>
            </a:r>
            <a:r>
              <a:rPr lang="bs-Latn-BA" dirty="0" smtClean="0"/>
              <a:t>_____________(work) since 2014?</a:t>
            </a:r>
          </a:p>
          <a:p>
            <a:r>
              <a:rPr lang="en-US" dirty="0" smtClean="0"/>
              <a:t>They</a:t>
            </a:r>
            <a:r>
              <a:rPr lang="bs-Latn-BA" dirty="0" smtClean="0"/>
              <a:t>_______already ________(find) </a:t>
            </a:r>
            <a:r>
              <a:rPr lang="en-US" dirty="0" smtClean="0"/>
              <a:t>important facts about exhaust fumes.</a:t>
            </a:r>
          </a:p>
          <a:p>
            <a:r>
              <a:rPr lang="bs-Latn-BA" dirty="0" smtClean="0"/>
              <a:t>What ______you _______(do) so far?</a:t>
            </a:r>
          </a:p>
          <a:p>
            <a:pPr marL="0" indent="0">
              <a:buNone/>
            </a:pPr>
            <a:r>
              <a:rPr lang="en-US" b="1" dirty="0" smtClean="0"/>
              <a:t>    Answers </a:t>
            </a:r>
          </a:p>
          <a:p>
            <a:r>
              <a:rPr lang="en-US" dirty="0" smtClean="0"/>
              <a:t>Sarah </a:t>
            </a:r>
            <a:r>
              <a:rPr lang="en-US" b="1" u="sng" dirty="0" smtClean="0"/>
              <a:t>has worked </a:t>
            </a:r>
            <a:r>
              <a:rPr lang="bs-Latn-BA" dirty="0" smtClean="0"/>
              <a:t>as a photographer for three years.</a:t>
            </a:r>
            <a:endParaRPr lang="sr-Latn-BA" dirty="0" smtClean="0"/>
          </a:p>
          <a:p>
            <a:r>
              <a:rPr lang="en-US" dirty="0" smtClean="0"/>
              <a:t>John </a:t>
            </a:r>
            <a:r>
              <a:rPr lang="en-US" b="1" u="sng" dirty="0" smtClean="0"/>
              <a:t>hasn’t flown </a:t>
            </a:r>
            <a:r>
              <a:rPr lang="bs-Latn-BA" dirty="0" smtClean="0"/>
              <a:t>much </a:t>
            </a:r>
            <a:r>
              <a:rPr lang="bs-Latn-BA" dirty="0"/>
              <a:t>to other countries lately.</a:t>
            </a:r>
          </a:p>
          <a:p>
            <a:r>
              <a:rPr lang="bs-Latn-BA" dirty="0"/>
              <a:t>Where </a:t>
            </a:r>
            <a:r>
              <a:rPr lang="en-US" b="1" u="sng" dirty="0" smtClean="0"/>
              <a:t>has</a:t>
            </a:r>
            <a:r>
              <a:rPr lang="bs-Latn-BA" dirty="0" smtClean="0"/>
              <a:t> </a:t>
            </a:r>
            <a:r>
              <a:rPr lang="en-US" dirty="0" smtClean="0"/>
              <a:t>Jane </a:t>
            </a:r>
            <a:r>
              <a:rPr lang="bs-Latn-BA" b="1" u="sng" dirty="0" smtClean="0"/>
              <a:t>work</a:t>
            </a:r>
            <a:r>
              <a:rPr lang="en-US" b="1" u="sng" dirty="0" err="1" smtClean="0"/>
              <a:t>ed</a:t>
            </a:r>
            <a:r>
              <a:rPr lang="bs-Latn-BA" dirty="0" smtClean="0"/>
              <a:t> </a:t>
            </a:r>
            <a:r>
              <a:rPr lang="bs-Latn-BA" dirty="0"/>
              <a:t>since 2014?</a:t>
            </a:r>
          </a:p>
          <a:p>
            <a:r>
              <a:rPr lang="en-US" dirty="0" smtClean="0"/>
              <a:t>They </a:t>
            </a:r>
            <a:r>
              <a:rPr lang="en-US" b="1" u="sng" dirty="0" smtClean="0"/>
              <a:t>have</a:t>
            </a:r>
            <a:r>
              <a:rPr lang="en-US" dirty="0" smtClean="0"/>
              <a:t> </a:t>
            </a:r>
            <a:r>
              <a:rPr lang="bs-Latn-BA" dirty="0" smtClean="0"/>
              <a:t>already </a:t>
            </a:r>
            <a:r>
              <a:rPr lang="en-US" b="1" u="sng" dirty="0" smtClean="0"/>
              <a:t>found</a:t>
            </a:r>
            <a:r>
              <a:rPr lang="en-US" dirty="0" smtClean="0"/>
              <a:t> important </a:t>
            </a:r>
            <a:r>
              <a:rPr lang="en-US" dirty="0"/>
              <a:t>facts about exhaust fumes.</a:t>
            </a:r>
          </a:p>
          <a:p>
            <a:r>
              <a:rPr lang="bs-Latn-BA" dirty="0"/>
              <a:t>What </a:t>
            </a:r>
            <a:r>
              <a:rPr lang="en-US" b="1" u="sng" dirty="0" smtClean="0"/>
              <a:t>have</a:t>
            </a:r>
            <a:r>
              <a:rPr lang="en-US" dirty="0" smtClean="0"/>
              <a:t> </a:t>
            </a:r>
            <a:r>
              <a:rPr lang="bs-Latn-BA" dirty="0" smtClean="0"/>
              <a:t>you </a:t>
            </a:r>
            <a:r>
              <a:rPr lang="en-US" b="1" u="sng" dirty="0" smtClean="0"/>
              <a:t>done</a:t>
            </a:r>
            <a:r>
              <a:rPr lang="en-US" dirty="0" smtClean="0"/>
              <a:t> </a:t>
            </a:r>
            <a:r>
              <a:rPr lang="bs-Latn-BA" dirty="0" smtClean="0"/>
              <a:t>so </a:t>
            </a:r>
            <a:r>
              <a:rPr lang="bs-Latn-BA" dirty="0"/>
              <a:t>far?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2032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580571"/>
            <a:ext cx="10972800" cy="5646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b="1" dirty="0" smtClean="0"/>
              <a:t>Complete this letter using Past Simple of Present Perfect </a:t>
            </a:r>
            <a:r>
              <a:rPr lang="en-US" b="1" dirty="0" smtClean="0"/>
              <a:t>Simple</a:t>
            </a:r>
            <a:r>
              <a:rPr lang="bs-Latn-BA" b="1" dirty="0" smtClean="0"/>
              <a:t>:</a:t>
            </a:r>
          </a:p>
          <a:p>
            <a:pPr marL="0" indent="0">
              <a:buNone/>
            </a:pPr>
            <a:r>
              <a:rPr lang="bs-Latn-BA" dirty="0" smtClean="0"/>
              <a:t>Dear Martina,</a:t>
            </a:r>
          </a:p>
          <a:p>
            <a:pPr marL="0" indent="0">
              <a:buNone/>
            </a:pPr>
            <a:r>
              <a:rPr lang="bs-Latn-BA" dirty="0" smtClean="0"/>
              <a:t>I‘m writing to you from Syndey, Australia.We (arrive)_______last Thursday but I (not write)_________to many of my friends back home yet, in fact you‘re the first!</a:t>
            </a:r>
          </a:p>
          <a:p>
            <a:pPr marL="0" indent="0">
              <a:buNone/>
            </a:pPr>
            <a:r>
              <a:rPr lang="bs-Latn-BA" dirty="0" smtClean="0"/>
              <a:t>We</a:t>
            </a:r>
            <a:r>
              <a:rPr lang="en-US" dirty="0" smtClean="0"/>
              <a:t> </a:t>
            </a:r>
            <a:r>
              <a:rPr lang="bs-Latn-BA" dirty="0" smtClean="0"/>
              <a:t>(already do)_______lots of exciting things and I (take)______loads of photos.</a:t>
            </a:r>
            <a:r>
              <a:rPr lang="en-US" dirty="0" smtClean="0"/>
              <a:t> </a:t>
            </a:r>
            <a:r>
              <a:rPr lang="bs-Latn-BA" dirty="0" smtClean="0"/>
              <a:t>We (go)</a:t>
            </a:r>
          </a:p>
          <a:p>
            <a:pPr marL="0" indent="0">
              <a:buNone/>
            </a:pPr>
            <a:r>
              <a:rPr lang="bs-Latn-BA" dirty="0" smtClean="0"/>
              <a:t>________to the top of one of the tallest buildings in Sydney, for a ferry trip and for a lovely drive out into the countryside. Yesterday we (go)_____to Tooronga Park Zoo.</a:t>
            </a:r>
            <a:r>
              <a:rPr lang="en-US" dirty="0" smtClean="0"/>
              <a:t> </a:t>
            </a:r>
            <a:r>
              <a:rPr lang="bs-Latn-BA" dirty="0" smtClean="0"/>
              <a:t>It (be)</a:t>
            </a:r>
          </a:p>
          <a:p>
            <a:pPr marL="0" indent="0">
              <a:buNone/>
            </a:pPr>
            <a:r>
              <a:rPr lang="bs-Latn-BA" dirty="0" smtClean="0"/>
              <a:t>______fantastic.</a:t>
            </a:r>
            <a:r>
              <a:rPr lang="en-US" dirty="0" smtClean="0"/>
              <a:t> </a:t>
            </a:r>
            <a:r>
              <a:rPr lang="bs-Latn-BA" dirty="0" smtClean="0"/>
              <a:t>I (never see)_______so many fascinating animals!</a:t>
            </a:r>
            <a:r>
              <a:rPr lang="en-US" dirty="0" smtClean="0"/>
              <a:t> </a:t>
            </a:r>
            <a:r>
              <a:rPr lang="bs-Latn-BA" dirty="0" smtClean="0"/>
              <a:t>We (not go)_______to the famous Sydney Opera House yet,</a:t>
            </a:r>
            <a:r>
              <a:rPr lang="en-US" dirty="0" smtClean="0"/>
              <a:t> </a:t>
            </a:r>
            <a:r>
              <a:rPr lang="bs-Latn-BA" dirty="0" smtClean="0"/>
              <a:t>but mum (manage)______to get tickets for a concert there tomorrow night.</a:t>
            </a:r>
            <a:r>
              <a:rPr lang="en-US" dirty="0" smtClean="0"/>
              <a:t> </a:t>
            </a:r>
            <a:r>
              <a:rPr lang="bs-Latn-BA" dirty="0" smtClean="0"/>
              <a:t>I can‘t wait.</a:t>
            </a:r>
          </a:p>
          <a:p>
            <a:pPr marL="0" indent="0">
              <a:buNone/>
            </a:pPr>
            <a:r>
              <a:rPr lang="bs-Latn-BA" dirty="0" smtClean="0"/>
              <a:t>I‘ll write again soon and tell you about it. </a:t>
            </a:r>
            <a:endParaRPr lang="en-US" dirty="0" smtClean="0"/>
          </a:p>
          <a:p>
            <a:pPr marL="0" indent="0">
              <a:buNone/>
            </a:pPr>
            <a:r>
              <a:rPr lang="bs-Latn-BA" dirty="0" smtClean="0"/>
              <a:t>Love, </a:t>
            </a:r>
            <a:endParaRPr lang="en-US" dirty="0" smtClean="0"/>
          </a:p>
          <a:p>
            <a:pPr marL="0" indent="0">
              <a:buNone/>
            </a:pPr>
            <a:r>
              <a:rPr lang="bs-Latn-BA" dirty="0" smtClean="0"/>
              <a:t>Alen</a:t>
            </a:r>
          </a:p>
        </p:txBody>
      </p:sp>
    </p:spTree>
    <p:extLst>
      <p:ext uri="{BB962C8B-B14F-4D97-AF65-F5344CB8AC3E}">
        <p14:creationId xmlns:p14="http://schemas.microsoft.com/office/powerpoint/2010/main" val="4605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580571"/>
            <a:ext cx="10972800" cy="5646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b="1" dirty="0" smtClean="0"/>
              <a:t>Complete this letter using Past Simple of Present Perfect </a:t>
            </a:r>
            <a:r>
              <a:rPr lang="en-US" b="1" dirty="0" smtClean="0"/>
              <a:t>Simple</a:t>
            </a:r>
            <a:r>
              <a:rPr lang="bs-Latn-BA" b="1" dirty="0" smtClean="0"/>
              <a:t>:</a:t>
            </a:r>
          </a:p>
          <a:p>
            <a:pPr marL="0" indent="0">
              <a:buNone/>
            </a:pPr>
            <a:r>
              <a:rPr lang="bs-Latn-BA" dirty="0" smtClean="0"/>
              <a:t>Dear Martina,</a:t>
            </a:r>
          </a:p>
          <a:p>
            <a:pPr marL="0" indent="0">
              <a:buNone/>
            </a:pPr>
            <a:r>
              <a:rPr lang="bs-Latn-BA" dirty="0" smtClean="0"/>
              <a:t>I‘m writing to you from Syndey, Australia.We </a:t>
            </a:r>
            <a:r>
              <a:rPr lang="bs-Latn-BA" dirty="0" smtClean="0">
                <a:solidFill>
                  <a:srgbClr val="FF0000"/>
                </a:solidFill>
              </a:rPr>
              <a:t>arrived </a:t>
            </a:r>
            <a:r>
              <a:rPr lang="bs-Latn-BA" dirty="0" smtClean="0">
                <a:solidFill>
                  <a:schemeClr val="tx1"/>
                </a:solidFill>
              </a:rPr>
              <a:t>last</a:t>
            </a:r>
            <a:r>
              <a:rPr lang="bs-Latn-BA" dirty="0" smtClean="0"/>
              <a:t> Thursday but I</a:t>
            </a:r>
            <a:r>
              <a:rPr lang="en-US" dirty="0" smtClean="0"/>
              <a:t> </a:t>
            </a:r>
            <a:r>
              <a:rPr lang="bs-Latn-BA" dirty="0" smtClean="0">
                <a:solidFill>
                  <a:srgbClr val="FF0000"/>
                </a:solidFill>
              </a:rPr>
              <a:t>haven‘t written</a:t>
            </a:r>
            <a:r>
              <a:rPr lang="bs-Latn-BA" dirty="0" smtClean="0"/>
              <a:t> to many of my friends back home yet, in fact you‘re the first!</a:t>
            </a:r>
          </a:p>
          <a:p>
            <a:pPr marL="0" indent="0">
              <a:buNone/>
            </a:pPr>
            <a:r>
              <a:rPr lang="bs-Latn-BA" dirty="0" smtClean="0"/>
              <a:t>We</a:t>
            </a:r>
            <a:r>
              <a:rPr lang="en-US" dirty="0" smtClean="0"/>
              <a:t> </a:t>
            </a:r>
            <a:r>
              <a:rPr lang="bs-Latn-BA" dirty="0" smtClean="0">
                <a:solidFill>
                  <a:srgbClr val="FF0000"/>
                </a:solidFill>
              </a:rPr>
              <a:t>have already done</a:t>
            </a:r>
            <a:r>
              <a:rPr lang="bs-Latn-BA" dirty="0" smtClean="0"/>
              <a:t> lots of exciting things and I </a:t>
            </a:r>
            <a:r>
              <a:rPr lang="bs-Latn-BA" dirty="0" smtClean="0">
                <a:solidFill>
                  <a:srgbClr val="FF0000"/>
                </a:solidFill>
              </a:rPr>
              <a:t>have taken</a:t>
            </a:r>
            <a:r>
              <a:rPr lang="bs-Latn-BA" dirty="0" smtClean="0"/>
              <a:t> loads of photos.</a:t>
            </a:r>
            <a:r>
              <a:rPr lang="en-US" dirty="0" smtClean="0"/>
              <a:t> </a:t>
            </a:r>
            <a:r>
              <a:rPr lang="bs-Latn-BA" dirty="0" smtClean="0"/>
              <a:t>We </a:t>
            </a:r>
            <a:r>
              <a:rPr lang="bs-Latn-BA" dirty="0" smtClean="0">
                <a:solidFill>
                  <a:srgbClr val="FF0000"/>
                </a:solidFill>
              </a:rPr>
              <a:t>have gone</a:t>
            </a:r>
            <a:r>
              <a:rPr lang="bs-Latn-BA" dirty="0" smtClean="0"/>
              <a:t> to the top of one of the tallest buildings in Sydney, for a ferry trip and for a lovely drive out into the countryside. Yesterday we </a:t>
            </a:r>
            <a:r>
              <a:rPr lang="bs-Latn-BA" dirty="0" smtClean="0">
                <a:solidFill>
                  <a:srgbClr val="FF0000"/>
                </a:solidFill>
              </a:rPr>
              <a:t>went</a:t>
            </a:r>
            <a:r>
              <a:rPr lang="bs-Latn-BA" dirty="0" smtClean="0"/>
              <a:t> to Tooronga Park Zoo.</a:t>
            </a:r>
            <a:r>
              <a:rPr lang="en-US" dirty="0" smtClean="0"/>
              <a:t> </a:t>
            </a:r>
            <a:r>
              <a:rPr lang="bs-Latn-BA" dirty="0" smtClean="0"/>
              <a:t>It </a:t>
            </a:r>
            <a:r>
              <a:rPr lang="bs-Latn-BA" dirty="0" smtClean="0">
                <a:solidFill>
                  <a:srgbClr val="FF0000"/>
                </a:solidFill>
              </a:rPr>
              <a:t>was</a:t>
            </a:r>
            <a:r>
              <a:rPr lang="bs-Latn-BA" dirty="0" smtClean="0"/>
              <a:t> fantastic.</a:t>
            </a:r>
            <a:r>
              <a:rPr lang="en-US" dirty="0" smtClean="0"/>
              <a:t> </a:t>
            </a:r>
            <a:r>
              <a:rPr lang="bs-Latn-BA" dirty="0" smtClean="0"/>
              <a:t>I </a:t>
            </a:r>
            <a:r>
              <a:rPr lang="bs-Latn-BA" dirty="0" smtClean="0">
                <a:solidFill>
                  <a:srgbClr val="FF0000"/>
                </a:solidFill>
              </a:rPr>
              <a:t>have  never seen</a:t>
            </a:r>
            <a:r>
              <a:rPr lang="bs-Latn-BA" dirty="0" smtClean="0"/>
              <a:t> so many fascinating animals!</a:t>
            </a:r>
            <a:r>
              <a:rPr lang="en-US" dirty="0" smtClean="0"/>
              <a:t> </a:t>
            </a:r>
            <a:r>
              <a:rPr lang="bs-Latn-BA" dirty="0" smtClean="0"/>
              <a:t>We </a:t>
            </a:r>
            <a:r>
              <a:rPr lang="bs-Latn-BA" dirty="0" smtClean="0">
                <a:solidFill>
                  <a:srgbClr val="FF0000"/>
                </a:solidFill>
              </a:rPr>
              <a:t>haven‘t gone</a:t>
            </a:r>
            <a:r>
              <a:rPr lang="bs-Latn-BA" dirty="0" smtClean="0"/>
              <a:t> to the famous Sydney Opera House yet,</a:t>
            </a:r>
            <a:r>
              <a:rPr lang="en-US" dirty="0" smtClean="0"/>
              <a:t> </a:t>
            </a:r>
            <a:r>
              <a:rPr lang="bs-Latn-BA" dirty="0" smtClean="0"/>
              <a:t>but mum </a:t>
            </a:r>
            <a:r>
              <a:rPr lang="bs-Latn-BA" dirty="0" smtClean="0">
                <a:solidFill>
                  <a:srgbClr val="FF0000"/>
                </a:solidFill>
              </a:rPr>
              <a:t>has managed</a:t>
            </a:r>
            <a:r>
              <a:rPr lang="bs-Latn-BA" dirty="0" smtClean="0"/>
              <a:t> to get tickets for a concert there tomorrow night.</a:t>
            </a:r>
            <a:r>
              <a:rPr lang="en-US" dirty="0" smtClean="0"/>
              <a:t> </a:t>
            </a:r>
            <a:r>
              <a:rPr lang="bs-Latn-BA" dirty="0" smtClean="0"/>
              <a:t>I can‘t wait.</a:t>
            </a:r>
          </a:p>
          <a:p>
            <a:pPr marL="0" indent="0">
              <a:buNone/>
            </a:pPr>
            <a:r>
              <a:rPr lang="bs-Latn-BA" dirty="0" smtClean="0"/>
              <a:t>I‘ll write again soon and tell you about it. </a:t>
            </a:r>
            <a:endParaRPr lang="en-US" dirty="0" smtClean="0"/>
          </a:p>
          <a:p>
            <a:pPr marL="0" indent="0">
              <a:buNone/>
            </a:pPr>
            <a:r>
              <a:rPr lang="bs-Latn-BA" dirty="0" smtClean="0"/>
              <a:t>Love, </a:t>
            </a:r>
            <a:endParaRPr lang="en-US" dirty="0" smtClean="0"/>
          </a:p>
          <a:p>
            <a:pPr marL="0" indent="0">
              <a:buNone/>
            </a:pPr>
            <a:r>
              <a:rPr lang="bs-Latn-BA" dirty="0" smtClean="0"/>
              <a:t>Alen</a:t>
            </a:r>
          </a:p>
        </p:txBody>
      </p:sp>
    </p:spTree>
    <p:extLst>
      <p:ext uri="{BB962C8B-B14F-4D97-AF65-F5344CB8AC3E}">
        <p14:creationId xmlns:p14="http://schemas.microsoft.com/office/powerpoint/2010/main" val="3306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7" y="605307"/>
            <a:ext cx="5411445" cy="5635836"/>
          </a:xfrm>
        </p:spPr>
        <p:txBody>
          <a:bodyPr/>
          <a:lstStyle/>
          <a:p>
            <a:r>
              <a:rPr lang="bs-Latn-BA" b="1" dirty="0"/>
              <a:t>Vocabulary – Put the words in the right place in the following sentences</a:t>
            </a:r>
            <a:r>
              <a:rPr lang="bs-Latn-BA" b="1" dirty="0" smtClean="0"/>
              <a:t>:</a:t>
            </a:r>
          </a:p>
          <a:p>
            <a:r>
              <a:rPr lang="bs-Latn-BA" dirty="0" smtClean="0"/>
              <a:t>Goods</a:t>
            </a:r>
          </a:p>
          <a:p>
            <a:r>
              <a:rPr lang="bs-Latn-BA" dirty="0" smtClean="0"/>
              <a:t>Power station</a:t>
            </a:r>
          </a:p>
          <a:p>
            <a:r>
              <a:rPr lang="bs-Latn-BA" dirty="0" smtClean="0"/>
              <a:t>The Earth‘s crust</a:t>
            </a:r>
          </a:p>
          <a:p>
            <a:r>
              <a:rPr lang="bs-Latn-BA" dirty="0" smtClean="0"/>
              <a:t>Exhaust fumes</a:t>
            </a:r>
          </a:p>
          <a:p>
            <a:r>
              <a:rPr lang="bs-Latn-BA" dirty="0" smtClean="0"/>
              <a:t>License</a:t>
            </a:r>
          </a:p>
          <a:p>
            <a:r>
              <a:rPr lang="bs-Latn-BA" dirty="0" smtClean="0"/>
              <a:t>Spices</a:t>
            </a:r>
          </a:p>
          <a:p>
            <a:r>
              <a:rPr lang="bs-Latn-BA" dirty="0" smtClean="0"/>
              <a:t>Decade</a:t>
            </a:r>
          </a:p>
          <a:p>
            <a:r>
              <a:rPr lang="bs-Latn-BA" dirty="0" smtClean="0"/>
              <a:t>Pollution</a:t>
            </a:r>
          </a:p>
          <a:p>
            <a:endParaRPr lang="bs-Latn-BA" dirty="0" smtClean="0"/>
          </a:p>
          <a:p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465" y="605308"/>
            <a:ext cx="5460642" cy="56358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bs-Latn-BA" dirty="0" smtClean="0"/>
              <a:t>_________</a:t>
            </a:r>
            <a:r>
              <a:rPr lang="en-US" dirty="0" smtClean="0"/>
              <a:t> </a:t>
            </a:r>
            <a:r>
              <a:rPr lang="en-US" dirty="0"/>
              <a:t>is a place where </a:t>
            </a:r>
            <a:r>
              <a:rPr lang="en-US" dirty="0" smtClean="0">
                <a:solidFill>
                  <a:schemeClr val="tx1"/>
                </a:solidFill>
              </a:rPr>
              <a:t>electricity</a:t>
            </a:r>
            <a:r>
              <a:rPr lang="en-US" dirty="0" smtClean="0"/>
              <a:t> </a:t>
            </a:r>
            <a:r>
              <a:rPr lang="en-US" dirty="0"/>
              <a:t>is produced</a:t>
            </a:r>
            <a:r>
              <a:rPr lang="en-US" dirty="0" smtClean="0"/>
              <a:t>.</a:t>
            </a:r>
            <a:endParaRPr lang="bs-Latn-BA" dirty="0" smtClean="0"/>
          </a:p>
          <a:p>
            <a:r>
              <a:rPr lang="bs-Latn-BA" dirty="0" smtClean="0"/>
              <a:t>I‘ve worked as a pilot for more than a ________.</a:t>
            </a:r>
          </a:p>
          <a:p>
            <a:r>
              <a:rPr lang="bs-Latn-BA" dirty="0" smtClean="0"/>
              <a:t>She sells different _______on the market.</a:t>
            </a:r>
          </a:p>
          <a:p>
            <a:r>
              <a:rPr lang="bs-Latn-BA" dirty="0" smtClean="0"/>
              <a:t>_______ are used in restaurants.</a:t>
            </a:r>
          </a:p>
          <a:p>
            <a:r>
              <a:rPr lang="bs-Latn-BA" dirty="0" smtClean="0"/>
              <a:t>Gerhard got his _________in 2005.</a:t>
            </a:r>
          </a:p>
          <a:p>
            <a:r>
              <a:rPr lang="bs-Latn-BA" i="1" dirty="0" smtClean="0"/>
              <a:t>Air Protectors</a:t>
            </a:r>
            <a:r>
              <a:rPr lang="bs-Latn-BA" dirty="0" smtClean="0"/>
              <a:t> gather information on air ________.</a:t>
            </a:r>
          </a:p>
          <a:p>
            <a:r>
              <a:rPr lang="bs-Latn-BA" dirty="0" smtClean="0"/>
              <a:t>_________from cars pollute the air.</a:t>
            </a:r>
            <a:endParaRPr lang="en-US" dirty="0" smtClean="0"/>
          </a:p>
          <a:p>
            <a:r>
              <a:rPr lang="bs-Latn-BA" dirty="0" smtClean="0"/>
              <a:t>John‘s group </a:t>
            </a:r>
            <a:r>
              <a:rPr lang="bs-Latn-BA" i="1" dirty="0" smtClean="0"/>
              <a:t>Land Brigade</a:t>
            </a:r>
            <a:r>
              <a:rPr lang="bs-Latn-BA" dirty="0" smtClean="0"/>
              <a:t> is exploring the facts about the _____________.</a:t>
            </a:r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2244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7" y="605307"/>
            <a:ext cx="5411445" cy="5635836"/>
          </a:xfrm>
        </p:spPr>
        <p:txBody>
          <a:bodyPr>
            <a:normAutofit/>
          </a:bodyPr>
          <a:lstStyle/>
          <a:p>
            <a:r>
              <a:rPr lang="bs-Latn-BA" b="1" dirty="0"/>
              <a:t>Vocabulary – Put the words in the right place in the following sentences</a:t>
            </a:r>
            <a:r>
              <a:rPr lang="bs-Latn-BA" b="1" dirty="0" smtClean="0"/>
              <a:t>:</a:t>
            </a:r>
          </a:p>
          <a:p>
            <a:r>
              <a:rPr lang="bs-Latn-BA" dirty="0" smtClean="0"/>
              <a:t>Goods</a:t>
            </a:r>
          </a:p>
          <a:p>
            <a:r>
              <a:rPr lang="bs-Latn-BA" dirty="0" smtClean="0"/>
              <a:t>Power station</a:t>
            </a:r>
          </a:p>
          <a:p>
            <a:r>
              <a:rPr lang="bs-Latn-BA" dirty="0" smtClean="0"/>
              <a:t>The Earth‘s crust</a:t>
            </a:r>
          </a:p>
          <a:p>
            <a:r>
              <a:rPr lang="bs-Latn-BA" dirty="0" smtClean="0"/>
              <a:t>Exhaust fumes</a:t>
            </a:r>
          </a:p>
          <a:p>
            <a:r>
              <a:rPr lang="bs-Latn-BA" dirty="0" smtClean="0"/>
              <a:t>Licence</a:t>
            </a:r>
          </a:p>
          <a:p>
            <a:r>
              <a:rPr lang="bs-Latn-BA" dirty="0" smtClean="0"/>
              <a:t>Spices</a:t>
            </a:r>
          </a:p>
          <a:p>
            <a:r>
              <a:rPr lang="bs-Latn-BA" dirty="0" smtClean="0"/>
              <a:t>Decade</a:t>
            </a:r>
          </a:p>
          <a:p>
            <a:r>
              <a:rPr lang="bs-Latn-BA" dirty="0" smtClean="0"/>
              <a:t>Pollution</a:t>
            </a:r>
          </a:p>
          <a:p>
            <a:endParaRPr lang="bs-Latn-BA" dirty="0" smtClean="0"/>
          </a:p>
          <a:p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465" y="605308"/>
            <a:ext cx="5460642" cy="563583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bs-Latn-BA" dirty="0" smtClean="0">
                <a:solidFill>
                  <a:srgbClr val="FF0000"/>
                </a:solidFill>
              </a:rPr>
              <a:t>power station </a:t>
            </a:r>
            <a:r>
              <a:rPr lang="en-US" dirty="0" smtClean="0"/>
              <a:t>is </a:t>
            </a:r>
            <a:r>
              <a:rPr lang="en-US" dirty="0"/>
              <a:t>a place where </a:t>
            </a:r>
            <a:r>
              <a:rPr lang="en-US" dirty="0" smtClean="0"/>
              <a:t>electricity is </a:t>
            </a:r>
            <a:r>
              <a:rPr lang="en-US" dirty="0"/>
              <a:t>produced</a:t>
            </a:r>
            <a:r>
              <a:rPr lang="en-US" dirty="0" smtClean="0"/>
              <a:t>.</a:t>
            </a:r>
            <a:endParaRPr lang="bs-Latn-BA" dirty="0" smtClean="0"/>
          </a:p>
          <a:p>
            <a:r>
              <a:rPr lang="bs-Latn-BA" dirty="0" smtClean="0"/>
              <a:t>I‘ve worked as a pilot for more than a </a:t>
            </a:r>
            <a:r>
              <a:rPr lang="bs-Latn-BA" dirty="0" smtClean="0">
                <a:solidFill>
                  <a:srgbClr val="FF0000"/>
                </a:solidFill>
              </a:rPr>
              <a:t>decade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She sells different </a:t>
            </a:r>
            <a:r>
              <a:rPr lang="bs-Latn-BA" dirty="0" smtClean="0">
                <a:solidFill>
                  <a:srgbClr val="FF0000"/>
                </a:solidFill>
              </a:rPr>
              <a:t>goods</a:t>
            </a:r>
            <a:r>
              <a:rPr lang="bs-Latn-BA" dirty="0" smtClean="0"/>
              <a:t> on the market.</a:t>
            </a:r>
          </a:p>
          <a:p>
            <a:r>
              <a:rPr lang="bs-Latn-BA" dirty="0" smtClean="0">
                <a:solidFill>
                  <a:srgbClr val="FF0000"/>
                </a:solidFill>
              </a:rPr>
              <a:t>Spices</a:t>
            </a:r>
            <a:r>
              <a:rPr lang="bs-Latn-BA" dirty="0" smtClean="0"/>
              <a:t> are used in restaurants.</a:t>
            </a:r>
          </a:p>
          <a:p>
            <a:r>
              <a:rPr lang="bs-Latn-BA" dirty="0" smtClean="0"/>
              <a:t>Gerhard got his </a:t>
            </a:r>
            <a:r>
              <a:rPr lang="bs-Latn-BA" dirty="0" smtClean="0">
                <a:solidFill>
                  <a:srgbClr val="FF0000"/>
                </a:solidFill>
              </a:rPr>
              <a:t>licen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bs-Latn-BA" dirty="0" smtClean="0">
                <a:solidFill>
                  <a:srgbClr val="FF0000"/>
                </a:solidFill>
              </a:rPr>
              <a:t>e</a:t>
            </a:r>
            <a:r>
              <a:rPr lang="bs-Latn-BA" dirty="0" smtClean="0"/>
              <a:t> in 2005.</a:t>
            </a:r>
          </a:p>
          <a:p>
            <a:r>
              <a:rPr lang="bs-Latn-BA" i="1" dirty="0" smtClean="0"/>
              <a:t>Air Protectors</a:t>
            </a:r>
            <a:r>
              <a:rPr lang="bs-Latn-BA" dirty="0" smtClean="0"/>
              <a:t> gather information on air </a:t>
            </a:r>
            <a:r>
              <a:rPr lang="bs-Latn-BA" dirty="0" smtClean="0">
                <a:solidFill>
                  <a:srgbClr val="FF0000"/>
                </a:solidFill>
              </a:rPr>
              <a:t>pollution</a:t>
            </a:r>
            <a:r>
              <a:rPr lang="bs-Latn-BA" dirty="0" smtClean="0"/>
              <a:t>.</a:t>
            </a:r>
          </a:p>
          <a:p>
            <a:r>
              <a:rPr lang="bs-Latn-BA" dirty="0" smtClean="0">
                <a:solidFill>
                  <a:srgbClr val="FF0000"/>
                </a:solidFill>
              </a:rPr>
              <a:t>Exhaust fumes</a:t>
            </a:r>
            <a:r>
              <a:rPr lang="bs-Latn-BA" dirty="0" smtClean="0"/>
              <a:t> from cars pollute the air.</a:t>
            </a:r>
            <a:endParaRPr lang="en-US" dirty="0" smtClean="0"/>
          </a:p>
          <a:p>
            <a:r>
              <a:rPr lang="bs-Latn-BA" dirty="0" smtClean="0"/>
              <a:t>John‘s group </a:t>
            </a:r>
            <a:r>
              <a:rPr lang="bs-Latn-BA" i="1" dirty="0" smtClean="0"/>
              <a:t>Land Brigade</a:t>
            </a:r>
            <a:r>
              <a:rPr lang="bs-Latn-BA" dirty="0" smtClean="0"/>
              <a:t> is exploring the facts about </a:t>
            </a:r>
            <a:r>
              <a:rPr lang="bs-Latn-BA" dirty="0" smtClean="0">
                <a:solidFill>
                  <a:srgbClr val="FF0000"/>
                </a:solidFill>
              </a:rPr>
              <a:t>the Earth‘s crust</a:t>
            </a:r>
            <a:r>
              <a:rPr lang="bs-Latn-BA" dirty="0" smtClean="0"/>
              <a:t>.</a:t>
            </a:r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1428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691</TotalTime>
  <Words>685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Garamond</vt:lpstr>
      <vt:lpstr>Times New Roman</vt:lpstr>
      <vt:lpstr>Organic</vt:lpstr>
      <vt:lpstr>REVISION</vt:lpstr>
      <vt:lpstr>Present perfect 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Zinajda Hrvat</dc:creator>
  <cp:lastModifiedBy>Mataruga Kristina i Dragan</cp:lastModifiedBy>
  <cp:revision>57</cp:revision>
  <dcterms:created xsi:type="dcterms:W3CDTF">2020-03-20T19:31:00Z</dcterms:created>
  <dcterms:modified xsi:type="dcterms:W3CDTF">2020-03-30T07:05:37Z</dcterms:modified>
</cp:coreProperties>
</file>