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11"/>
  </p:notesMasterIdLst>
  <p:sldIdLst>
    <p:sldId id="258" r:id="rId2"/>
    <p:sldId id="259" r:id="rId3"/>
    <p:sldId id="261" r:id="rId4"/>
    <p:sldId id="262" r:id="rId5"/>
    <p:sldId id="263" r:id="rId6"/>
    <p:sldId id="266" r:id="rId7"/>
    <p:sldId id="267" r:id="rId8"/>
    <p:sldId id="268" r:id="rId9"/>
    <p:sldId id="269" r:id="rId10"/>
  </p:sldIdLst>
  <p:sldSz cx="14630400" cy="8229600"/>
  <p:notesSz cx="6858000" cy="9144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592">
          <p15:clr>
            <a:srgbClr val="A4A3A4"/>
          </p15:clr>
        </p15:guide>
        <p15:guide id="4" pos="46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59" d="100"/>
          <a:sy n="59" d="100"/>
        </p:scale>
        <p:origin x="660" y="42"/>
      </p:cViewPr>
      <p:guideLst>
        <p:guide orient="horz" pos="2160"/>
        <p:guide pos="2880"/>
        <p:guide orient="horz" pos="2592"/>
        <p:guide pos="4608"/>
      </p:guideLst>
    </p:cSldViewPr>
  </p:slideViewPr>
  <p:outlineViewPr>
    <p:cViewPr>
      <p:scale>
        <a:sx n="33" d="100"/>
        <a:sy n="33" d="100"/>
      </p:scale>
      <p:origin x="0" y="213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F0DD48-079E-44F7-A9EF-160687EAF94A}" type="datetimeFigureOut">
              <a:rPr lang="en-US" smtClean="0"/>
              <a:pPr/>
              <a:t>01-Apr-20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E6E0FB-B8B6-4FE9-9BF3-D62D2423B5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706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E6E0FB-B8B6-4FE9-9BF3-D62D2423B5F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940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611846" y="0"/>
            <a:ext cx="15891731" cy="82296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7297987" y="-25813"/>
            <a:ext cx="5886586" cy="752620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7438554" y="-25813"/>
            <a:ext cx="5608320" cy="27754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73385" y="3250171"/>
            <a:ext cx="5301368" cy="2042592"/>
          </a:xfrm>
        </p:spPr>
        <p:txBody>
          <a:bodyPr>
            <a:normAutofit/>
          </a:bodyPr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73385" y="5305297"/>
            <a:ext cx="5295685" cy="1512755"/>
          </a:xfrm>
        </p:spPr>
        <p:txBody>
          <a:bodyPr>
            <a:normAutofit/>
          </a:bodyPr>
          <a:lstStyle>
            <a:lvl1pPr marL="0" indent="0" algn="l">
              <a:buNone/>
              <a:defRPr sz="2600">
                <a:solidFill>
                  <a:srgbClr val="424242"/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81990" y="1820194"/>
            <a:ext cx="3413760" cy="901177"/>
          </a:xfrm>
        </p:spPr>
        <p:txBody>
          <a:bodyPr anchor="b"/>
          <a:lstStyle>
            <a:lvl1pPr algn="l">
              <a:defRPr sz="3400"/>
            </a:lvl1pPr>
          </a:lstStyle>
          <a:p>
            <a:fld id="{6DDFE680-A312-4320-BF47-7ECA26373A5B}" type="datetimeFigureOut">
              <a:rPr lang="en-US" smtClean="0"/>
              <a:pPr/>
              <a:t>01-Apr-20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7441422" y="7305941"/>
            <a:ext cx="5608320" cy="98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485632" y="6863960"/>
            <a:ext cx="4530547" cy="438150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8553" y="6863960"/>
            <a:ext cx="1029866" cy="43815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C6D57F6-B8E7-4933-B043-B94AE0197BD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7441422" y="7305941"/>
            <a:ext cx="5608320" cy="98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E680-A312-4320-BF47-7ECA26373A5B}" type="datetimeFigureOut">
              <a:rPr lang="en-US" smtClean="0"/>
              <a:pPr/>
              <a:t>01-Apr-20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D57F6-B8E7-4933-B043-B94AE0197B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1" y="1236176"/>
            <a:ext cx="2375125" cy="5736413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85274" y="1236176"/>
            <a:ext cx="8677926" cy="57364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E680-A312-4320-BF47-7ECA26373A5B}" type="datetimeFigureOut">
              <a:rPr lang="en-US" smtClean="0"/>
              <a:pPr/>
              <a:t>01-Apr-20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D57F6-B8E7-4933-B043-B94AE0197B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E680-A312-4320-BF47-7ECA26373A5B}" type="datetimeFigureOut">
              <a:rPr lang="en-US" smtClean="0"/>
              <a:pPr/>
              <a:t>01-Apr-20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D57F6-B8E7-4933-B043-B94AE0197B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3832" y="3480995"/>
            <a:ext cx="10619949" cy="1634490"/>
          </a:xfrm>
        </p:spPr>
        <p:txBody>
          <a:bodyPr anchor="b"/>
          <a:lstStyle>
            <a:lvl1pPr algn="l">
              <a:defRPr sz="57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3833" y="5120640"/>
            <a:ext cx="10619947" cy="1824496"/>
          </a:xfrm>
        </p:spPr>
        <p:txBody>
          <a:bodyPr anchor="t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E680-A312-4320-BF47-7ECA26373A5B}" type="datetimeFigureOut">
              <a:rPr lang="en-US" smtClean="0"/>
              <a:pPr/>
              <a:t>01-Apr-20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D57F6-B8E7-4933-B043-B94AE0197B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E680-A312-4320-BF47-7ECA26373A5B}" type="datetimeFigureOut">
              <a:rPr lang="en-US" smtClean="0"/>
              <a:pPr/>
              <a:t>01-Apr-20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D57F6-B8E7-4933-B043-B94AE0197BD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667865" y="2776118"/>
            <a:ext cx="5471770" cy="419161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7432243" y="2776117"/>
            <a:ext cx="5471770" cy="419161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59378" y="2779211"/>
            <a:ext cx="4891437" cy="767714"/>
          </a:xfrm>
        </p:spPr>
        <p:txBody>
          <a:bodyPr anchor="b"/>
          <a:lstStyle>
            <a:lvl1pPr marL="0" indent="0">
              <a:buNone/>
              <a:defRPr sz="3400" b="1">
                <a:solidFill>
                  <a:schemeClr val="accent1"/>
                </a:solidFill>
              </a:defRPr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753" y="3569634"/>
            <a:ext cx="5471770" cy="340295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018940" y="2779212"/>
            <a:ext cx="4889147" cy="767714"/>
          </a:xfrm>
        </p:spPr>
        <p:txBody>
          <a:bodyPr anchor="b"/>
          <a:lstStyle>
            <a:lvl1pPr marL="0" indent="0">
              <a:buNone/>
              <a:defRPr sz="3400" b="1">
                <a:solidFill>
                  <a:schemeClr val="accent1"/>
                </a:solidFill>
              </a:defRPr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243" y="3569634"/>
            <a:ext cx="5471770" cy="340295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E680-A312-4320-BF47-7ECA26373A5B}" type="datetimeFigureOut">
              <a:rPr lang="en-US" smtClean="0"/>
              <a:pPr/>
              <a:t>01-Apr-20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D57F6-B8E7-4933-B043-B94AE0197B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E680-A312-4320-BF47-7ECA26373A5B}" type="datetimeFigureOut">
              <a:rPr lang="en-US" smtClean="0"/>
              <a:pPr/>
              <a:t>01-Apr-20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D57F6-B8E7-4933-B043-B94AE0197B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E680-A312-4320-BF47-7ECA26373A5B}" type="datetimeFigureOut">
              <a:rPr lang="en-US" smtClean="0"/>
              <a:pPr/>
              <a:t>01-Apr-20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D57F6-B8E7-4933-B043-B94AE0197B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611846" y="0"/>
            <a:ext cx="15891731" cy="82296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7297987" y="-25813"/>
            <a:ext cx="5886586" cy="752620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7438554" y="-25812"/>
            <a:ext cx="5608320" cy="74872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E680-A312-4320-BF47-7ECA26373A5B}" type="datetimeFigureOut">
              <a:rPr lang="en-US" smtClean="0"/>
              <a:pPr/>
              <a:t>01-Apr-20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D57F6-B8E7-4933-B043-B94AE0197BD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1448915" y="722260"/>
            <a:ext cx="5699611" cy="677813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3430" y="1027832"/>
            <a:ext cx="4944704" cy="6180881"/>
          </a:xfrm>
        </p:spPr>
        <p:txBody>
          <a:bodyPr/>
          <a:lstStyle>
            <a:lvl1pPr>
              <a:defRPr sz="3400"/>
            </a:lvl1pPr>
            <a:lvl2pPr>
              <a:defRPr sz="3100"/>
            </a:lvl2pPr>
            <a:lvl3pPr>
              <a:defRPr sz="2900"/>
            </a:lvl3pPr>
            <a:lvl4pPr>
              <a:defRPr sz="2600"/>
            </a:lvl4pPr>
            <a:lvl5pPr>
              <a:defRPr sz="23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7441422" y="7305941"/>
            <a:ext cx="5608320" cy="98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426317" y="6869803"/>
            <a:ext cx="5589862" cy="43815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3733" y="3188921"/>
            <a:ext cx="5287315" cy="1755784"/>
          </a:xfrm>
        </p:spPr>
        <p:txBody>
          <a:bodyPr anchor="b">
            <a:norm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78547" y="4964393"/>
            <a:ext cx="5278054" cy="1821485"/>
          </a:xfrm>
        </p:spPr>
        <p:txBody>
          <a:bodyPr>
            <a:normAutofit/>
          </a:bodyPr>
          <a:lstStyle>
            <a:lvl1pPr marL="0" indent="0">
              <a:buNone/>
              <a:defRPr sz="2300">
                <a:solidFill>
                  <a:srgbClr val="424242"/>
                </a:solidFill>
              </a:defRPr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611846" y="0"/>
            <a:ext cx="15891731" cy="82296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7297987" y="-25813"/>
            <a:ext cx="5886586" cy="752620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7438554" y="-25812"/>
            <a:ext cx="5608320" cy="74872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1448915" y="722260"/>
            <a:ext cx="5699611" cy="6778134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7441422" y="7305941"/>
            <a:ext cx="5608320" cy="98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5079" y="3193085"/>
            <a:ext cx="5281574" cy="1755648"/>
          </a:xfrm>
        </p:spPr>
        <p:txBody>
          <a:bodyPr anchor="b">
            <a:norm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08334" y="832554"/>
            <a:ext cx="5375397" cy="6561734"/>
          </a:xfrm>
        </p:spPr>
        <p:txBody>
          <a:bodyPr/>
          <a:lstStyle>
            <a:lvl1pPr marL="0" indent="0">
              <a:buNone/>
              <a:defRPr sz="4600">
                <a:solidFill>
                  <a:schemeClr val="accent1"/>
                </a:solidFill>
              </a:defRPr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75409" y="4959706"/>
            <a:ext cx="5280917" cy="1823473"/>
          </a:xfrm>
        </p:spPr>
        <p:txBody>
          <a:bodyPr>
            <a:normAutofit/>
          </a:bodyPr>
          <a:lstStyle>
            <a:lvl1pPr marL="0" indent="0">
              <a:buNone/>
              <a:defRPr sz="2300">
                <a:solidFill>
                  <a:srgbClr val="424242"/>
                </a:solidFill>
              </a:defRPr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FE680-A312-4320-BF47-7ECA26373A5B}" type="datetimeFigureOut">
              <a:rPr lang="en-US" smtClean="0"/>
              <a:pPr/>
              <a:t>01-Apr-20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426317" y="6869803"/>
            <a:ext cx="5589862" cy="43815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D57F6-B8E7-4933-B043-B94AE0197B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87680" y="0"/>
            <a:ext cx="15891731" cy="82296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731520" y="400185"/>
            <a:ext cx="13167360" cy="742277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7297987" y="-25813"/>
            <a:ext cx="5886586" cy="83909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7438554" y="-25812"/>
            <a:ext cx="5608320" cy="74872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69584" y="1233197"/>
            <a:ext cx="11239590" cy="1371600"/>
          </a:xfrm>
          <a:prstGeom prst="rect">
            <a:avLst/>
          </a:prstGeom>
        </p:spPr>
        <p:txBody>
          <a:bodyPr vert="horz" lIns="130622" tIns="65311" rIns="130622" bIns="65311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9588" y="2788383"/>
            <a:ext cx="10843707" cy="4210772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595821" y="26939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rgbClr val="FEFEFE"/>
                </a:solidFill>
              </a:defRPr>
            </a:lvl1pPr>
          </a:lstStyle>
          <a:p>
            <a:fld id="{6DDFE680-A312-4320-BF47-7ECA26373A5B}" type="datetimeFigureOut">
              <a:rPr lang="en-US" smtClean="0"/>
              <a:pPr/>
              <a:t>01-Apr-20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426317" y="7022593"/>
            <a:ext cx="5603443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38553" y="269390"/>
            <a:ext cx="213145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rgbClr val="FEFEFE"/>
                </a:solidFill>
              </a:defRPr>
            </a:lvl1pPr>
          </a:lstStyle>
          <a:p>
            <a:fld id="{1C6D57F6-B8E7-4933-B043-B94AE0197B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defTabSz="1306220" rtl="0" eaLnBrk="1" latinLnBrk="0" hangingPunct="1">
        <a:spcBef>
          <a:spcPct val="0"/>
        </a:spcBef>
        <a:buNone/>
        <a:defRPr sz="5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89833" indent="-391866" algn="l" defTabSz="130622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3400" kern="1200">
          <a:solidFill>
            <a:schemeClr val="tx2"/>
          </a:solidFill>
          <a:latin typeface="+mn-lt"/>
          <a:ea typeface="+mn-ea"/>
          <a:cs typeface="+mn-cs"/>
        </a:defRPr>
      </a:lvl1pPr>
      <a:lvl2pPr marL="914354" indent="-391866" algn="l" defTabSz="130622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3100" kern="1200">
          <a:solidFill>
            <a:schemeClr val="tx2"/>
          </a:solidFill>
          <a:latin typeface="+mn-lt"/>
          <a:ea typeface="+mn-ea"/>
          <a:cs typeface="+mn-cs"/>
        </a:defRPr>
      </a:lvl2pPr>
      <a:lvl3pPr marL="1306220" indent="-326555" algn="l" defTabSz="130622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900" kern="1200">
          <a:solidFill>
            <a:schemeClr val="tx2"/>
          </a:solidFill>
          <a:latin typeface="+mn-lt"/>
          <a:ea typeface="+mn-ea"/>
          <a:cs typeface="+mn-cs"/>
        </a:defRPr>
      </a:lvl3pPr>
      <a:lvl4pPr marL="1606651" indent="-326555" algn="l" defTabSz="130622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600" kern="1200">
          <a:solidFill>
            <a:schemeClr val="tx2"/>
          </a:solidFill>
          <a:latin typeface="+mn-lt"/>
          <a:ea typeface="+mn-ea"/>
          <a:cs typeface="+mn-cs"/>
        </a:defRPr>
      </a:lvl4pPr>
      <a:lvl5pPr marL="1894020" indent="-326555" algn="l" defTabSz="130622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3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168326" indent="-326555" algn="l" defTabSz="130622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6pPr>
      <a:lvl7pPr marL="2455694" indent="-326555" algn="l" defTabSz="130622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7pPr>
      <a:lvl8pPr marL="2743063" indent="-326555" algn="l" defTabSz="130622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8pPr>
      <a:lvl9pPr marL="3030431" indent="-326555" algn="l" defTabSz="130622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881" y="1955006"/>
            <a:ext cx="4945381" cy="4327208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ENGLISH IS FUN 7</a:t>
            </a:r>
            <a:br>
              <a:rPr lang="en-US" sz="4400" dirty="0">
                <a:solidFill>
                  <a:schemeClr val="tx1"/>
                </a:solidFill>
              </a:rPr>
            </a:br>
            <a:r>
              <a:rPr lang="en-US" sz="4400" dirty="0">
                <a:solidFill>
                  <a:schemeClr val="tx1"/>
                </a:solidFill>
              </a:rPr>
              <a:t>SB,p.60</a:t>
            </a:r>
            <a:br>
              <a:rPr lang="en-US" sz="4400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Time flies when you have fun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90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Think about these questions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9587" y="2788382"/>
            <a:ext cx="12351213" cy="4892578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Are you EXCITED about finishing elementary school?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What is the most EXCITING thing you are looking forward to when you finish school?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Which high school do you plan to enroll? </a:t>
            </a:r>
          </a:p>
          <a:p>
            <a:pPr>
              <a:buNone/>
            </a:pPr>
            <a:endParaRPr lang="en-US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95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9584" y="1233197"/>
            <a:ext cx="11239590" cy="778483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READING COMPREHENSION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1920240"/>
            <a:ext cx="13167360" cy="5760720"/>
          </a:xfrm>
        </p:spPr>
        <p:txBody>
          <a:bodyPr/>
          <a:lstStyle/>
          <a:p>
            <a:r>
              <a:rPr lang="en-US" dirty="0" smtClean="0"/>
              <a:t>  </a:t>
            </a:r>
            <a:r>
              <a:rPr lang="en-US" b="1" i="1" dirty="0" smtClean="0"/>
              <a:t>Read the text on p. 60 and answer the questions on p. 61.</a:t>
            </a:r>
          </a:p>
          <a:p>
            <a:pPr marL="97967" indent="0">
              <a:buNone/>
            </a:pPr>
            <a:endParaRPr lang="en-US" i="1" dirty="0" smtClean="0"/>
          </a:p>
          <a:p>
            <a:endParaRPr lang="en-US" dirty="0"/>
          </a:p>
        </p:txBody>
      </p:sp>
      <p:pic>
        <p:nvPicPr>
          <p:cNvPr id="4" name="Picture 2" descr="C:\Users\NOVKOVIC\Desktop\istockphoto-1166386969-1024x10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474720"/>
            <a:ext cx="8168640" cy="4389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395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590674"/>
          </a:xfrm>
        </p:spPr>
        <p:txBody>
          <a:bodyPr>
            <a:noAutofit/>
          </a:bodyPr>
          <a:lstStyle/>
          <a:p>
            <a:r>
              <a:rPr lang="en-US" sz="4600" b="1" dirty="0" smtClean="0"/>
              <a:t>VOCABULARY</a:t>
            </a:r>
            <a:br>
              <a:rPr lang="en-US" sz="4600" b="1" dirty="0" smtClean="0"/>
            </a:br>
            <a:r>
              <a:rPr lang="en-US" sz="3400" b="1" i="1" dirty="0" smtClean="0"/>
              <a:t>ex.1 Find words in the text that mean the following</a:t>
            </a:r>
            <a:endParaRPr lang="en-US" sz="40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31520" y="2103120"/>
            <a:ext cx="6461760" cy="5248276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give(send) one another something</a:t>
            </a:r>
          </a:p>
          <a:p>
            <a:pPr marL="0" indent="0">
              <a:buNone/>
            </a:pPr>
            <a:r>
              <a:rPr lang="en-US" b="1" dirty="0" smtClean="0"/>
              <a:t>_________________</a:t>
            </a:r>
          </a:p>
          <a:p>
            <a:r>
              <a:rPr lang="en-US" b="1" dirty="0" smtClean="0"/>
              <a:t>be enrolled in a school</a:t>
            </a:r>
          </a:p>
          <a:p>
            <a:pPr marL="0" indent="0">
              <a:buNone/>
            </a:pPr>
            <a:r>
              <a:rPr lang="en-US" b="1" dirty="0" smtClean="0"/>
              <a:t>__________________</a:t>
            </a:r>
          </a:p>
          <a:p>
            <a:r>
              <a:rPr lang="en-US" b="1" dirty="0" smtClean="0"/>
              <a:t>newest</a:t>
            </a:r>
          </a:p>
          <a:p>
            <a:pPr marL="0" indent="0">
              <a:buNone/>
            </a:pPr>
            <a:r>
              <a:rPr lang="en-US" b="1" dirty="0" smtClean="0"/>
              <a:t>_________________</a:t>
            </a:r>
          </a:p>
          <a:p>
            <a:r>
              <a:rPr lang="en-US" b="1" dirty="0"/>
              <a:t>s</a:t>
            </a:r>
            <a:r>
              <a:rPr lang="en-US" b="1" dirty="0" smtClean="0"/>
              <a:t>tories about famous people</a:t>
            </a:r>
          </a:p>
          <a:p>
            <a:pPr marL="0" indent="0">
              <a:buNone/>
            </a:pPr>
            <a:r>
              <a:rPr lang="en-US" b="1" dirty="0" smtClean="0"/>
              <a:t>___________________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7437120" y="2103120"/>
            <a:ext cx="6461760" cy="5248276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many</a:t>
            </a:r>
          </a:p>
          <a:p>
            <a:pPr marL="0" indent="0">
              <a:buNone/>
            </a:pPr>
            <a:r>
              <a:rPr lang="en-US" b="1" dirty="0" smtClean="0"/>
              <a:t>______________</a:t>
            </a:r>
          </a:p>
          <a:p>
            <a:r>
              <a:rPr lang="en-US" b="1" dirty="0" smtClean="0"/>
              <a:t>a person who always complains</a:t>
            </a:r>
          </a:p>
          <a:p>
            <a:pPr marL="0" indent="0">
              <a:buNone/>
            </a:pPr>
            <a:r>
              <a:rPr lang="en-US" b="1" dirty="0" smtClean="0"/>
              <a:t>__________________</a:t>
            </a:r>
          </a:p>
          <a:p>
            <a:r>
              <a:rPr lang="en-US" b="1" dirty="0"/>
              <a:t>f</a:t>
            </a:r>
            <a:r>
              <a:rPr lang="en-US" b="1" dirty="0" smtClean="0"/>
              <a:t>ull of life</a:t>
            </a:r>
          </a:p>
          <a:p>
            <a:pPr marL="0" indent="0">
              <a:buNone/>
            </a:pPr>
            <a:r>
              <a:rPr lang="en-US" b="1" dirty="0" smtClean="0"/>
              <a:t>_______________</a:t>
            </a:r>
          </a:p>
          <a:p>
            <a:r>
              <a:rPr lang="en-US" b="1" dirty="0"/>
              <a:t>n</a:t>
            </a:r>
            <a:r>
              <a:rPr lang="en-US" b="1" dirty="0" smtClean="0"/>
              <a:t>ice and special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76035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7528" y="402909"/>
            <a:ext cx="13167360" cy="1590674"/>
          </a:xfrm>
        </p:spPr>
        <p:txBody>
          <a:bodyPr>
            <a:normAutofit/>
          </a:bodyPr>
          <a:lstStyle/>
          <a:p>
            <a:r>
              <a:rPr lang="en-US" b="1" dirty="0" smtClean="0"/>
              <a:t>Vocabulary, </a:t>
            </a:r>
            <a:r>
              <a:rPr lang="en-US" sz="5100" b="1" dirty="0" smtClean="0"/>
              <a:t>ex. 1</a:t>
            </a:r>
            <a:r>
              <a:rPr lang="en-US" b="1" dirty="0" smtClean="0"/>
              <a:t> </a:t>
            </a:r>
            <a:r>
              <a:rPr lang="en-US" sz="4400" b="1" dirty="0" smtClean="0"/>
              <a:t>– ANSWERS 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75360" y="2212658"/>
            <a:ext cx="6461760" cy="5248276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give(send) one another something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____exchange____</a:t>
            </a:r>
          </a:p>
          <a:p>
            <a:r>
              <a:rPr lang="en-US" dirty="0" smtClean="0"/>
              <a:t>be enrolled in a school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____attend______</a:t>
            </a:r>
          </a:p>
          <a:p>
            <a:r>
              <a:rPr lang="en-US" dirty="0" smtClean="0"/>
              <a:t>newest</a:t>
            </a:r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dirty="0" smtClean="0">
                <a:solidFill>
                  <a:srgbClr val="FF0000"/>
                </a:solidFill>
              </a:rPr>
              <a:t>___latest_________</a:t>
            </a:r>
          </a:p>
          <a:p>
            <a:r>
              <a:rPr lang="en-US" dirty="0"/>
              <a:t>s</a:t>
            </a:r>
            <a:r>
              <a:rPr lang="en-US" dirty="0" smtClean="0"/>
              <a:t>tories about famous people</a:t>
            </a:r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dirty="0" smtClean="0">
                <a:solidFill>
                  <a:srgbClr val="FF0000"/>
                </a:solidFill>
              </a:rPr>
              <a:t>_____gossip_______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7437120" y="2103120"/>
            <a:ext cx="6461760" cy="524827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many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___numerous_______</a:t>
            </a:r>
          </a:p>
          <a:p>
            <a:r>
              <a:rPr lang="en-US" dirty="0" smtClean="0"/>
              <a:t>a person who always complains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__a wet blanket______</a:t>
            </a:r>
          </a:p>
          <a:p>
            <a:r>
              <a:rPr lang="en-US" dirty="0"/>
              <a:t>f</a:t>
            </a:r>
            <a:r>
              <a:rPr lang="en-US" dirty="0" smtClean="0"/>
              <a:t>ull of life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___vibrant_____</a:t>
            </a:r>
          </a:p>
          <a:p>
            <a:r>
              <a:rPr lang="en-US" dirty="0"/>
              <a:t>n</a:t>
            </a:r>
            <a:r>
              <a:rPr lang="en-US" dirty="0" smtClean="0"/>
              <a:t>ice and special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____fancy_______</a:t>
            </a:r>
          </a:p>
        </p:txBody>
      </p:sp>
    </p:spTree>
    <p:extLst>
      <p:ext uri="{BB962C8B-B14F-4D97-AF65-F5344CB8AC3E}">
        <p14:creationId xmlns:p14="http://schemas.microsoft.com/office/powerpoint/2010/main" val="15142500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–ED and –ING adjectives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-ED adjectives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An adjective that ends in </a:t>
            </a:r>
            <a:r>
              <a:rPr lang="en-US" b="1" dirty="0" smtClean="0"/>
              <a:t>-ED</a:t>
            </a:r>
            <a:r>
              <a:rPr lang="en-US" dirty="0" smtClean="0"/>
              <a:t> is used to describe: </a:t>
            </a:r>
          </a:p>
          <a:p>
            <a:r>
              <a:rPr lang="en-US" dirty="0" smtClean="0"/>
              <a:t>a </a:t>
            </a:r>
            <a:r>
              <a:rPr lang="en-US" b="1" dirty="0" smtClean="0"/>
              <a:t>feeling</a:t>
            </a:r>
            <a:r>
              <a:rPr lang="en-US" dirty="0" smtClean="0"/>
              <a:t> (or how a person feels)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Example:</a:t>
            </a:r>
          </a:p>
          <a:p>
            <a:pPr marL="0" indent="0" algn="ctr">
              <a:buNone/>
            </a:pPr>
            <a:r>
              <a:rPr lang="en-US" i="1" dirty="0" smtClean="0"/>
              <a:t>“I am really interested in different cultures”.</a:t>
            </a:r>
            <a:endParaRPr lang="en-US" i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-ING adjectives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243" y="3569633"/>
            <a:ext cx="5475843" cy="3654127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An adjective that ends in </a:t>
            </a:r>
            <a:r>
              <a:rPr lang="en-US" b="1" dirty="0" smtClean="0"/>
              <a:t>-ING</a:t>
            </a:r>
            <a:r>
              <a:rPr lang="en-US" dirty="0" smtClean="0"/>
              <a:t> is used to describe: 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characteristic</a:t>
            </a:r>
            <a:r>
              <a:rPr lang="en-US" dirty="0" smtClean="0"/>
              <a:t> of a person, a thing or a situation.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4000" dirty="0" smtClean="0"/>
              <a:t>Example:</a:t>
            </a:r>
          </a:p>
          <a:p>
            <a:pPr marL="0" indent="0" algn="ctr">
              <a:buNone/>
            </a:pPr>
            <a:r>
              <a:rPr lang="en-US" sz="4000" i="1" dirty="0" smtClean="0"/>
              <a:t>“The film is really interesting. You should watch it.”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258138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320"/>
            <a:ext cx="14752320" cy="1280160"/>
          </a:xfrm>
        </p:spPr>
        <p:txBody>
          <a:bodyPr>
            <a:normAutofit/>
          </a:bodyPr>
          <a:lstStyle/>
          <a:p>
            <a:r>
              <a:rPr lang="en-US" sz="3700" b="1" dirty="0" smtClean="0">
                <a:solidFill>
                  <a:schemeClr val="bg2">
                    <a:lumMod val="50000"/>
                  </a:schemeClr>
                </a:solidFill>
              </a:rPr>
              <a:t>Ex. 3 Write the correct form of the words in brackets.</a:t>
            </a:r>
            <a:endParaRPr lang="en-US" sz="37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5360" y="1737360"/>
            <a:ext cx="12923520" cy="6217920"/>
          </a:xfrm>
        </p:spPr>
        <p:txBody>
          <a:bodyPr>
            <a:normAutofit fontScale="92500" lnSpcReduction="10000"/>
          </a:bodyPr>
          <a:lstStyle/>
          <a:p>
            <a:pPr marL="97967" indent="0">
              <a:buNone/>
            </a:pPr>
            <a:endParaRPr lang="en-US" sz="2900" dirty="0" smtClean="0"/>
          </a:p>
          <a:p>
            <a:pPr marL="97967" indent="0">
              <a:buNone/>
            </a:pPr>
            <a:r>
              <a:rPr lang="en-US" sz="3100" b="1" dirty="0" smtClean="0"/>
              <a:t>1. </a:t>
            </a:r>
            <a:r>
              <a:rPr lang="en-US" sz="3100" b="1" dirty="0" smtClean="0">
                <a:solidFill>
                  <a:schemeClr val="tx1"/>
                </a:solidFill>
              </a:rPr>
              <a:t>My brother was _________with his present. He had expected something else. (disappoint)</a:t>
            </a:r>
          </a:p>
          <a:p>
            <a:pPr marL="97967" indent="0">
              <a:buNone/>
            </a:pPr>
            <a:r>
              <a:rPr lang="en-US" sz="3100" b="1" dirty="0" smtClean="0">
                <a:solidFill>
                  <a:schemeClr val="tx1"/>
                </a:solidFill>
              </a:rPr>
              <a:t>2. I am so _______. I have been studying all day. (tire)</a:t>
            </a:r>
          </a:p>
          <a:p>
            <a:pPr marL="97967" indent="0">
              <a:buNone/>
            </a:pPr>
            <a:r>
              <a:rPr lang="en-US" sz="3100" b="1" dirty="0" smtClean="0">
                <a:solidFill>
                  <a:schemeClr val="tx1"/>
                </a:solidFill>
              </a:rPr>
              <a:t>3. You look _______. What are you thinking about?(worry)</a:t>
            </a:r>
          </a:p>
          <a:p>
            <a:pPr marL="97967" indent="0">
              <a:buNone/>
            </a:pPr>
            <a:r>
              <a:rPr lang="en-US" sz="3100" b="1" dirty="0" smtClean="0">
                <a:solidFill>
                  <a:schemeClr val="tx1"/>
                </a:solidFill>
              </a:rPr>
              <a:t>4. This is the most _____ book I have ever read. I almost fell asleep.(bore)</a:t>
            </a:r>
          </a:p>
          <a:p>
            <a:pPr marL="97967" indent="0">
              <a:buNone/>
            </a:pPr>
            <a:r>
              <a:rPr lang="en-US" sz="3100" b="1" dirty="0" smtClean="0">
                <a:solidFill>
                  <a:schemeClr val="tx1"/>
                </a:solidFill>
              </a:rPr>
              <a:t>5. I loved the story but the ending was really __________.(disappoint)</a:t>
            </a:r>
          </a:p>
          <a:p>
            <a:pPr marL="97967" indent="0">
              <a:buNone/>
            </a:pPr>
            <a:r>
              <a:rPr lang="en-US" sz="3100" b="1" dirty="0" smtClean="0">
                <a:solidFill>
                  <a:schemeClr val="tx1"/>
                </a:solidFill>
              </a:rPr>
              <a:t>6. Are you __________of spiders? I am (frighten)</a:t>
            </a:r>
          </a:p>
          <a:p>
            <a:pPr marL="97967" indent="0">
              <a:buNone/>
            </a:pPr>
            <a:r>
              <a:rPr lang="en-US" sz="3100" b="1" dirty="0" smtClean="0">
                <a:solidFill>
                  <a:schemeClr val="tx1"/>
                </a:solidFill>
              </a:rPr>
              <a:t>7. The show that we saw last night was very _________(excite)</a:t>
            </a:r>
          </a:p>
          <a:p>
            <a:pPr marL="97967" indent="0">
              <a:buNone/>
            </a:pPr>
            <a:r>
              <a:rPr lang="en-US" sz="3100" b="1" dirty="0" smtClean="0">
                <a:solidFill>
                  <a:schemeClr val="tx1"/>
                </a:solidFill>
              </a:rPr>
              <a:t>8. What are you watching? Is it __________? (interest)</a:t>
            </a:r>
          </a:p>
          <a:p>
            <a:pPr marL="97967" indent="0">
              <a:buNone/>
            </a:pPr>
            <a:r>
              <a:rPr lang="en-US" sz="3100" b="1" dirty="0" smtClean="0">
                <a:solidFill>
                  <a:schemeClr val="tx1"/>
                </a:solidFill>
              </a:rPr>
              <a:t>9. These exercises are _______. Let’s do something else(tire)</a:t>
            </a:r>
          </a:p>
          <a:p>
            <a:pPr marL="97967" indent="0">
              <a:buNone/>
            </a:pPr>
            <a:r>
              <a:rPr lang="en-US" sz="3100" b="1" dirty="0" smtClean="0">
                <a:solidFill>
                  <a:schemeClr val="tx1"/>
                </a:solidFill>
              </a:rPr>
              <a:t>10. What is that ________sound? It sounds like a tiger. (frighten)</a:t>
            </a:r>
            <a:endParaRPr lang="en-US" sz="31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07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-41563"/>
            <a:ext cx="12313920" cy="1371600"/>
          </a:xfrm>
        </p:spPr>
        <p:txBody>
          <a:bodyPr>
            <a:normAutofit/>
          </a:bodyPr>
          <a:lstStyle/>
          <a:p>
            <a:r>
              <a:rPr lang="en-US" sz="3400" dirty="0" smtClean="0"/>
              <a:t/>
            </a:r>
            <a:br>
              <a:rPr lang="en-US" sz="3400" dirty="0" smtClean="0"/>
            </a:br>
            <a:r>
              <a:rPr lang="en-US" sz="3400" b="1" dirty="0" smtClean="0">
                <a:solidFill>
                  <a:schemeClr val="bg2">
                    <a:lumMod val="50000"/>
                  </a:schemeClr>
                </a:solidFill>
              </a:rPr>
              <a:t>Ex. 3 – ANSWERS </a:t>
            </a:r>
            <a:endParaRPr lang="en-US" sz="4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5360" y="1463040"/>
            <a:ext cx="12107373" cy="6264178"/>
          </a:xfrm>
        </p:spPr>
        <p:txBody>
          <a:bodyPr>
            <a:normAutofit lnSpcReduction="10000"/>
          </a:bodyPr>
          <a:lstStyle/>
          <a:p>
            <a:r>
              <a:rPr lang="en-US" sz="2900" dirty="0" smtClean="0"/>
              <a:t>1. My brother was </a:t>
            </a:r>
            <a:r>
              <a:rPr lang="en-US" sz="2900" dirty="0" smtClean="0">
                <a:solidFill>
                  <a:srgbClr val="FF0000"/>
                </a:solidFill>
              </a:rPr>
              <a:t>___disappointed______</a:t>
            </a:r>
            <a:r>
              <a:rPr lang="en-US" sz="2900" dirty="0" smtClean="0"/>
              <a:t>with his present. He had expected something else. </a:t>
            </a:r>
          </a:p>
          <a:p>
            <a:r>
              <a:rPr lang="en-US" sz="2900" dirty="0" smtClean="0"/>
              <a:t>2.I am so </a:t>
            </a:r>
            <a:r>
              <a:rPr lang="en-US" sz="2900" dirty="0" smtClean="0">
                <a:solidFill>
                  <a:srgbClr val="FF0000"/>
                </a:solidFill>
              </a:rPr>
              <a:t>__tired___.</a:t>
            </a:r>
            <a:r>
              <a:rPr lang="en-US" sz="2900" dirty="0" smtClean="0"/>
              <a:t> I have been studying all day.</a:t>
            </a:r>
          </a:p>
          <a:p>
            <a:r>
              <a:rPr lang="en-US" sz="2900" dirty="0" smtClean="0"/>
              <a:t>3.You look </a:t>
            </a:r>
            <a:r>
              <a:rPr lang="en-US" sz="2900" dirty="0" smtClean="0">
                <a:solidFill>
                  <a:srgbClr val="FF0000"/>
                </a:solidFill>
              </a:rPr>
              <a:t>__worried__.</a:t>
            </a:r>
            <a:r>
              <a:rPr lang="en-US" sz="2900" dirty="0" smtClean="0"/>
              <a:t> What are you thinking about?</a:t>
            </a:r>
          </a:p>
          <a:p>
            <a:r>
              <a:rPr lang="en-US" sz="2900" dirty="0" smtClean="0"/>
              <a:t>4. This is the most </a:t>
            </a:r>
            <a:r>
              <a:rPr lang="en-US" sz="2900" dirty="0" smtClean="0">
                <a:solidFill>
                  <a:srgbClr val="FF0000"/>
                </a:solidFill>
              </a:rPr>
              <a:t>__boring___</a:t>
            </a:r>
            <a:r>
              <a:rPr lang="en-US" sz="2900" dirty="0" smtClean="0"/>
              <a:t> book I have ever read. I almost fell asleep.</a:t>
            </a:r>
          </a:p>
          <a:p>
            <a:r>
              <a:rPr lang="en-US" sz="2900" dirty="0" smtClean="0"/>
              <a:t>5.I loved the story but the ending was really </a:t>
            </a:r>
            <a:r>
              <a:rPr lang="en-US" sz="2900" dirty="0" smtClean="0">
                <a:solidFill>
                  <a:srgbClr val="FF0000"/>
                </a:solidFill>
              </a:rPr>
              <a:t>___disappointing___.</a:t>
            </a:r>
            <a:endParaRPr lang="en-US" sz="2900" dirty="0" smtClean="0"/>
          </a:p>
          <a:p>
            <a:r>
              <a:rPr lang="en-US" sz="2900" dirty="0" smtClean="0"/>
              <a:t>6.Are you </a:t>
            </a:r>
            <a:r>
              <a:rPr lang="en-US" sz="2900" dirty="0" smtClean="0">
                <a:solidFill>
                  <a:srgbClr val="FF0000"/>
                </a:solidFill>
              </a:rPr>
              <a:t>___frightened___</a:t>
            </a:r>
            <a:r>
              <a:rPr lang="en-US" sz="2900" dirty="0" smtClean="0"/>
              <a:t>of spiders? I am.</a:t>
            </a:r>
          </a:p>
          <a:p>
            <a:r>
              <a:rPr lang="en-US" sz="2900" dirty="0" smtClean="0"/>
              <a:t>7. The show that we saw last night was very </a:t>
            </a:r>
            <a:r>
              <a:rPr lang="en-US" sz="2900" dirty="0" smtClean="0">
                <a:solidFill>
                  <a:srgbClr val="FF0000"/>
                </a:solidFill>
              </a:rPr>
              <a:t>_exciting__.</a:t>
            </a:r>
            <a:endParaRPr lang="en-US" sz="2900" dirty="0" smtClean="0"/>
          </a:p>
          <a:p>
            <a:r>
              <a:rPr lang="en-US" sz="2900" dirty="0" smtClean="0"/>
              <a:t>8.What are you watching? Is it </a:t>
            </a:r>
            <a:r>
              <a:rPr lang="en-US" sz="2900" dirty="0" smtClean="0">
                <a:solidFill>
                  <a:srgbClr val="FF0000"/>
                </a:solidFill>
              </a:rPr>
              <a:t>___interesting___?</a:t>
            </a:r>
            <a:endParaRPr lang="en-US" sz="2900" dirty="0" smtClean="0"/>
          </a:p>
          <a:p>
            <a:r>
              <a:rPr lang="en-US" sz="2900" dirty="0" smtClean="0"/>
              <a:t>9.These exercises are </a:t>
            </a:r>
            <a:r>
              <a:rPr lang="en-US" sz="2900" dirty="0" smtClean="0">
                <a:solidFill>
                  <a:srgbClr val="FF0000"/>
                </a:solidFill>
              </a:rPr>
              <a:t>__tiring__.</a:t>
            </a:r>
            <a:r>
              <a:rPr lang="en-US" sz="2900" dirty="0" smtClean="0"/>
              <a:t> Let’s do something else.</a:t>
            </a:r>
          </a:p>
          <a:p>
            <a:r>
              <a:rPr lang="en-US" sz="2900" dirty="0" smtClean="0"/>
              <a:t>10. What is that </a:t>
            </a:r>
            <a:r>
              <a:rPr lang="en-US" sz="2900" dirty="0" smtClean="0">
                <a:solidFill>
                  <a:srgbClr val="FF0000"/>
                </a:solidFill>
              </a:rPr>
              <a:t>__frightening__</a:t>
            </a:r>
            <a:r>
              <a:rPr lang="en-US" sz="2900" dirty="0" smtClean="0"/>
              <a:t>sound? It sounds like a tiger.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28203123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Vocabular</a:t>
            </a:r>
            <a:r>
              <a:rPr lang="bs-Latn-BA" dirty="0" smtClean="0"/>
              <a:t>y 2,p.61 SB.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326</TotalTime>
  <Words>550</Words>
  <Application>Microsoft Office PowerPoint</Application>
  <PresentationFormat>Custom</PresentationFormat>
  <Paragraphs>80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Century Gothic</vt:lpstr>
      <vt:lpstr>Wingdings 2</vt:lpstr>
      <vt:lpstr>Austin</vt:lpstr>
      <vt:lpstr>ENGLISH IS FUN 7 SB,p.60  Time flies when you have fun </vt:lpstr>
      <vt:lpstr>Think about these questions</vt:lpstr>
      <vt:lpstr>READING COMPREHENSION</vt:lpstr>
      <vt:lpstr>VOCABULARY ex.1 Find words in the text that mean the following</vt:lpstr>
      <vt:lpstr>Vocabulary, ex. 1 – ANSWERS </vt:lpstr>
      <vt:lpstr>–ED and –ING adjectives</vt:lpstr>
      <vt:lpstr>Ex. 3 Write the correct form of the words in brackets.</vt:lpstr>
      <vt:lpstr> Ex. 3 – ANSWERS </vt:lpstr>
      <vt:lpstr>Homework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NOVKOVIC</dc:creator>
  <cp:lastModifiedBy>Mataruga Kristina i Dragan</cp:lastModifiedBy>
  <cp:revision>31</cp:revision>
  <dcterms:created xsi:type="dcterms:W3CDTF">2020-03-28T19:51:49Z</dcterms:created>
  <dcterms:modified xsi:type="dcterms:W3CDTF">2020-04-01T18:33:17Z</dcterms:modified>
</cp:coreProperties>
</file>